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42"/>
  </p:notesMasterIdLst>
  <p:handoutMasterIdLst>
    <p:handoutMasterId r:id="rId43"/>
  </p:handoutMasterIdLst>
  <p:sldIdLst>
    <p:sldId id="288" r:id="rId3"/>
    <p:sldId id="289" r:id="rId4"/>
    <p:sldId id="291"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08" r:id="rId25"/>
    <p:sldId id="609" r:id="rId26"/>
    <p:sldId id="619" r:id="rId27"/>
    <p:sldId id="618" r:id="rId28"/>
    <p:sldId id="620" r:id="rId29"/>
    <p:sldId id="621" r:id="rId30"/>
    <p:sldId id="622" r:id="rId31"/>
    <p:sldId id="623" r:id="rId32"/>
    <p:sldId id="617" r:id="rId33"/>
    <p:sldId id="624" r:id="rId34"/>
    <p:sldId id="625" r:id="rId35"/>
    <p:sldId id="626" r:id="rId36"/>
    <p:sldId id="627" r:id="rId37"/>
    <p:sldId id="628" r:id="rId38"/>
    <p:sldId id="629" r:id="rId39"/>
    <p:sldId id="630" r:id="rId40"/>
    <p:sldId id="631" r:id="rId41"/>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9" d="100"/>
          <a:sy n="109" d="100"/>
        </p:scale>
        <p:origin x="234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03.06.2024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nach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Tags sollten beschreibend (deskriptive) sein</a:t>
            </a:r>
          </a:p>
          <a:p>
            <a:pPr lvl="1">
              <a:buFont typeface="Arial" panose="020B0604020202020204" pitchFamily="34" charset="0"/>
              <a:buChar char="•"/>
            </a:pPr>
            <a:r>
              <a:rPr lang="de-DE" dirty="0"/>
              <a:t>Die Image Version oder Zustand wiedergeben</a:t>
            </a:r>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für verschiedene Images und Versionen</a:t>
            </a:r>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 gerade bei einer neuen </a:t>
            </a:r>
            <a:r>
              <a:rPr lang="de-DE" dirty="0" err="1"/>
              <a:t>Verison</a:t>
            </a:r>
            <a:endParaRPr lang="de-DE" dirty="0"/>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Zwei weit verbreitete</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a:t>
            </a:r>
            <a:r>
              <a:rPr lang="de-DE" dirty="0" err="1"/>
              <a:t>Build</a:t>
            </a:r>
            <a:r>
              <a:rPr lang="de-DE" dirty="0"/>
              <a:t>-Tag</a:t>
            </a:r>
          </a:p>
          <a:p>
            <a:pPr>
              <a:buFont typeface="Arial" panose="020B0604020202020204" pitchFamily="34" charset="0"/>
              <a:buChar char="•"/>
            </a:pPr>
            <a:r>
              <a:rPr lang="de-DE" dirty="0"/>
              <a:t>Vorsicht: Inkompatibles Image!</a:t>
            </a:r>
          </a:p>
          <a:p>
            <a:pPr lvl="1">
              <a:buFont typeface="Arial" panose="020B0604020202020204" pitchFamily="34" charset="0"/>
              <a:buChar char="•"/>
            </a:pPr>
            <a:r>
              <a:rPr lang="de-DE" dirty="0"/>
              <a:t>Für Test-Stage OK, </a:t>
            </a:r>
            <a:r>
              <a:rPr lang="de-DE" dirty="0" err="1"/>
              <a:t>Production</a:t>
            </a:r>
            <a:r>
              <a:rPr lang="de-DE" dirty="0"/>
              <a:t> No-Go</a:t>
            </a:r>
          </a:p>
          <a:p>
            <a:pPr lvl="1">
              <a:buFont typeface="Arial" panose="020B0604020202020204" pitchFamily="34" charset="0"/>
              <a:buChar char="•"/>
            </a:pPr>
            <a:r>
              <a:rPr lang="de-DE" dirty="0" err="1"/>
              <a:t>Production</a:t>
            </a:r>
            <a:r>
              <a:rPr lang="de-DE" dirty="0"/>
              <a:t> besser: </a:t>
            </a:r>
            <a:r>
              <a:rPr lang="de-DE" dirty="0" err="1"/>
              <a:t>unique</a:t>
            </a:r>
            <a:r>
              <a:rPr lang="de-DE" dirty="0"/>
              <a:t> Tags</a:t>
            </a:r>
          </a:p>
          <a:p>
            <a:pPr>
              <a:buFont typeface="Arial" panose="020B0604020202020204" pitchFamily="34" charset="0"/>
              <a:buChar char="•"/>
            </a:pPr>
            <a:r>
              <a:rPr lang="de-DE" dirty="0"/>
              <a:t>Schwierig zu einer früheren Version zurückzukehren</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not human-</a:t>
            </a:r>
            <a:r>
              <a:rPr lang="de-DE" dirty="0" err="1"/>
              <a:t>readable</a:t>
            </a:r>
            <a:endParaRPr lang="de-DE" dirty="0"/>
          </a:p>
          <a:p>
            <a:pPr lvl="1">
              <a:buFont typeface="Arial" panose="020B0604020202020204" pitchFamily="34" charset="0"/>
              <a:buChar char="•"/>
            </a:pPr>
            <a:r>
              <a:rPr lang="de-DE" dirty="0"/>
              <a:t>Image tags: mutable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wenn man bereits </a:t>
            </a:r>
            <a:r>
              <a:rPr lang="de-DE" dirty="0" err="1"/>
              <a:t>Git</a:t>
            </a:r>
            <a:r>
              <a:rPr lang="de-DE" dirty="0"/>
              <a:t> Tags für Releases nutzt</a:t>
            </a:r>
          </a:p>
          <a:p>
            <a:pPr>
              <a:buFont typeface="Arial" panose="020B0604020202020204" pitchFamily="34" charset="0"/>
              <a:buChar char="•"/>
            </a:pPr>
            <a:r>
              <a:rPr lang="de-DE" dirty="0"/>
              <a:t>Diese Tags können direkt als Docker Image Tags genutzt werden</a:t>
            </a:r>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 verwenden</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a:t>Bei vorhandener </a:t>
            </a:r>
            <a:r>
              <a:rPr lang="de-DE" dirty="0" err="1"/>
              <a:t>Branching</a:t>
            </a:r>
            <a:r>
              <a:rPr lang="de-DE" dirty="0"/>
              <a:t> Strategie</a:t>
            </a:r>
          </a:p>
          <a:p>
            <a:pPr lvl="1">
              <a:buFont typeface="Arial" panose="020B0604020202020204" pitchFamily="34" charset="0"/>
              <a:buChar char="•"/>
            </a:pPr>
            <a:r>
              <a:rPr lang="de-DE" dirty="0" err="1"/>
              <a:t>Branchnamen</a:t>
            </a:r>
            <a:r>
              <a:rPr lang="de-DE" dirty="0"/>
              <a:t>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Entsprechendes 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direkt Nummerierung</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Mit jedem Commit ein neues Docker Image</a:t>
            </a:r>
          </a:p>
          <a:p>
            <a:pPr>
              <a:buFont typeface="Arial" panose="020B0604020202020204" pitchFamily="34" charset="0"/>
              <a:buChar char="•"/>
            </a:pPr>
            <a:r>
              <a:rPr lang="de-DE" dirty="0"/>
              <a:t>Kurzen </a:t>
            </a:r>
            <a:r>
              <a:rPr lang="de-DE" dirty="0" err="1"/>
              <a:t>Git</a:t>
            </a:r>
            <a:r>
              <a:rPr lang="de-DE" dirty="0"/>
              <a:t> Hash zum Tagging nutzen</a:t>
            </a:r>
          </a:p>
          <a:p>
            <a:pPr lvl="1">
              <a:buFont typeface="Arial" panose="020B0604020202020204" pitchFamily="34" charset="0"/>
              <a:buChar char="•"/>
            </a:pPr>
            <a:r>
              <a:rPr lang="de-DE" dirty="0"/>
              <a:t>Sind kürzer als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Tags allerdings 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err="1">
                <a:sym typeface="Wingdings" panose="05000000000000000000" pitchFamily="2" charset="2"/>
              </a:rPr>
              <a:t>Timezonen</a:t>
            </a:r>
            <a:r>
              <a:rPr lang="de-DE" dirty="0">
                <a:sym typeface="Wingdings" panose="05000000000000000000" pitchFamily="2" charset="2"/>
              </a:rPr>
              <a:t> sind böse!</a:t>
            </a:r>
          </a:p>
          <a:p>
            <a:pPr lvl="1">
              <a:buFont typeface="Arial" panose="020B0604020202020204" pitchFamily="34" charset="0"/>
              <a:buChar char="•"/>
            </a:pPr>
            <a:r>
              <a:rPr lang="de-DE" dirty="0">
                <a:sym typeface="Wingdings" panose="05000000000000000000" pitchFamily="2" charset="2"/>
              </a:rPr>
              <a:t>Korrelation zum enthaltenden </a:t>
            </a:r>
            <a:r>
              <a:rPr lang="de-DE" dirty="0" err="1">
                <a:sym typeface="Wingdings" panose="05000000000000000000" pitchFamily="2" charset="2"/>
              </a:rPr>
              <a:t>Changeset</a:t>
            </a:r>
            <a:r>
              <a:rPr lang="de-DE" dirty="0">
                <a:sym typeface="Wingdings" panose="05000000000000000000" pitchFamily="2" charset="2"/>
              </a:rPr>
              <a:t> fehlt</a:t>
            </a:r>
          </a:p>
          <a:p>
            <a:pPr lvl="1">
              <a:buFont typeface="Arial" panose="020B0604020202020204" pitchFamily="34" charset="0"/>
              <a:buChar char="•"/>
            </a:pPr>
            <a:r>
              <a:rPr lang="de-DE" dirty="0">
                <a:sym typeface="Wingdings" panose="05000000000000000000" pitchFamily="2" charset="2"/>
              </a:rPr>
              <a:t>Image mit demselben Tag manuell pushen</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einen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Für 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Wenn Container in die </a:t>
            </a:r>
            <a:r>
              <a:rPr lang="de-DE" dirty="0" err="1"/>
              <a:t>Production</a:t>
            </a:r>
            <a:r>
              <a:rPr lang="de-DE" dirty="0"/>
              <a:t> gehen</a:t>
            </a:r>
          </a:p>
          <a:p>
            <a:pPr lvl="1">
              <a:buFont typeface="Arial" panose="020B0604020202020204" pitchFamily="34" charset="0"/>
              <a:buChar char="•"/>
            </a:pPr>
            <a:r>
              <a:rPr lang="de-DE" dirty="0"/>
              <a:t>Empfehlung: </a:t>
            </a:r>
            <a:r>
              <a:rPr lang="de-DE" dirty="0" err="1"/>
              <a:t>Build</a:t>
            </a:r>
            <a:r>
              <a:rPr lang="de-DE" dirty="0"/>
              <a:t> ID Tag</a:t>
            </a:r>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kriegen kompatibles </a:t>
            </a:r>
            <a:r>
              <a:rPr lang="de-DE" dirty="0" err="1"/>
              <a:t>Build</a:t>
            </a:r>
            <a:r>
              <a:rPr lang="de-DE" dirty="0"/>
              <a:t> für ihre Anwendungen</a:t>
            </a:r>
          </a:p>
          <a:p>
            <a:pPr>
              <a:buFont typeface="Arial" panose="020B0604020202020204" pitchFamily="34" charset="0"/>
              <a:buChar char="•"/>
            </a:pPr>
            <a:r>
              <a:rPr lang="de-DE" dirty="0"/>
              <a:t>Rolling und </a:t>
            </a:r>
            <a:r>
              <a:rPr lang="de-DE" dirty="0" err="1"/>
              <a:t>SemVer</a:t>
            </a:r>
            <a:r>
              <a:rPr lang="de-DE" dirty="0"/>
              <a:t> lassen sich gut kombinieren</a:t>
            </a:r>
          </a:p>
          <a:p>
            <a:pPr>
              <a:buFont typeface="Arial" panose="020B0604020202020204" pitchFamily="34" charset="0"/>
              <a:buChar char="•"/>
            </a:pPr>
            <a:r>
              <a:rPr lang="de-DE" dirty="0"/>
              <a:t>In kleinen Teams mit manuell überschaubaren Umfang</a:t>
            </a:r>
          </a:p>
          <a:p>
            <a:pPr lvl="1">
              <a:buFont typeface="Arial" panose="020B0604020202020204" pitchFamily="34" charset="0"/>
              <a:buChar char="•"/>
            </a:pPr>
            <a:r>
              <a:rPr lang="de-DE" dirty="0"/>
              <a:t>Digests, </a:t>
            </a:r>
            <a:r>
              <a:rPr lang="de-DE" dirty="0" err="1"/>
              <a:t>Git</a:t>
            </a:r>
            <a:r>
              <a:rPr lang="de-DE" dirty="0"/>
              <a:t> Commit Hash, </a:t>
            </a:r>
            <a:r>
              <a:rPr lang="de-DE" dirty="0" err="1"/>
              <a:t>Timestamps</a:t>
            </a:r>
            <a:r>
              <a:rPr lang="de-DE" dirty="0"/>
              <a:t> oder </a:t>
            </a:r>
            <a:r>
              <a:rPr lang="de-DE" dirty="0" err="1"/>
              <a:t>Build</a:t>
            </a:r>
            <a:r>
              <a:rPr lang="de-DE" dirty="0"/>
              <a:t> IDs nutzbar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mit der Container Registry</a:t>
            </a:r>
          </a:p>
          <a:p>
            <a:pPr>
              <a:buFont typeface="Arial" panose="020B0604020202020204" pitchFamily="34" charset="0"/>
              <a:buChar char="•"/>
            </a:pPr>
            <a:r>
              <a:rPr lang="de-DE" dirty="0" err="1"/>
              <a:t>GitLab</a:t>
            </a:r>
            <a:r>
              <a:rPr lang="de-DE" dirty="0"/>
              <a:t> CI/CD zum authentifizieren</a:t>
            </a:r>
          </a:p>
          <a:p>
            <a:pPr>
              <a:buFont typeface="Arial" panose="020B0604020202020204" pitchFamily="34" charset="0"/>
              <a:buChar char="•"/>
            </a:pPr>
            <a:r>
              <a:rPr lang="de-DE" dirty="0"/>
              <a:t>Images bauen und pushen</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GitLab</a:t>
            </a:r>
            <a:r>
              <a:rPr lang="de-DE" dirty="0"/>
              <a:t> CI/CD</a:t>
            </a:r>
          </a:p>
          <a:p>
            <a:pPr lvl="2">
              <a:buFont typeface="Arial" panose="020B0604020202020204" pitchFamily="34" charset="0"/>
              <a:buChar char="•"/>
            </a:pPr>
            <a:r>
              <a:rPr lang="de-DE" sz="1800" dirty="0"/>
              <a:t>Docker-in-Docker Container Image (Container Registry)</a:t>
            </a:r>
          </a:p>
          <a:p>
            <a:pPr lvl="2">
              <a:buFont typeface="Arial" panose="020B0604020202020204" pitchFamily="34" charset="0"/>
              <a:buChar char="•"/>
            </a:pPr>
            <a:r>
              <a:rPr lang="de-DE" sz="1800" dirty="0"/>
              <a:t>Docker-in-Docker Container Image (</a:t>
            </a:r>
            <a:r>
              <a:rPr lang="de-DE" sz="1800" dirty="0" err="1"/>
              <a:t>Dependency</a:t>
            </a:r>
            <a:r>
              <a:rPr lang="de-DE" sz="1800" dirty="0"/>
              <a:t> Proxy)</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a:buFont typeface="Arial" panose="020B0604020202020204" pitchFamily="34" charset="0"/>
              <a:buChar char="•"/>
            </a:pPr>
            <a:r>
              <a:rPr lang="de-DE" dirty="0"/>
              <a:t>Verschiedene Möglichkeiten</a:t>
            </a:r>
          </a:p>
          <a:p>
            <a:pPr lvl="1">
              <a:buFont typeface="Arial" panose="020B0604020202020204" pitchFamily="34" charset="0"/>
              <a:buChar char="•"/>
            </a:pPr>
            <a:r>
              <a:rPr lang="de-DE" dirty="0"/>
              <a:t>Personal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Deploy </a:t>
            </a:r>
            <a:r>
              <a:rPr lang="de-DE" dirty="0" err="1"/>
              <a:t>token</a:t>
            </a:r>
            <a:endParaRPr lang="de-DE" dirty="0"/>
          </a:p>
          <a:p>
            <a:pPr lvl="1">
              <a:buFont typeface="Arial" panose="020B0604020202020204" pitchFamily="34" charset="0"/>
              <a:buChar char="•"/>
            </a:pPr>
            <a:r>
              <a:rPr lang="de-DE" dirty="0"/>
              <a:t>Project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Group </a:t>
            </a:r>
            <a:r>
              <a:rPr lang="de-DE" dirty="0" err="1"/>
              <a:t>access</a:t>
            </a:r>
            <a:r>
              <a:rPr lang="de-DE" dirty="0"/>
              <a:t> </a:t>
            </a:r>
            <a:r>
              <a:rPr lang="de-DE" dirty="0" err="1"/>
              <a:t>token</a:t>
            </a:r>
            <a:endParaRPr lang="de-DE" dirty="0"/>
          </a:p>
          <a:p>
            <a:pPr>
              <a:buFont typeface="Arial" panose="020B0604020202020204" pitchFamily="34" charset="0"/>
              <a:buChar char="•"/>
            </a:pPr>
            <a:r>
              <a:rPr lang="de-DE" dirty="0"/>
              <a:t>Alle Methoden erfordern einen Mindestumfang:</a:t>
            </a:r>
          </a:p>
          <a:p>
            <a:pPr lvl="1">
              <a:buFont typeface="Arial" panose="020B0604020202020204" pitchFamily="34" charset="0"/>
              <a:buChar char="•"/>
            </a:pPr>
            <a:r>
              <a:rPr lang="de-DE" dirty="0"/>
              <a:t>Für </a:t>
            </a:r>
            <a:r>
              <a:rPr lang="de-DE" dirty="0" err="1"/>
              <a:t>read</a:t>
            </a:r>
            <a:r>
              <a:rPr lang="de-DE" dirty="0"/>
              <a:t> (pull) in der </a:t>
            </a:r>
            <a:r>
              <a:rPr lang="de-DE" dirty="0" err="1"/>
              <a:t>read_registry</a:t>
            </a:r>
            <a:endParaRPr lang="de-DE" dirty="0"/>
          </a:p>
          <a:p>
            <a:pPr lvl="1">
              <a:buFont typeface="Arial" panose="020B0604020202020204" pitchFamily="34" charset="0"/>
              <a:buChar char="•"/>
            </a:pPr>
            <a:r>
              <a:rPr lang="de-DE" dirty="0"/>
              <a:t>Für </a:t>
            </a:r>
            <a:r>
              <a:rPr lang="de-DE" dirty="0" err="1"/>
              <a:t>write</a:t>
            </a:r>
            <a:r>
              <a:rPr lang="de-DE" dirty="0"/>
              <a:t> (push) in der </a:t>
            </a:r>
            <a:r>
              <a:rPr lang="de-DE" dirty="0" err="1"/>
              <a:t>write_registry</a:t>
            </a:r>
            <a:r>
              <a:rPr lang="de-DE" dirty="0"/>
              <a:t> und </a:t>
            </a:r>
            <a:r>
              <a:rPr lang="de-DE" dirty="0" err="1"/>
              <a:t>read_registry</a:t>
            </a:r>
            <a:endParaRPr lang="de-DE" dirty="0"/>
          </a:p>
          <a:p>
            <a:pPr>
              <a:buFont typeface="Arial" panose="020B0604020202020204" pitchFamily="34" charset="0"/>
              <a:buChar char="•"/>
            </a:pPr>
            <a:r>
              <a:rPr lang="de-DE" dirty="0"/>
              <a:t>Zum Authentifizieren</a:t>
            </a:r>
          </a:p>
          <a:p>
            <a:pPr lvl="1">
              <a:buFont typeface="Arial" panose="020B0604020202020204" pitchFamily="34" charset="0"/>
              <a:buChar char="•"/>
            </a:pP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a:t>
            </a:r>
          </a:p>
          <a:p>
            <a:pPr lvl="1">
              <a:buFont typeface="Arial" panose="020B0604020202020204" pitchFamily="34" charset="0"/>
              <a:buChar char="•"/>
            </a:pPr>
            <a:r>
              <a:rPr lang="de-DE" sz="1600" dirty="0">
                <a:latin typeface="+mj-lt"/>
              </a:rPr>
              <a:t>oder</a:t>
            </a:r>
          </a:p>
          <a:p>
            <a:pPr lvl="1">
              <a:buFont typeface="Arial" panose="020B0604020202020204" pitchFamily="34" charset="0"/>
              <a:buChar char="•"/>
            </a:pPr>
            <a:r>
              <a:rPr lang="de-DE" sz="1600" dirty="0">
                <a:latin typeface="Consolas" panose="020B0609020204030204" pitchFamily="49" charset="0"/>
              </a:rPr>
              <a:t>TOKEN=&lt;</a:t>
            </a:r>
            <a:r>
              <a:rPr lang="de-DE" sz="1600" dirty="0" err="1">
                <a:latin typeface="Consolas" panose="020B0609020204030204" pitchFamily="49" charset="0"/>
              </a:rPr>
              <a:t>token</a:t>
            </a:r>
            <a:r>
              <a:rPr lang="de-DE" sz="1600" dirty="0">
                <a:latin typeface="Consolas" panose="020B0609020204030204" pitchFamily="49" charset="0"/>
              </a:rPr>
              <a:t>&gt;</a:t>
            </a:r>
          </a:p>
          <a:p>
            <a:pPr lvl="1">
              <a:buFont typeface="Arial" panose="020B0604020202020204" pitchFamily="34" charset="0"/>
              <a:buChar char="•"/>
            </a:pPr>
            <a:r>
              <a:rPr lang="de-DE" sz="1600" dirty="0">
                <a:latin typeface="Consolas" panose="020B0609020204030204" pitchFamily="49" charset="0"/>
              </a:rPr>
              <a:t>echo "$TOKEN"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 -u &lt;</a:t>
            </a:r>
            <a:r>
              <a:rPr lang="de-DE" sz="1600" dirty="0" err="1">
                <a:latin typeface="Consolas" panose="020B0609020204030204" pitchFamily="49" charset="0"/>
              </a:rPr>
              <a:t>username</a:t>
            </a:r>
            <a:r>
              <a:rPr lang="de-DE" sz="1600" dirty="0">
                <a:latin typeface="Consolas" panose="020B0609020204030204" pitchFamily="49" charset="0"/>
              </a:rPr>
              <a:t>&gt;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CI/CD zur Authentifizierung bei der Container Registry  </a:t>
            </a:r>
            <a:endParaRPr lang="de-DE" dirty="0"/>
          </a:p>
          <a:p>
            <a:pPr>
              <a:buFont typeface="Arial" panose="020B0604020202020204" pitchFamily="34" charset="0"/>
              <a:buChar char="•"/>
            </a:pPr>
            <a:r>
              <a:rPr lang="de-DE" sz="1800" dirty="0"/>
              <a:t>CI/CD Variable: CI_REGISTRY_USER</a:t>
            </a:r>
          </a:p>
          <a:p>
            <a:pPr lvl="1">
              <a:buFont typeface="Arial" panose="020B0604020202020204" pitchFamily="34" charset="0"/>
              <a:buChar char="•"/>
            </a:pPr>
            <a:r>
              <a:rPr lang="de-DE" sz="1600" dirty="0"/>
              <a:t>Job-bezogener Benutzer mit Lese- und Schreibrechten in der CR</a:t>
            </a:r>
          </a:p>
          <a:p>
            <a:pPr lvl="1">
              <a:buFont typeface="Arial" panose="020B0604020202020204" pitchFamily="34" charset="0"/>
              <a:buChar char="•"/>
            </a:pPr>
            <a:r>
              <a:rPr lang="de-DE" sz="1600" dirty="0"/>
              <a:t>Passwort automatisch erzeugt: CI_REGISTRY_PASSWORD</a:t>
            </a:r>
          </a:p>
          <a:p>
            <a:pPr lvl="1">
              <a:buFont typeface="Arial" panose="020B0604020202020204" pitchFamily="34" charset="0"/>
              <a:buChar char="•"/>
            </a:pPr>
            <a:r>
              <a:rPr lang="de-DE" sz="1600" dirty="0">
                <a:latin typeface="Consolas" panose="020B0609020204030204" pitchFamily="49" charset="0"/>
              </a:rPr>
              <a:t>echo "$CI_REGISTRY_PASSWORD"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CI Job Token</a:t>
            </a:r>
          </a:p>
          <a:p>
            <a:pPr lvl="1">
              <a:buFont typeface="Arial" panose="020B0604020202020204" pitchFamily="34" charset="0"/>
              <a:buChar char="•"/>
            </a:pPr>
            <a:r>
              <a:rPr lang="de-DE" sz="1600" dirty="0">
                <a:latin typeface="Consolas" panose="020B0609020204030204" pitchFamily="49" charset="0"/>
              </a:rPr>
              <a:t>echo "$CI_JOB_TOKEN"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Für </a:t>
            </a:r>
            <a:r>
              <a:rPr lang="de-DE" sz="1800" dirty="0" err="1"/>
              <a:t>read</a:t>
            </a:r>
            <a:r>
              <a:rPr lang="de-DE" sz="1800" dirty="0"/>
              <a:t> (pull) </a:t>
            </a:r>
            <a:r>
              <a:rPr lang="de-DE" sz="1800" dirty="0" err="1"/>
              <a:t>access</a:t>
            </a:r>
            <a:r>
              <a:rPr lang="de-DE" sz="1800" dirty="0"/>
              <a:t> </a:t>
            </a:r>
            <a:r>
              <a:rPr lang="de-DE" sz="1800" dirty="0">
                <a:sym typeface="Wingdings" panose="05000000000000000000" pitchFamily="2" charset="2"/>
              </a:rPr>
              <a:t> </a:t>
            </a:r>
            <a:r>
              <a:rPr lang="de-DE" sz="1800" dirty="0" err="1">
                <a:sym typeface="Wingdings" panose="05000000000000000000" pitchFamily="2" charset="2"/>
              </a:rPr>
              <a:t>read_registry</a:t>
            </a:r>
            <a:endParaRPr lang="de-DE" sz="1800" dirty="0">
              <a:sym typeface="Wingdings" panose="05000000000000000000" pitchFamily="2" charset="2"/>
            </a:endParaRPr>
          </a:p>
          <a:p>
            <a:pPr>
              <a:buFont typeface="Arial" panose="020B0604020202020204" pitchFamily="34" charset="0"/>
              <a:buChar char="•"/>
            </a:pPr>
            <a:r>
              <a:rPr lang="de-DE" sz="1800" dirty="0">
                <a:sym typeface="Wingdings" panose="05000000000000000000" pitchFamily="2" charset="2"/>
              </a:rPr>
              <a:t>Für </a:t>
            </a:r>
            <a:r>
              <a:rPr lang="de-DE" sz="1800" dirty="0" err="1">
                <a:sym typeface="Wingdings" panose="05000000000000000000" pitchFamily="2" charset="2"/>
              </a:rPr>
              <a:t>write</a:t>
            </a:r>
            <a:r>
              <a:rPr lang="de-DE" sz="1800" dirty="0">
                <a:sym typeface="Wingdings" panose="05000000000000000000" pitchFamily="2" charset="2"/>
              </a:rPr>
              <a:t> (push) </a:t>
            </a:r>
            <a:r>
              <a:rPr lang="de-DE" sz="1800" dirty="0" err="1">
                <a:sym typeface="Wingdings" panose="05000000000000000000" pitchFamily="2" charset="2"/>
              </a:rPr>
              <a:t>access</a:t>
            </a:r>
            <a:r>
              <a:rPr lang="de-DE" sz="1800" dirty="0">
                <a:sym typeface="Wingdings" panose="05000000000000000000" pitchFamily="2" charset="2"/>
              </a:rPr>
              <a:t>  </a:t>
            </a:r>
            <a:r>
              <a:rPr lang="de-DE" sz="1800" dirty="0" err="1">
                <a:sym typeface="Wingdings" panose="05000000000000000000" pitchFamily="2" charset="2"/>
              </a:rPr>
              <a:t>read_registry</a:t>
            </a:r>
            <a:r>
              <a:rPr lang="de-DE" sz="1800" dirty="0">
                <a:sym typeface="Wingdings" panose="05000000000000000000" pitchFamily="2" charset="2"/>
              </a:rPr>
              <a:t> &amp; </a:t>
            </a:r>
            <a:r>
              <a:rPr lang="de-DE" sz="1800" dirty="0" err="1">
                <a:sym typeface="Wingdings" panose="05000000000000000000" pitchFamily="2" charset="2"/>
              </a:rPr>
              <a:t>write_registry</a:t>
            </a:r>
            <a:endParaRPr lang="de-DE" sz="1800" dirty="0"/>
          </a:p>
          <a:p>
            <a:pPr lvl="1">
              <a:buFont typeface="Arial" panose="020B0604020202020204" pitchFamily="34" charset="0"/>
              <a:buChar char="•"/>
            </a:pPr>
            <a:r>
              <a:rPr lang="de-DE" sz="1600" dirty="0"/>
              <a:t>Deploy Token</a:t>
            </a:r>
          </a:p>
          <a:p>
            <a:pPr lvl="2">
              <a:buFont typeface="Arial" panose="020B0604020202020204" pitchFamily="34" charset="0"/>
              <a:buChar char="•"/>
            </a:pPr>
            <a:r>
              <a:rPr lang="de-DE" sz="1600" dirty="0">
                <a:latin typeface="Consolas" panose="020B0609020204030204" pitchFamily="49" charset="0"/>
              </a:rPr>
              <a:t>echo "$CI_DEPLOY_PASSWORD"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$CI_DEPLOY_USER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r>
              <a:rPr lang="de-DE" sz="1600" dirty="0"/>
              <a:t>Personal Access Token</a:t>
            </a:r>
          </a:p>
          <a:p>
            <a:pPr lvl="2">
              <a:buFont typeface="Arial" panose="020B0604020202020204" pitchFamily="34" charset="0"/>
              <a:buChar char="•"/>
            </a:pPr>
            <a:r>
              <a:rPr lang="en-US" sz="1600" dirty="0">
                <a:latin typeface="Consolas" panose="020B0609020204030204" pitchFamily="49" charset="0"/>
              </a:rPr>
              <a:t>echo "&lt;</a:t>
            </a:r>
            <a:r>
              <a:rPr lang="en-US" sz="1600" dirty="0" err="1">
                <a:latin typeface="Consolas" panose="020B0609020204030204" pitchFamily="49" charset="0"/>
              </a:rPr>
              <a:t>access_token</a:t>
            </a:r>
            <a:r>
              <a:rPr lang="en-US" sz="16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Mit der Container Registry authentifizieren</a:t>
            </a:r>
          </a:p>
          <a:p>
            <a:pPr marL="457200" indent="-457200">
              <a:buFont typeface="+mj-lt"/>
              <a:buAutoNum type="arabicPeriod"/>
            </a:pPr>
            <a:r>
              <a:rPr lang="de-DE" dirty="0"/>
              <a:t>Docker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a:buFont typeface="Arial" panose="020B0604020202020204" pitchFamily="34" charset="0"/>
              <a:buChar char="•"/>
            </a:pPr>
            <a:r>
              <a:rPr lang="de-DE" dirty="0"/>
              <a:t>Registrierter Runner nutzen </a:t>
            </a:r>
            <a:r>
              <a:rPr lang="de-DE" dirty="0" err="1"/>
              <a:t>dind</a:t>
            </a:r>
            <a:r>
              <a:rPr lang="de-DE" dirty="0"/>
              <a:t> automatisch</a:t>
            </a:r>
          </a:p>
          <a:p>
            <a:pPr lvl="1">
              <a:buFont typeface="Arial" panose="020B0604020202020204" pitchFamily="34" charset="0"/>
              <a:buChar char="•"/>
            </a:pPr>
            <a:r>
              <a:rPr lang="de-DE" dirty="0"/>
              <a:t>Docker </a:t>
            </a:r>
            <a:r>
              <a:rPr lang="de-DE" dirty="0" err="1"/>
              <a:t>Executor</a:t>
            </a:r>
            <a:r>
              <a:rPr lang="de-DE" dirty="0"/>
              <a:t> oder</a:t>
            </a:r>
          </a:p>
          <a:p>
            <a:pPr lvl="1">
              <a:buFont typeface="Arial" panose="020B0604020202020204" pitchFamily="34" charset="0"/>
              <a:buChar char="•"/>
            </a:pPr>
            <a:r>
              <a:rPr lang="de-DE" dirty="0" err="1"/>
              <a:t>Kubernetes</a:t>
            </a:r>
            <a:r>
              <a:rPr lang="de-DE" dirty="0"/>
              <a:t> </a:t>
            </a:r>
            <a:r>
              <a:rPr lang="de-DE" dirty="0" err="1"/>
              <a:t>Executor</a:t>
            </a:r>
            <a:endParaRPr lang="de-DE" dirty="0"/>
          </a:p>
          <a:p>
            <a:pPr>
              <a:buFont typeface="Arial" panose="020B0604020202020204" pitchFamily="34" charset="0"/>
              <a:buChar char="•"/>
            </a:pPr>
            <a:r>
              <a:rPr lang="de-DE" dirty="0" err="1"/>
              <a:t>Executor</a:t>
            </a:r>
            <a:r>
              <a:rPr lang="de-DE" dirty="0"/>
              <a:t> nutzt ein Container Image von Docker</a:t>
            </a:r>
          </a:p>
          <a:p>
            <a:pPr lvl="1">
              <a:buFont typeface="Arial" panose="020B0604020202020204" pitchFamily="34" charset="0"/>
              <a:buChar char="•"/>
            </a:pPr>
            <a:r>
              <a:rPr lang="de-DE" dirty="0"/>
              <a:t>Bereitgestellt von Docker, um die CI/CD </a:t>
            </a:r>
            <a:r>
              <a:rPr lang="de-DE" dirty="0" err="1"/>
              <a:t>jobs</a:t>
            </a:r>
            <a:r>
              <a:rPr lang="de-DE" dirty="0"/>
              <a:t> auszuführen</a:t>
            </a:r>
          </a:p>
          <a:p>
            <a:pPr>
              <a:buFont typeface="Arial" panose="020B0604020202020204" pitchFamily="34" charset="0"/>
              <a:buChar char="•"/>
            </a:pPr>
            <a:r>
              <a:rPr lang="de-DE" dirty="0"/>
              <a:t>Docker 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Und kann das Job-</a:t>
            </a:r>
            <a:r>
              <a:rPr lang="de-DE" dirty="0" err="1">
                <a:latin typeface="Consolas" panose="020B0609020204030204" pitchFamily="49" charset="0"/>
              </a:rPr>
              <a:t>script</a:t>
            </a:r>
            <a:r>
              <a:rPr lang="de-DE" dirty="0"/>
              <a:t> im Kontext des Images im privilegierten Modus ausführen</a:t>
            </a:r>
          </a:p>
          <a:p>
            <a:pPr>
              <a:buFont typeface="Arial" panose="020B0604020202020204" pitchFamily="34" charset="0"/>
              <a:buChar char="•"/>
            </a:pPr>
            <a:r>
              <a:rPr lang="de-DE" dirty="0"/>
              <a:t>Immer eine 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Inkompatibilitätsproblemen, falls Update des Images</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a:buFont typeface="Arial" panose="020B0604020202020204" pitchFamily="34" charset="0"/>
              <a:buChar char="•"/>
            </a:pPr>
            <a:r>
              <a:rPr lang="de-DE" dirty="0"/>
              <a:t>Bauen und Pushen von Images in die Registry</a:t>
            </a:r>
          </a:p>
          <a:p>
            <a:pPr>
              <a:buFont typeface="Arial" panose="020B0604020202020204" pitchFamily="34" charset="0"/>
              <a:buChar char="•"/>
            </a:pPr>
            <a:r>
              <a:rPr lang="de-DE" dirty="0"/>
              <a:t>Falls mehrere </a:t>
            </a:r>
            <a:r>
              <a:rPr lang="de-DE" dirty="0" err="1"/>
              <a:t>jobs</a:t>
            </a:r>
            <a:r>
              <a:rPr lang="de-DE" dirty="0"/>
              <a:t> Authentifizierung benötigen</a:t>
            </a:r>
          </a:p>
          <a:p>
            <a:pPr lvl="1">
              <a:buFont typeface="Arial" panose="020B0604020202020204" pitchFamily="34" charset="0"/>
              <a:buChar char="•"/>
            </a:pPr>
            <a:r>
              <a:rPr lang="de-DE" dirty="0" err="1"/>
              <a:t>Authentifierzungsbefehl</a:t>
            </a:r>
            <a:r>
              <a:rPr lang="de-DE" dirty="0"/>
              <a:t> in </a:t>
            </a: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 </a:t>
            </a:r>
            <a:r>
              <a:rPr lang="de-DE" dirty="0">
                <a:latin typeface="+mj-lt"/>
              </a:rPr>
              <a:t>um Änderungen am Base Image zu ziehen</a:t>
            </a:r>
          </a:p>
          <a:p>
            <a:pPr lvl="1">
              <a:buFont typeface="Arial" panose="020B0604020202020204" pitchFamily="34" charset="0"/>
              <a:buChar char="•"/>
            </a:pPr>
            <a:r>
              <a:rPr lang="de-DE" dirty="0" err="1">
                <a:latin typeface="+mj-lt"/>
              </a:rPr>
              <a:t>Build</a:t>
            </a:r>
            <a:r>
              <a:rPr lang="de-DE" dirty="0">
                <a:latin typeface="+mj-lt"/>
              </a:rPr>
              <a:t> dauert dadurch länger, aber das Image ist </a:t>
            </a:r>
            <a:r>
              <a:rPr lang="de-DE" dirty="0" err="1">
                <a:latin typeface="+mj-lt"/>
              </a:rPr>
              <a:t>up</a:t>
            </a:r>
            <a:r>
              <a:rPr lang="de-DE" dirty="0">
                <a:latin typeface="+mj-lt"/>
              </a:rPr>
              <a:t>-</a:t>
            </a:r>
            <a:r>
              <a:rPr lang="de-DE" dirty="0" err="1">
                <a:latin typeface="+mj-lt"/>
              </a:rPr>
              <a:t>to</a:t>
            </a:r>
            <a:r>
              <a:rPr lang="de-DE" dirty="0">
                <a:latin typeface="+mj-lt"/>
              </a:rPr>
              <a:t>-date</a:t>
            </a:r>
          </a:p>
          <a:p>
            <a:pPr>
              <a:buFont typeface="Arial" panose="020B0604020202020204" pitchFamily="34" charset="0"/>
              <a:buChar char="•"/>
            </a:pPr>
            <a:r>
              <a:rPr lang="de-DE" dirty="0">
                <a:latin typeface="+mj-lt"/>
              </a:rPr>
              <a:t>Vor jedem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a:latin typeface="+mj-lt"/>
              </a:rPr>
              <a:t>Um das aktuelle Image zu </a:t>
            </a:r>
            <a:r>
              <a:rPr lang="de-DE" dirty="0" err="1">
                <a:latin typeface="+mj-lt"/>
              </a:rPr>
              <a:t>fetchen</a:t>
            </a:r>
            <a:endParaRPr lang="de-DE" dirty="0">
              <a:latin typeface="+mj-lt"/>
            </a:endParaRPr>
          </a:p>
          <a:p>
            <a:pPr lvl="1">
              <a:buFont typeface="Arial" panose="020B0604020202020204" pitchFamily="34" charset="0"/>
              <a:buChar char="•"/>
            </a:pPr>
            <a:r>
              <a:rPr lang="de-DE" dirty="0">
                <a:latin typeface="+mj-lt"/>
              </a:rPr>
              <a:t>Besonders 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b="1" dirty="0">
                <a:solidFill>
                  <a:srgbClr val="0249FC"/>
                </a:solidFill>
              </a:rPr>
              <a:t>Container Registry</a:t>
            </a:r>
            <a:r>
              <a:rPr lang="en-US" b="1" dirty="0"/>
              <a:t>)</a:t>
            </a:r>
          </a:p>
          <a:p>
            <a:pPr marL="0" indent="0">
              <a:buNone/>
            </a:pPr>
            <a:r>
              <a:rPr lang="en-US" dirty="0" err="1"/>
              <a:t>Eigene</a:t>
            </a:r>
            <a:r>
              <a:rPr lang="en-US" dirty="0"/>
              <a:t> Container Images </a:t>
            </a:r>
            <a:r>
              <a:rPr lang="en-US" dirty="0" err="1"/>
              <a:t>mit</a:t>
            </a:r>
            <a:r>
              <a:rPr lang="en-US" dirty="0"/>
              <a:t> Docker-in-Docker </a:t>
            </a:r>
            <a:r>
              <a:rPr lang="en-US" dirty="0" err="1"/>
              <a:t>nutzen</a:t>
            </a:r>
            <a:endParaRPr lang="en-US" dirty="0"/>
          </a:p>
          <a:p>
            <a:pPr marL="457200" indent="-457200">
              <a:buFont typeface="+mj-lt"/>
              <a:buAutoNum type="arabicPeriod"/>
            </a:pPr>
            <a:r>
              <a:rPr lang="en-US" dirty="0"/>
              <a:t>Docker-in-Docker </a:t>
            </a:r>
            <a:r>
              <a:rPr lang="en-US" dirty="0" err="1"/>
              <a:t>einrichten</a:t>
            </a:r>
            <a:endParaRPr lang="en-US" dirty="0"/>
          </a:p>
          <a:p>
            <a:pPr marL="457200" indent="-457200">
              <a:buFont typeface="+mj-lt"/>
              <a:buAutoNum type="arabicPeriod"/>
            </a:pPr>
            <a:r>
              <a:rPr lang="en-US" dirty="0">
                <a:solidFill>
                  <a:srgbClr val="FF0000"/>
                </a:solidFill>
                <a:latin typeface="Consolas" panose="020B0609020204030204" pitchFamily="49" charset="0"/>
              </a:rPr>
              <a:t>image</a:t>
            </a:r>
            <a:r>
              <a:rPr lang="en-US" dirty="0"/>
              <a:t> und </a:t>
            </a:r>
            <a:r>
              <a:rPr lang="en-US" dirty="0">
                <a:solidFill>
                  <a:srgbClr val="FF0000"/>
                </a:solidFill>
                <a:latin typeface="Consolas" panose="020B0609020204030204" pitchFamily="49" charset="0"/>
              </a:rPr>
              <a:t>service</a:t>
            </a:r>
            <a:r>
              <a:rPr lang="en-US" dirty="0"/>
              <a:t> auf die Registry </a:t>
            </a:r>
            <a:r>
              <a:rPr lang="en-US" dirty="0" err="1"/>
              <a:t>zeigen</a:t>
            </a:r>
            <a:r>
              <a:rPr lang="en-US" dirty="0"/>
              <a:t> </a:t>
            </a:r>
            <a:r>
              <a:rPr lang="en-US" dirty="0" err="1"/>
              <a:t>lassen</a:t>
            </a:r>
            <a:endParaRPr lang="en-US" dirty="0"/>
          </a:p>
          <a:p>
            <a:pPr marL="457200" indent="-457200">
              <a:buFont typeface="+mj-lt"/>
              <a:buAutoNum type="arabicPeriod"/>
            </a:pPr>
            <a:r>
              <a:rPr lang="en-US" dirty="0">
                <a:solidFill>
                  <a:srgbClr val="FF0000"/>
                </a:solidFill>
                <a:latin typeface="Consolas" panose="020B0609020204030204" pitchFamily="49" charset="0"/>
              </a:rPr>
              <a:t>alias</a:t>
            </a:r>
            <a:r>
              <a:rPr lang="en-US" dirty="0"/>
              <a:t> </a:t>
            </a:r>
            <a:r>
              <a:rPr lang="en-US" dirty="0" err="1"/>
              <a:t>hinzufügen</a:t>
            </a:r>
            <a:r>
              <a:rPr lang="en-US" dirty="0"/>
              <a:t> für den </a:t>
            </a:r>
            <a:r>
              <a:rPr lang="en-US" dirty="0">
                <a:latin typeface="Consolas" panose="020B0609020204030204" pitchFamily="49" charset="0"/>
              </a:rPr>
              <a:t>service</a:t>
            </a: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p:txBody>
      </p:sp>
    </p:spTree>
    <p:extLst>
      <p:ext uri="{BB962C8B-B14F-4D97-AF65-F5344CB8AC3E}">
        <p14:creationId xmlns:p14="http://schemas.microsoft.com/office/powerpoint/2010/main" val="126878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a:t>
            </a:r>
            <a:r>
              <a:rPr lang="en-US" b="1"/>
              <a:t>Image (</a:t>
            </a:r>
            <a:r>
              <a:rPr lang="en-US" b="1">
                <a:solidFill>
                  <a:srgbClr val="0249FC"/>
                </a:solidFill>
              </a:rPr>
              <a:t>Container Registry</a:t>
            </a:r>
            <a:r>
              <a:rPr lang="en-US" b="1"/>
              <a:t>)</a:t>
            </a:r>
            <a:endParaRPr lang="en-US" b="1" dirty="0"/>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service alias </a:t>
            </a:r>
            <a:r>
              <a:rPr lang="en-US" sz="2000" dirty="0" err="1">
                <a:latin typeface="+mj-lt"/>
              </a:rPr>
              <a:t>kann</a:t>
            </a:r>
            <a:r>
              <a:rPr lang="en-US" sz="2000" dirty="0">
                <a:latin typeface="+mj-lt"/>
              </a:rPr>
              <a:t> das Container Image den </a:t>
            </a:r>
            <a:r>
              <a:rPr lang="en-US" sz="2000" dirty="0" err="1">
                <a:latin typeface="Consolas" panose="020B0609020204030204" pitchFamily="49" charset="0"/>
              </a:rPr>
              <a:t>dind</a:t>
            </a:r>
            <a:r>
              <a:rPr lang="en-US" sz="2000" dirty="0">
                <a:latin typeface="+mj-lt"/>
              </a:rPr>
              <a:t> service </a:t>
            </a:r>
            <a:r>
              <a:rPr lang="en-US" sz="2000" dirty="0" err="1">
                <a:latin typeface="+mj-lt"/>
              </a:rPr>
              <a:t>nicht</a:t>
            </a:r>
            <a:r>
              <a:rPr lang="en-US" sz="2000" dirty="0">
                <a:latin typeface="+mj-lt"/>
              </a:rPr>
              <a: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b="1" dirty="0">
                <a:solidFill>
                  <a:srgbClr val="0249FC"/>
                </a:solidFill>
              </a:rPr>
              <a:t>Dependency Proxy</a:t>
            </a:r>
            <a:r>
              <a:rPr lang="en-US" b="1" dirty="0"/>
              <a:t>)</a:t>
            </a:r>
          </a:p>
          <a:p>
            <a:pPr marL="0" indent="0">
              <a:buNone/>
            </a:pPr>
            <a:r>
              <a:rPr lang="en-US" dirty="0" err="1"/>
              <a:t>Eigene</a:t>
            </a:r>
            <a:r>
              <a:rPr lang="en-US" dirty="0"/>
              <a:t> Container Images </a:t>
            </a:r>
            <a:r>
              <a:rPr lang="en-US" dirty="0" err="1"/>
              <a:t>mit</a:t>
            </a:r>
            <a:r>
              <a:rPr lang="en-US" dirty="0"/>
              <a:t> Docker-in-Docker </a:t>
            </a:r>
            <a:r>
              <a:rPr lang="en-US" dirty="0" err="1"/>
              <a:t>nutzen</a:t>
            </a:r>
            <a:endParaRPr lang="en-US" dirty="0"/>
          </a:p>
          <a:p>
            <a:pPr marL="457200" indent="-457200">
              <a:buFont typeface="+mj-lt"/>
              <a:buAutoNum type="arabicPeriod"/>
            </a:pPr>
            <a:r>
              <a:rPr lang="en-US" dirty="0"/>
              <a:t>Docker-in-Docker </a:t>
            </a:r>
            <a:r>
              <a:rPr lang="en-US" dirty="0" err="1"/>
              <a:t>einrichten</a:t>
            </a:r>
            <a:endParaRPr lang="en-US" dirty="0"/>
          </a:p>
          <a:p>
            <a:pPr marL="457200" indent="-457200">
              <a:buFont typeface="+mj-lt"/>
              <a:buAutoNum type="arabicPeriod"/>
            </a:pPr>
            <a:r>
              <a:rPr lang="en-US" dirty="0">
                <a:solidFill>
                  <a:srgbClr val="FF0000"/>
                </a:solidFill>
                <a:latin typeface="Consolas" panose="020B0609020204030204" pitchFamily="49" charset="0"/>
              </a:rPr>
              <a:t>image</a:t>
            </a:r>
            <a:r>
              <a:rPr lang="en-US" dirty="0"/>
              <a:t> und </a:t>
            </a:r>
            <a:r>
              <a:rPr lang="en-US" dirty="0">
                <a:solidFill>
                  <a:srgbClr val="FF0000"/>
                </a:solidFill>
                <a:latin typeface="Consolas" panose="020B0609020204030204" pitchFamily="49" charset="0"/>
              </a:rPr>
              <a:t>service</a:t>
            </a:r>
            <a:r>
              <a:rPr lang="en-US" dirty="0"/>
              <a:t> auf die Registry </a:t>
            </a:r>
            <a:r>
              <a:rPr lang="en-US" dirty="0" err="1"/>
              <a:t>zeigen</a:t>
            </a:r>
            <a:r>
              <a:rPr lang="en-US" dirty="0"/>
              <a:t> </a:t>
            </a:r>
            <a:r>
              <a:rPr lang="en-US" dirty="0" err="1"/>
              <a:t>lassen</a:t>
            </a:r>
            <a:endParaRPr lang="en-US" dirty="0"/>
          </a:p>
          <a:p>
            <a:pPr marL="457200" indent="-457200">
              <a:buFont typeface="+mj-lt"/>
              <a:buAutoNum type="arabicPeriod"/>
            </a:pPr>
            <a:r>
              <a:rPr lang="en-US" dirty="0">
                <a:solidFill>
                  <a:srgbClr val="FF0000"/>
                </a:solidFill>
                <a:latin typeface="Consolas" panose="020B0609020204030204" pitchFamily="49" charset="0"/>
              </a:rPr>
              <a:t>alias</a:t>
            </a:r>
            <a:r>
              <a:rPr lang="en-US" dirty="0"/>
              <a:t> </a:t>
            </a:r>
            <a:r>
              <a:rPr lang="en-US" dirty="0" err="1"/>
              <a:t>hinzufügen</a:t>
            </a:r>
            <a:r>
              <a:rPr lang="en-US" dirty="0"/>
              <a:t> für den </a:t>
            </a:r>
            <a:r>
              <a:rPr lang="en-US" dirty="0">
                <a:latin typeface="Consolas" panose="020B0609020204030204" pitchFamily="49" charset="0"/>
              </a:rPr>
              <a:t>service</a:t>
            </a: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service alias </a:t>
            </a:r>
            <a:r>
              <a:rPr lang="en-US" sz="2000" dirty="0" err="1">
                <a:latin typeface="+mj-lt"/>
              </a:rPr>
              <a:t>kann</a:t>
            </a:r>
            <a:r>
              <a:rPr lang="en-US" sz="2000" dirty="0">
                <a:latin typeface="+mj-lt"/>
              </a:rPr>
              <a:t> das Container Image den </a:t>
            </a:r>
            <a:r>
              <a:rPr lang="en-US" sz="2000" dirty="0" err="1">
                <a:latin typeface="Consolas" panose="020B0609020204030204" pitchFamily="49" charset="0"/>
              </a:rPr>
              <a:t>dind</a:t>
            </a:r>
            <a:r>
              <a:rPr lang="en-US" sz="2000" dirty="0">
                <a:latin typeface="+mj-lt"/>
              </a:rPr>
              <a:t> service </a:t>
            </a:r>
            <a:r>
              <a:rPr lang="en-US" sz="2000" dirty="0" err="1">
                <a:latin typeface="+mj-lt"/>
              </a:rPr>
              <a:t>nicht</a:t>
            </a:r>
            <a:r>
              <a:rPr lang="en-US" sz="2000" dirty="0">
                <a:latin typeface="+mj-lt"/>
              </a:rPr>
              <a: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Genutzt für häufig genutzte Upstream-Images</a:t>
            </a:r>
          </a:p>
          <a:p>
            <a:pPr lvl="1">
              <a:buFont typeface="Arial" panose="020B0604020202020204" pitchFamily="34" charset="0"/>
              <a:buChar char="•"/>
            </a:pPr>
            <a:r>
              <a:rPr lang="de-DE" sz="1800" dirty="0"/>
              <a:t>Agiert als 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Aus Sicht des Docker Clients: Einfach eine weitere Registry</a:t>
            </a:r>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r>
              <a:rPr lang="de-DE" sz="1800" dirty="0"/>
              <a:t> von Docker Hub </a:t>
            </a:r>
          </a:p>
          <a:p>
            <a:pPr lvl="1">
              <a:buFont typeface="Arial" panose="020B0604020202020204" pitchFamily="34" charset="0"/>
              <a:buChar char="•"/>
            </a:pPr>
            <a:r>
              <a:rPr lang="de-DE" sz="1800" dirty="0"/>
              <a:t>Meist läuft bei jedem </a:t>
            </a:r>
            <a:r>
              <a:rPr lang="de-DE" sz="1800" dirty="0" err="1"/>
              <a:t>commit</a:t>
            </a:r>
            <a:r>
              <a:rPr lang="de-DE" sz="1800" dirty="0"/>
              <a:t> eine Pipeline</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Container Registry Beispiele</a:t>
            </a:r>
          </a:p>
          <a:p>
            <a:pPr>
              <a:buFont typeface="Arial" panose="020B0604020202020204" pitchFamily="34" charset="0"/>
              <a:buChar char="•"/>
            </a:pPr>
            <a:r>
              <a:rPr lang="de-DE" dirty="0"/>
              <a:t>Simples Docker-in-Docker</a:t>
            </a:r>
          </a:p>
          <a:p>
            <a:pPr>
              <a:buFont typeface="Arial" panose="020B0604020202020204" pitchFamily="34" charset="0"/>
              <a:buChar char="•"/>
            </a:pPr>
            <a:r>
              <a:rPr lang="de-DE" dirty="0"/>
              <a:t>Docker-in-Docker mit Variablen</a:t>
            </a:r>
          </a:p>
          <a:p>
            <a:pPr>
              <a:buFont typeface="Arial" panose="020B0604020202020204" pitchFamily="34" charset="0"/>
              <a:buChar char="•"/>
            </a:pPr>
            <a:r>
              <a:rPr lang="de-DE" dirty="0"/>
              <a:t>Pipeline mit vier Stages</a:t>
            </a:r>
          </a:p>
        </p:txBody>
      </p:sp>
    </p:spTree>
    <p:extLst>
      <p:ext uri="{BB962C8B-B14F-4D97-AF65-F5344CB8AC3E}">
        <p14:creationId xmlns:p14="http://schemas.microsoft.com/office/powerpoint/2010/main" val="1965332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Pipeline mit vier Stages (… auf vier Slides </a:t>
            </a:r>
            <a:r>
              <a:rPr lang="de-DE" b="1" dirty="0">
                <a:sym typeface="Wingdings" panose="05000000000000000000" pitchFamily="2" charset="2"/>
              </a:rPr>
              <a:t>)</a:t>
            </a:r>
            <a:endParaRPr lang="de-DE" b="1" dirty="0"/>
          </a:p>
          <a:p>
            <a:pPr marL="457200" indent="-457200">
              <a:buFont typeface="+mj-lt"/>
              <a:buAutoNum type="arabicPeriod"/>
            </a:pPr>
            <a:r>
              <a:rPr lang="de-DE" dirty="0" err="1"/>
              <a:t>Build</a:t>
            </a:r>
            <a:r>
              <a:rPr lang="de-DE" dirty="0"/>
              <a:t> wird in die Container Registry </a:t>
            </a:r>
            <a:r>
              <a:rPr lang="de-DE" dirty="0" err="1"/>
              <a:t>gepushed</a:t>
            </a:r>
            <a:endParaRPr lang="de-DE" dirty="0"/>
          </a:p>
          <a:p>
            <a:pPr marL="457200" indent="-457200">
              <a:buFont typeface="+mj-lt"/>
              <a:buAutoNum type="arabicPeriod"/>
            </a:pPr>
            <a:r>
              <a:rPr lang="de-DE" dirty="0"/>
              <a:t>Von den nachfolgenden Stages (bei Bedarf) </a:t>
            </a:r>
            <a:r>
              <a:rPr lang="de-DE" dirty="0" err="1"/>
              <a:t>gepulled</a:t>
            </a:r>
            <a:endParaRPr lang="de-DE" dirty="0"/>
          </a:p>
          <a:p>
            <a:pPr marL="457200" indent="-457200">
              <a:buFont typeface="+mj-lt"/>
              <a:buAutoNum type="arabicPeriod"/>
            </a:pPr>
            <a:r>
              <a:rPr lang="de-DE" dirty="0"/>
              <a:t>Zwei </a:t>
            </a:r>
            <a:r>
              <a:rPr lang="de-DE" dirty="0" err="1"/>
              <a:t>paralell</a:t>
            </a:r>
            <a:r>
              <a:rPr lang="de-DE" dirty="0"/>
              <a:t> laufende Tests</a:t>
            </a:r>
          </a:p>
          <a:p>
            <a:pPr marL="457200" indent="-457200">
              <a:buFont typeface="+mj-lt"/>
              <a:buAutoNum type="arabicPeriod"/>
            </a:pPr>
            <a:r>
              <a:rPr lang="de-DE" dirty="0"/>
              <a:t>Änderungen am </a:t>
            </a:r>
            <a:r>
              <a:rPr lang="de-DE" dirty="0" err="1">
                <a:latin typeface="Consolas" panose="020B0609020204030204" pitchFamily="49" charset="0"/>
              </a:rPr>
              <a:t>main</a:t>
            </a:r>
            <a:r>
              <a:rPr lang="de-DE" dirty="0"/>
              <a:t> werden als </a:t>
            </a:r>
            <a:r>
              <a:rPr lang="de-DE" dirty="0" err="1">
                <a:latin typeface="Consolas" panose="020B0609020204030204" pitchFamily="49" charset="0"/>
              </a:rPr>
              <a:t>latest</a:t>
            </a:r>
            <a:r>
              <a:rPr lang="de-DE" dirty="0"/>
              <a:t> </a:t>
            </a:r>
            <a:r>
              <a:rPr lang="de-DE" dirty="0" err="1"/>
              <a:t>getagged</a:t>
            </a:r>
            <a:endParaRPr lang="de-DE" dirty="0"/>
          </a:p>
          <a:p>
            <a:pPr marL="457200" indent="-457200">
              <a:buFont typeface="+mj-lt"/>
              <a:buAutoNum type="arabicPeriod"/>
            </a:pPr>
            <a:r>
              <a:rPr lang="de-DE" dirty="0" err="1"/>
              <a:t>Deployment</a:t>
            </a:r>
            <a:r>
              <a:rPr lang="de-DE" dirty="0"/>
              <a:t> über anwendungs-spezifisches Deploy-Skript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83580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sz="2000" b="1" dirty="0">
                <a:latin typeface="Consolas" panose="020B0609020204030204" pitchFamily="49" charset="0"/>
              </a:rPr>
              <a:t>.</a:t>
            </a:r>
            <a:r>
              <a:rPr lang="de-DE" sz="2000" b="1" dirty="0" err="1">
                <a:latin typeface="Consolas" panose="020B0609020204030204" pitchFamily="49" charset="0"/>
              </a:rPr>
              <a:t>gitlab-ci.yml</a:t>
            </a:r>
            <a:r>
              <a:rPr lang="de-DE" sz="2000" b="1" dirty="0">
                <a:latin typeface="Consolas" panose="020B0609020204030204" pitchFamily="49" charset="0"/>
              </a:rPr>
              <a:t> (1/4)</a:t>
            </a:r>
          </a:p>
          <a:p>
            <a:pPr marL="0" indent="0">
              <a:buNone/>
            </a:pPr>
            <a:r>
              <a:rPr lang="de-DE" sz="1800" dirty="0" err="1">
                <a:latin typeface="Consolas" panose="020B0609020204030204" pitchFamily="49" charset="0"/>
              </a:rPr>
              <a:t>default</a:t>
            </a:r>
            <a:r>
              <a:rPr lang="de-DE" sz="1800" dirty="0">
                <a:latin typeface="Consolas" panose="020B0609020204030204" pitchFamily="49" charset="0"/>
              </a:rPr>
              <a:t>:</a:t>
            </a:r>
          </a:p>
          <a:p>
            <a:pPr marL="0" indent="0">
              <a:buNone/>
            </a:pPr>
            <a:r>
              <a:rPr lang="de-DE" sz="1800" dirty="0">
                <a:latin typeface="Consolas" panose="020B0609020204030204" pitchFamily="49" charset="0"/>
              </a:rPr>
              <a:t>  </a:t>
            </a:r>
            <a:r>
              <a:rPr lang="de-DE" sz="1800" dirty="0" err="1">
                <a:latin typeface="Consolas" panose="020B0609020204030204" pitchFamily="49" charset="0"/>
              </a:rPr>
              <a:t>image</a:t>
            </a:r>
            <a:r>
              <a:rPr lang="de-DE" sz="1800" dirty="0">
                <a:latin typeface="Consolas" panose="020B0609020204030204" pitchFamily="49" charset="0"/>
              </a:rPr>
              <a:t>: docker:20.10.16</a:t>
            </a:r>
          </a:p>
          <a:p>
            <a:pPr marL="0" indent="0">
              <a:buNone/>
            </a:pPr>
            <a:r>
              <a:rPr lang="de-DE" sz="1800" dirty="0">
                <a:latin typeface="Consolas" panose="020B0609020204030204" pitchFamily="49" charset="0"/>
              </a:rPr>
              <a:t>  </a:t>
            </a:r>
            <a:r>
              <a:rPr lang="de-DE" sz="1800" dirty="0" err="1">
                <a:latin typeface="Consolas" panose="020B0609020204030204" pitchFamily="49" charset="0"/>
              </a:rPr>
              <a:t>services</a:t>
            </a:r>
            <a:r>
              <a:rPr lang="de-DE" sz="1800" dirty="0">
                <a:latin typeface="Consolas" panose="020B0609020204030204" pitchFamily="49" charset="0"/>
              </a:rPr>
              <a:t>:</a:t>
            </a:r>
          </a:p>
          <a:p>
            <a:pPr marL="0" indent="0">
              <a:buNone/>
            </a:pPr>
            <a:r>
              <a:rPr lang="de-DE" sz="1800" dirty="0">
                <a:latin typeface="Consolas" panose="020B0609020204030204" pitchFamily="49" charset="0"/>
              </a:rPr>
              <a:t>    - docker:20.10.16-dind</a:t>
            </a:r>
          </a:p>
          <a:p>
            <a:pPr marL="0" indent="0">
              <a:buNone/>
            </a:pPr>
            <a:r>
              <a:rPr lang="de-DE" sz="1800" dirty="0">
                <a:latin typeface="Consolas" panose="020B0609020204030204" pitchFamily="49" charset="0"/>
              </a:rPr>
              <a:t>  </a:t>
            </a:r>
            <a:r>
              <a:rPr lang="de-DE" sz="1800" dirty="0" err="1">
                <a:latin typeface="Consolas" panose="020B0609020204030204" pitchFamily="49" charset="0"/>
              </a:rPr>
              <a:t>before_script</a:t>
            </a:r>
            <a:r>
              <a:rPr lang="de-DE" sz="1800" dirty="0">
                <a:latin typeface="Consolas" panose="020B0609020204030204" pitchFamily="49" charset="0"/>
              </a:rPr>
              <a:t>:</a:t>
            </a:r>
          </a:p>
          <a:p>
            <a:pPr marL="0" indent="0">
              <a:buNone/>
            </a:pPr>
            <a:r>
              <a:rPr lang="de-DE" sz="1800" dirty="0">
                <a:latin typeface="Consolas" panose="020B0609020204030204" pitchFamily="49" charset="0"/>
              </a:rPr>
              <a:t>    - </a:t>
            </a:r>
            <a:r>
              <a:rPr lang="de-DE" sz="1800" dirty="0" err="1">
                <a:latin typeface="Consolas" panose="020B0609020204030204" pitchFamily="49" charset="0"/>
              </a:rPr>
              <a:t>docker</a:t>
            </a:r>
            <a:r>
              <a:rPr lang="de-DE" sz="1800" dirty="0">
                <a:latin typeface="Consolas" panose="020B0609020204030204" pitchFamily="49" charset="0"/>
              </a:rPr>
              <a:t> </a:t>
            </a:r>
            <a:r>
              <a:rPr lang="de-DE" sz="1800" dirty="0" err="1">
                <a:latin typeface="Consolas" panose="020B0609020204030204" pitchFamily="49" charset="0"/>
              </a:rPr>
              <a:t>login</a:t>
            </a:r>
            <a:r>
              <a:rPr lang="de-DE" sz="1800" dirty="0">
                <a:latin typeface="Consolas" panose="020B0609020204030204" pitchFamily="49" charset="0"/>
              </a:rPr>
              <a:t> -u $CI_REGISTRY_USER -p $CI_REGISTRY_PASSWORD $CI_REGISTRY</a:t>
            </a:r>
          </a:p>
          <a:p>
            <a:pPr marL="0" indent="0">
              <a:buNone/>
            </a:pPr>
            <a:endParaRPr lang="de-DE" sz="1800" dirty="0">
              <a:latin typeface="Consolas" panose="020B0609020204030204" pitchFamily="49" charset="0"/>
            </a:endParaRPr>
          </a:p>
          <a:p>
            <a:pPr marL="0" indent="0">
              <a:buNone/>
            </a:pPr>
            <a:r>
              <a:rPr lang="de-DE" sz="1800" dirty="0" err="1">
                <a:latin typeface="Consolas" panose="020B0609020204030204" pitchFamily="49" charset="0"/>
              </a:rPr>
              <a:t>stages</a:t>
            </a:r>
            <a:r>
              <a:rPr lang="de-DE" sz="1800" dirty="0">
                <a:latin typeface="Consolas" panose="020B0609020204030204" pitchFamily="49" charset="0"/>
              </a:rPr>
              <a:t>: # Vier Stages</a:t>
            </a:r>
          </a:p>
          <a:p>
            <a:pPr marL="0" indent="0">
              <a:buNone/>
            </a:pPr>
            <a:r>
              <a:rPr lang="de-DE" sz="1800" dirty="0">
                <a:latin typeface="Consolas" panose="020B0609020204030204" pitchFamily="49" charset="0"/>
              </a:rPr>
              <a:t>  - </a:t>
            </a:r>
            <a:r>
              <a:rPr lang="de-DE" sz="1800" dirty="0" err="1">
                <a:latin typeface="Consolas" panose="020B0609020204030204" pitchFamily="49" charset="0"/>
              </a:rPr>
              <a:t>build</a:t>
            </a:r>
            <a:endParaRPr lang="de-DE" sz="1800" dirty="0">
              <a:latin typeface="Consolas" panose="020B0609020204030204" pitchFamily="49" charset="0"/>
            </a:endParaRPr>
          </a:p>
          <a:p>
            <a:pPr marL="0" indent="0">
              <a:buNone/>
            </a:pPr>
            <a:r>
              <a:rPr lang="de-DE" sz="1800" dirty="0">
                <a:latin typeface="Consolas" panose="020B0609020204030204" pitchFamily="49" charset="0"/>
              </a:rPr>
              <a:t>  - </a:t>
            </a:r>
            <a:r>
              <a:rPr lang="de-DE" sz="1800" dirty="0" err="1">
                <a:latin typeface="Consolas" panose="020B0609020204030204" pitchFamily="49" charset="0"/>
              </a:rPr>
              <a:t>test</a:t>
            </a:r>
            <a:endParaRPr lang="de-DE" sz="1800" dirty="0">
              <a:latin typeface="Consolas" panose="020B0609020204030204" pitchFamily="49" charset="0"/>
            </a:endParaRPr>
          </a:p>
          <a:p>
            <a:pPr marL="0" indent="0">
              <a:buNone/>
            </a:pPr>
            <a:r>
              <a:rPr lang="de-DE" sz="1800" dirty="0">
                <a:latin typeface="Consolas" panose="020B0609020204030204" pitchFamily="49" charset="0"/>
              </a:rPr>
              <a:t>  - release</a:t>
            </a:r>
          </a:p>
          <a:p>
            <a:pPr marL="0" indent="0">
              <a:buNone/>
            </a:pPr>
            <a:r>
              <a:rPr lang="de-DE" sz="1800" dirty="0">
                <a:latin typeface="Consolas" panose="020B0609020204030204" pitchFamily="49" charset="0"/>
              </a:rPr>
              <a:t>  - deploy</a:t>
            </a:r>
          </a:p>
          <a:p>
            <a:pPr marL="0" indent="0">
              <a:buNone/>
            </a:pPr>
            <a:endParaRPr lang="de-DE" sz="1600" dirty="0">
              <a:latin typeface="Consolas" panose="020B0609020204030204" pitchFamily="49" charset="0"/>
            </a:endParaRPr>
          </a:p>
          <a:p>
            <a:pPr marL="0" indent="0">
              <a:buNone/>
            </a:pPr>
            <a:endParaRPr lang="de-DE" sz="1600" dirty="0">
              <a:latin typeface="Consolas" panose="020B0609020204030204" pitchFamily="49" charset="0"/>
            </a:endParaRPr>
          </a:p>
        </p:txBody>
      </p:sp>
    </p:spTree>
    <p:extLst>
      <p:ext uri="{BB962C8B-B14F-4D97-AF65-F5344CB8AC3E}">
        <p14:creationId xmlns:p14="http://schemas.microsoft.com/office/powerpoint/2010/main" val="3047470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sz="2000" b="1" dirty="0">
                <a:latin typeface="Consolas" panose="020B0609020204030204" pitchFamily="49" charset="0"/>
              </a:rPr>
              <a:t>.</a:t>
            </a:r>
            <a:r>
              <a:rPr lang="de-DE" sz="2000" b="1" dirty="0" err="1">
                <a:latin typeface="Consolas" panose="020B0609020204030204" pitchFamily="49" charset="0"/>
              </a:rPr>
              <a:t>gitlab-ci.yml</a:t>
            </a:r>
            <a:r>
              <a:rPr lang="de-DE" sz="2000" b="1" dirty="0">
                <a:latin typeface="Consolas" panose="020B0609020204030204" pitchFamily="49" charset="0"/>
              </a:rPr>
              <a:t> (2/4)</a:t>
            </a:r>
          </a:p>
          <a:p>
            <a:pPr marL="0" indent="0">
              <a:buNone/>
            </a:pPr>
            <a:r>
              <a:rPr lang="de-DE" sz="1600" dirty="0">
                <a:latin typeface="Consolas" panose="020B0609020204030204" pitchFamily="49" charset="0"/>
              </a:rPr>
              <a:t>variables:</a:t>
            </a:r>
          </a:p>
          <a:p>
            <a:pPr marL="0" indent="0">
              <a:buNone/>
            </a:pPr>
            <a:r>
              <a:rPr lang="de-DE" sz="1600" dirty="0">
                <a:latin typeface="Consolas" panose="020B0609020204030204" pitchFamily="49" charset="0"/>
              </a:rPr>
              <a:t>  # Use TLS https://docs.gitlab.com/ee/ci/docker/using_docker_build.html#tls-enabled</a:t>
            </a:r>
          </a:p>
          <a:p>
            <a:pPr marL="0" indent="0">
              <a:buNone/>
            </a:pPr>
            <a:r>
              <a:rPr lang="de-DE" sz="1600" dirty="0">
                <a:latin typeface="Consolas" panose="020B0609020204030204" pitchFamily="49" charset="0"/>
              </a:rPr>
              <a:t>  DOCKER_HOST: tcp://docker:2376</a:t>
            </a:r>
          </a:p>
          <a:p>
            <a:pPr marL="0" indent="0">
              <a:buNone/>
            </a:pPr>
            <a:r>
              <a:rPr lang="de-DE" sz="1600" dirty="0">
                <a:latin typeface="Consolas" panose="020B0609020204030204" pitchFamily="49" charset="0"/>
              </a:rPr>
              <a:t>  DOCKER_TLS_CERTDIR: "/</a:t>
            </a:r>
            <a:r>
              <a:rPr lang="de-DE" sz="1600" dirty="0" err="1">
                <a:latin typeface="Consolas" panose="020B0609020204030204" pitchFamily="49" charset="0"/>
              </a:rPr>
              <a:t>certs</a:t>
            </a:r>
            <a:r>
              <a:rPr lang="de-DE" sz="1600" dirty="0">
                <a:latin typeface="Consolas" panose="020B0609020204030204" pitchFamily="49" charset="0"/>
              </a:rPr>
              <a:t>"</a:t>
            </a:r>
          </a:p>
          <a:p>
            <a:pPr marL="0" indent="0">
              <a:buNone/>
            </a:pPr>
            <a:r>
              <a:rPr lang="de-DE" sz="1600" dirty="0">
                <a:latin typeface="Consolas" panose="020B0609020204030204" pitchFamily="49" charset="0"/>
              </a:rPr>
              <a:t>  CONTAINER_TEST_IMAGE: $CI_REGISTRY_IMAGE:$CI_COMMIT_REF_SLUG</a:t>
            </a:r>
          </a:p>
          <a:p>
            <a:pPr marL="0" indent="0">
              <a:buNone/>
            </a:pPr>
            <a:r>
              <a:rPr lang="de-DE" sz="1600" dirty="0">
                <a:latin typeface="Consolas" panose="020B0609020204030204" pitchFamily="49" charset="0"/>
              </a:rPr>
              <a:t>  CONTAINER_RELEASE_IMAGE: $</a:t>
            </a:r>
            <a:r>
              <a:rPr lang="de-DE" sz="1600" dirty="0" err="1">
                <a:latin typeface="Consolas" panose="020B0609020204030204" pitchFamily="49" charset="0"/>
              </a:rPr>
              <a:t>CI_REGISTRY_IMAGE:latest</a:t>
            </a:r>
            <a:r>
              <a:rPr lang="de-DE" sz="1600" dirty="0">
                <a:latin typeface="Consolas" panose="020B0609020204030204" pitchFamily="49" charset="0"/>
              </a:rPr>
              <a:t> </a:t>
            </a:r>
            <a:r>
              <a:rPr lang="de-DE" sz="1600" dirty="0">
                <a:solidFill>
                  <a:srgbClr val="008C5A"/>
                </a:solidFill>
                <a:latin typeface="Consolas" panose="020B0609020204030204" pitchFamily="49" charset="0"/>
              </a:rPr>
              <a:t># Variable für 4.</a:t>
            </a:r>
          </a:p>
          <a:p>
            <a:pPr marL="0" indent="0">
              <a:buNone/>
            </a:pPr>
            <a:endParaRPr lang="de-DE" sz="1600" dirty="0">
              <a:latin typeface="Consolas" panose="020B0609020204030204" pitchFamily="49" charset="0"/>
            </a:endParaRPr>
          </a:p>
          <a:p>
            <a:pPr marL="0" indent="0">
              <a:buNone/>
            </a:pPr>
            <a:r>
              <a:rPr lang="de-DE" sz="1600" dirty="0" err="1">
                <a:latin typeface="Consolas" panose="020B0609020204030204" pitchFamily="49" charset="0"/>
              </a:rPr>
              <a:t>build</a:t>
            </a:r>
            <a:r>
              <a:rPr lang="de-DE" sz="1600" dirty="0">
                <a:latin typeface="Consolas" panose="020B0609020204030204" pitchFamily="49" charset="0"/>
              </a:rPr>
              <a:t>:</a:t>
            </a:r>
          </a:p>
          <a:p>
            <a:pPr marL="0" indent="0">
              <a:buNone/>
            </a:pPr>
            <a:r>
              <a:rPr lang="de-DE" sz="1600" dirty="0">
                <a:latin typeface="Consolas" panose="020B0609020204030204" pitchFamily="49" charset="0"/>
              </a:rPr>
              <a:t>  </a:t>
            </a:r>
            <a:r>
              <a:rPr lang="de-DE" sz="1600" dirty="0" err="1">
                <a:latin typeface="Consolas" panose="020B0609020204030204" pitchFamily="49" charset="0"/>
              </a:rPr>
              <a:t>stage</a:t>
            </a:r>
            <a:r>
              <a:rPr lang="de-DE" sz="1600" dirty="0">
                <a:latin typeface="Consolas" panose="020B0609020204030204" pitchFamily="49" charset="0"/>
              </a:rPr>
              <a:t>: </a:t>
            </a:r>
            <a:r>
              <a:rPr lang="de-DE" sz="1600" dirty="0" err="1">
                <a:latin typeface="Consolas" panose="020B0609020204030204" pitchFamily="49" charset="0"/>
              </a:rPr>
              <a:t>build</a:t>
            </a:r>
            <a:endParaRPr lang="de-DE" sz="1600" dirty="0">
              <a:latin typeface="Consolas" panose="020B0609020204030204" pitchFamily="49" charset="0"/>
            </a:endParaRPr>
          </a:p>
          <a:p>
            <a:pPr marL="0" indent="0">
              <a:buNone/>
            </a:pPr>
            <a:r>
              <a:rPr lang="de-DE" sz="1600" dirty="0">
                <a:latin typeface="Consolas" panose="020B0609020204030204" pitchFamily="49" charset="0"/>
              </a:rPr>
              <a:t>  </a:t>
            </a:r>
            <a:r>
              <a:rPr lang="de-DE" sz="1600" dirty="0" err="1">
                <a:latin typeface="Consolas" panose="020B0609020204030204" pitchFamily="49" charset="0"/>
              </a:rPr>
              <a:t>script</a:t>
            </a:r>
            <a:r>
              <a:rPr lang="de-DE" sz="1600" dirty="0">
                <a:latin typeface="Consolas" panose="020B0609020204030204" pitchFamily="49" charset="0"/>
              </a:rPr>
              <a:t>:</a:t>
            </a:r>
          </a:p>
          <a:p>
            <a:pPr marL="0" indent="0">
              <a:buNone/>
            </a:pPr>
            <a:r>
              <a:rPr lang="de-DE" sz="1600" dirty="0">
                <a:latin typeface="Consolas" panose="020B0609020204030204" pitchFamily="49" charset="0"/>
              </a:rPr>
              <a:t>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build</a:t>
            </a:r>
            <a:r>
              <a:rPr lang="de-DE" sz="1600" dirty="0">
                <a:latin typeface="Consolas" panose="020B0609020204030204" pitchFamily="49" charset="0"/>
              </a:rPr>
              <a:t> --pull -t $CONTAINER_TEST_IMAGE .</a:t>
            </a:r>
          </a:p>
          <a:p>
            <a:pPr marL="0" indent="0">
              <a:buNone/>
            </a:pPr>
            <a:r>
              <a:rPr lang="de-DE" sz="1600" dirty="0">
                <a:latin typeface="Consolas" panose="020B0609020204030204" pitchFamily="49" charset="0"/>
              </a:rPr>
              <a:t>    - </a:t>
            </a:r>
            <a:r>
              <a:rPr lang="de-DE" sz="1600" dirty="0" err="1">
                <a:latin typeface="Consolas" panose="020B0609020204030204" pitchFamily="49" charset="0"/>
              </a:rPr>
              <a:t>docker</a:t>
            </a:r>
            <a:r>
              <a:rPr lang="de-DE" sz="1600" dirty="0">
                <a:latin typeface="Consolas" panose="020B0609020204030204" pitchFamily="49" charset="0"/>
              </a:rPr>
              <a:t> push $CONTAINER_TEST_IMAGE </a:t>
            </a:r>
            <a:r>
              <a:rPr lang="de-DE" sz="1600" dirty="0">
                <a:solidFill>
                  <a:srgbClr val="008C5A"/>
                </a:solidFill>
                <a:latin typeface="Consolas" panose="020B0609020204030204" pitchFamily="49" charset="0"/>
              </a:rPr>
              <a:t># 1. </a:t>
            </a:r>
            <a:r>
              <a:rPr lang="de-DE" sz="1600" dirty="0" err="1">
                <a:solidFill>
                  <a:srgbClr val="008C5A"/>
                </a:solidFill>
                <a:latin typeface="Consolas" panose="020B0609020204030204" pitchFamily="49" charset="0"/>
              </a:rPr>
              <a:t>Build</a:t>
            </a:r>
            <a:r>
              <a:rPr lang="de-DE" sz="1600" dirty="0">
                <a:solidFill>
                  <a:srgbClr val="008C5A"/>
                </a:solidFill>
                <a:latin typeface="Consolas" panose="020B0609020204030204" pitchFamily="49" charset="0"/>
              </a:rPr>
              <a:t> wird in die Container Registry </a:t>
            </a:r>
            <a:r>
              <a:rPr lang="de-DE" sz="1600" dirty="0" err="1">
                <a:solidFill>
                  <a:srgbClr val="008C5A"/>
                </a:solidFill>
                <a:latin typeface="Consolas" panose="020B0609020204030204" pitchFamily="49" charset="0"/>
              </a:rPr>
              <a:t>gepushed</a:t>
            </a:r>
            <a:endParaRPr lang="de-DE" sz="1600" dirty="0">
              <a:solidFill>
                <a:srgbClr val="008C5A"/>
              </a:solidFill>
              <a:latin typeface="Consolas" panose="020B0609020204030204" pitchFamily="49" charset="0"/>
            </a:endParaRPr>
          </a:p>
          <a:p>
            <a:pPr marL="0" indent="0">
              <a:buNone/>
            </a:pPr>
            <a:endParaRPr lang="de-DE" sz="1600" dirty="0">
              <a:latin typeface="Consolas" panose="020B0609020204030204" pitchFamily="49" charset="0"/>
            </a:endParaRPr>
          </a:p>
          <a:p>
            <a:pPr marL="0" indent="0">
              <a:buNone/>
            </a:pPr>
            <a:endParaRPr lang="de-DE" sz="1600" dirty="0">
              <a:latin typeface="Consolas" panose="020B0609020204030204" pitchFamily="49" charset="0"/>
            </a:endParaRPr>
          </a:p>
          <a:p>
            <a:pPr marL="0" indent="0">
              <a:buNone/>
            </a:pPr>
            <a:endParaRPr lang="de-DE" sz="1600" dirty="0">
              <a:latin typeface="Consolas" panose="020B0609020204030204" pitchFamily="49" charset="0"/>
            </a:endParaRPr>
          </a:p>
        </p:txBody>
      </p:sp>
    </p:spTree>
    <p:extLst>
      <p:ext uri="{BB962C8B-B14F-4D97-AF65-F5344CB8AC3E}">
        <p14:creationId xmlns:p14="http://schemas.microsoft.com/office/powerpoint/2010/main" val="812820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sz="2000" b="1" dirty="0">
                <a:latin typeface="Consolas" panose="020B0609020204030204" pitchFamily="49" charset="0"/>
              </a:rPr>
              <a:t>.</a:t>
            </a:r>
            <a:r>
              <a:rPr lang="de-DE" sz="2000" b="1" dirty="0" err="1">
                <a:latin typeface="Consolas" panose="020B0609020204030204" pitchFamily="49" charset="0"/>
              </a:rPr>
              <a:t>gitlab-ci.yml</a:t>
            </a:r>
            <a:r>
              <a:rPr lang="de-DE" sz="2000" b="1" dirty="0">
                <a:latin typeface="Consolas" panose="020B0609020204030204" pitchFamily="49" charset="0"/>
              </a:rPr>
              <a:t> (3/4)</a:t>
            </a:r>
          </a:p>
          <a:p>
            <a:pPr marL="0" indent="0">
              <a:buNone/>
            </a:pPr>
            <a:r>
              <a:rPr lang="de-DE" sz="1600" dirty="0">
                <a:latin typeface="Consolas" panose="020B0609020204030204" pitchFamily="49" charset="0"/>
              </a:rPr>
              <a:t>test1:</a:t>
            </a:r>
          </a:p>
          <a:p>
            <a:pPr marL="0" indent="0">
              <a:buNone/>
            </a:pPr>
            <a:r>
              <a:rPr lang="de-DE" sz="1600" dirty="0">
                <a:latin typeface="Consolas" panose="020B0609020204030204" pitchFamily="49" charset="0"/>
              </a:rPr>
              <a:t>  </a:t>
            </a:r>
            <a:r>
              <a:rPr lang="de-DE" sz="1600" dirty="0" err="1">
                <a:latin typeface="Consolas" panose="020B0609020204030204" pitchFamily="49" charset="0"/>
              </a:rPr>
              <a:t>stage</a:t>
            </a:r>
            <a:r>
              <a:rPr lang="de-DE" sz="1600" dirty="0">
                <a:latin typeface="Consolas" panose="020B0609020204030204" pitchFamily="49" charset="0"/>
              </a:rPr>
              <a:t>: </a:t>
            </a:r>
            <a:r>
              <a:rPr lang="de-DE" sz="1600" dirty="0" err="1">
                <a:latin typeface="Consolas" panose="020B0609020204030204" pitchFamily="49" charset="0"/>
              </a:rPr>
              <a:t>test</a:t>
            </a:r>
            <a:endParaRPr lang="de-DE" sz="1600" dirty="0">
              <a:latin typeface="Consolas" panose="020B0609020204030204" pitchFamily="49" charset="0"/>
            </a:endParaRPr>
          </a:p>
          <a:p>
            <a:pPr marL="0" indent="0">
              <a:buNone/>
            </a:pPr>
            <a:r>
              <a:rPr lang="de-DE" sz="1600" dirty="0">
                <a:latin typeface="Consolas" panose="020B0609020204030204" pitchFamily="49" charset="0"/>
              </a:rPr>
              <a:t>  </a:t>
            </a:r>
            <a:r>
              <a:rPr lang="de-DE" sz="1600" dirty="0" err="1">
                <a:latin typeface="Consolas" panose="020B0609020204030204" pitchFamily="49" charset="0"/>
              </a:rPr>
              <a:t>script</a:t>
            </a:r>
            <a:r>
              <a:rPr lang="de-DE" sz="1600" dirty="0">
                <a:latin typeface="Consolas" panose="020B0609020204030204" pitchFamily="49" charset="0"/>
              </a:rPr>
              <a:t>:</a:t>
            </a:r>
          </a:p>
          <a:p>
            <a:pPr marL="0" indent="0">
              <a:buNone/>
            </a:pPr>
            <a:r>
              <a:rPr lang="de-DE" sz="1600" dirty="0">
                <a:latin typeface="Consolas" panose="020B0609020204030204" pitchFamily="49" charset="0"/>
              </a:rPr>
              <a:t>    - </a:t>
            </a:r>
            <a:r>
              <a:rPr lang="de-DE" sz="1600" dirty="0" err="1">
                <a:latin typeface="Consolas" panose="020B0609020204030204" pitchFamily="49" charset="0"/>
              </a:rPr>
              <a:t>docker</a:t>
            </a:r>
            <a:r>
              <a:rPr lang="de-DE" sz="1600" dirty="0">
                <a:latin typeface="Consolas" panose="020B0609020204030204" pitchFamily="49" charset="0"/>
              </a:rPr>
              <a:t> pull $CONTAINER_TEST_IMAGE </a:t>
            </a:r>
            <a:r>
              <a:rPr lang="de-DE" sz="1600" dirty="0">
                <a:solidFill>
                  <a:srgbClr val="008C5A"/>
                </a:solidFill>
                <a:latin typeface="Consolas" panose="020B0609020204030204" pitchFamily="49" charset="0"/>
              </a:rPr>
              <a:t># 2. Von den nachfolgenden Stages (bei Bedarf) </a:t>
            </a:r>
            <a:r>
              <a:rPr lang="de-DE" sz="1600" dirty="0" err="1">
                <a:solidFill>
                  <a:srgbClr val="008C5A"/>
                </a:solidFill>
                <a:latin typeface="Consolas" panose="020B0609020204030204" pitchFamily="49" charset="0"/>
              </a:rPr>
              <a:t>gepulled</a:t>
            </a:r>
            <a:endParaRPr lang="de-DE" sz="1600" dirty="0">
              <a:solidFill>
                <a:srgbClr val="008C5A"/>
              </a:solidFill>
              <a:latin typeface="Consolas" panose="020B0609020204030204" pitchFamily="49" charset="0"/>
            </a:endParaRPr>
          </a:p>
          <a:p>
            <a:pPr marL="0" indent="0">
              <a:buNone/>
            </a:pPr>
            <a:r>
              <a:rPr lang="de-DE" sz="1600" dirty="0">
                <a:latin typeface="Consolas" panose="020B0609020204030204" pitchFamily="49" charset="0"/>
              </a:rPr>
              <a:t>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run</a:t>
            </a:r>
            <a:r>
              <a:rPr lang="de-DE" sz="1600" dirty="0">
                <a:latin typeface="Consolas" panose="020B0609020204030204" pitchFamily="49" charset="0"/>
              </a:rPr>
              <a:t> $CONTAINER_TEST_IMAGE /</a:t>
            </a:r>
            <a:r>
              <a:rPr lang="de-DE" sz="1600" dirty="0" err="1">
                <a:latin typeface="Consolas" panose="020B0609020204030204" pitchFamily="49" charset="0"/>
              </a:rPr>
              <a:t>script</a:t>
            </a:r>
            <a:r>
              <a:rPr lang="de-DE" sz="1600" dirty="0">
                <a:latin typeface="Consolas" panose="020B0609020204030204" pitchFamily="49" charset="0"/>
              </a:rPr>
              <a:t>/</a:t>
            </a:r>
            <a:r>
              <a:rPr lang="de-DE" sz="1600" dirty="0" err="1">
                <a:latin typeface="Consolas" panose="020B0609020204030204" pitchFamily="49" charset="0"/>
              </a:rPr>
              <a:t>to</a:t>
            </a:r>
            <a:r>
              <a:rPr lang="de-DE" sz="1600" dirty="0">
                <a:latin typeface="Consolas" panose="020B0609020204030204" pitchFamily="49" charset="0"/>
              </a:rPr>
              <a:t>/</a:t>
            </a:r>
            <a:r>
              <a:rPr lang="de-DE" sz="1600" dirty="0" err="1">
                <a:latin typeface="Consolas" panose="020B0609020204030204" pitchFamily="49" charset="0"/>
              </a:rPr>
              <a:t>run</a:t>
            </a:r>
            <a:r>
              <a:rPr lang="de-DE" sz="1600" dirty="0">
                <a:latin typeface="Consolas" panose="020B0609020204030204" pitchFamily="49" charset="0"/>
              </a:rPr>
              <a:t>/</a:t>
            </a:r>
            <a:r>
              <a:rPr lang="de-DE" sz="1600" dirty="0" err="1">
                <a:latin typeface="Consolas" panose="020B0609020204030204" pitchFamily="49" charset="0"/>
              </a:rPr>
              <a:t>tests</a:t>
            </a:r>
            <a:r>
              <a:rPr lang="de-DE" sz="1600" dirty="0">
                <a:latin typeface="Consolas" panose="020B0609020204030204" pitchFamily="49" charset="0"/>
              </a:rPr>
              <a:t> </a:t>
            </a:r>
            <a:r>
              <a:rPr lang="de-DE" sz="1600" dirty="0">
                <a:solidFill>
                  <a:srgbClr val="008C5A"/>
                </a:solidFill>
                <a:latin typeface="Consolas" panose="020B0609020204030204" pitchFamily="49" charset="0"/>
              </a:rPr>
              <a:t># 3. Zwei </a:t>
            </a:r>
            <a:r>
              <a:rPr lang="de-DE" sz="1600" dirty="0" err="1">
                <a:solidFill>
                  <a:srgbClr val="008C5A"/>
                </a:solidFill>
                <a:latin typeface="Consolas" panose="020B0609020204030204" pitchFamily="49" charset="0"/>
              </a:rPr>
              <a:t>paralell</a:t>
            </a:r>
            <a:r>
              <a:rPr lang="de-DE" sz="1600" dirty="0">
                <a:solidFill>
                  <a:srgbClr val="008C5A"/>
                </a:solidFill>
                <a:latin typeface="Consolas" panose="020B0609020204030204" pitchFamily="49" charset="0"/>
              </a:rPr>
              <a:t> laufende Tests</a:t>
            </a:r>
          </a:p>
          <a:p>
            <a:pPr marL="0" indent="0">
              <a:buNone/>
            </a:pPr>
            <a:endParaRPr lang="de-DE" sz="1600" dirty="0">
              <a:latin typeface="Consolas" panose="020B0609020204030204" pitchFamily="49" charset="0"/>
            </a:endParaRPr>
          </a:p>
          <a:p>
            <a:pPr marL="0" indent="0">
              <a:buNone/>
            </a:pPr>
            <a:r>
              <a:rPr lang="de-DE" sz="1600" dirty="0">
                <a:latin typeface="Consolas" panose="020B0609020204030204" pitchFamily="49" charset="0"/>
              </a:rPr>
              <a:t>test2:</a:t>
            </a:r>
          </a:p>
          <a:p>
            <a:pPr marL="0" indent="0">
              <a:buNone/>
            </a:pPr>
            <a:r>
              <a:rPr lang="de-DE" sz="1600" dirty="0">
                <a:latin typeface="Consolas" panose="020B0609020204030204" pitchFamily="49" charset="0"/>
              </a:rPr>
              <a:t>  </a:t>
            </a:r>
            <a:r>
              <a:rPr lang="de-DE" sz="1600" dirty="0" err="1">
                <a:latin typeface="Consolas" panose="020B0609020204030204" pitchFamily="49" charset="0"/>
              </a:rPr>
              <a:t>stage</a:t>
            </a:r>
            <a:r>
              <a:rPr lang="de-DE" sz="1600" dirty="0">
                <a:latin typeface="Consolas" panose="020B0609020204030204" pitchFamily="49" charset="0"/>
              </a:rPr>
              <a:t>: </a:t>
            </a:r>
            <a:r>
              <a:rPr lang="de-DE" sz="1600" dirty="0" err="1">
                <a:latin typeface="Consolas" panose="020B0609020204030204" pitchFamily="49" charset="0"/>
              </a:rPr>
              <a:t>test</a:t>
            </a:r>
            <a:endParaRPr lang="de-DE" sz="1600" dirty="0">
              <a:latin typeface="Consolas" panose="020B0609020204030204" pitchFamily="49" charset="0"/>
            </a:endParaRPr>
          </a:p>
          <a:p>
            <a:pPr marL="0" indent="0">
              <a:buNone/>
            </a:pPr>
            <a:r>
              <a:rPr lang="de-DE" sz="1600" dirty="0">
                <a:latin typeface="Consolas" panose="020B0609020204030204" pitchFamily="49" charset="0"/>
              </a:rPr>
              <a:t>  </a:t>
            </a:r>
            <a:r>
              <a:rPr lang="de-DE" sz="1600" dirty="0" err="1">
                <a:latin typeface="Consolas" panose="020B0609020204030204" pitchFamily="49" charset="0"/>
              </a:rPr>
              <a:t>script</a:t>
            </a:r>
            <a:r>
              <a:rPr lang="de-DE" sz="1600" dirty="0">
                <a:latin typeface="Consolas" panose="020B0609020204030204" pitchFamily="49" charset="0"/>
              </a:rPr>
              <a:t>:</a:t>
            </a:r>
          </a:p>
          <a:p>
            <a:pPr marL="0" indent="0">
              <a:buNone/>
            </a:pPr>
            <a:r>
              <a:rPr lang="de-DE" sz="1600" dirty="0">
                <a:latin typeface="Consolas" panose="020B0609020204030204" pitchFamily="49" charset="0"/>
              </a:rPr>
              <a:t>    - </a:t>
            </a:r>
            <a:r>
              <a:rPr lang="de-DE" sz="1600" dirty="0" err="1">
                <a:latin typeface="Consolas" panose="020B0609020204030204" pitchFamily="49" charset="0"/>
              </a:rPr>
              <a:t>docker</a:t>
            </a:r>
            <a:r>
              <a:rPr lang="de-DE" sz="1600" dirty="0">
                <a:latin typeface="Consolas" panose="020B0609020204030204" pitchFamily="49" charset="0"/>
              </a:rPr>
              <a:t> pull $CONTAINER_TEST_IMAGE </a:t>
            </a:r>
            <a:r>
              <a:rPr lang="de-DE" sz="1600" dirty="0">
                <a:solidFill>
                  <a:srgbClr val="008C5A"/>
                </a:solidFill>
                <a:latin typeface="Consolas" panose="020B0609020204030204" pitchFamily="49" charset="0"/>
              </a:rPr>
              <a:t># 2. Von den nachfolgenden Stages (bei Bedarf) </a:t>
            </a:r>
            <a:r>
              <a:rPr lang="de-DE" sz="1600" dirty="0" err="1">
                <a:solidFill>
                  <a:srgbClr val="008C5A"/>
                </a:solidFill>
                <a:latin typeface="Consolas" panose="020B0609020204030204" pitchFamily="49" charset="0"/>
              </a:rPr>
              <a:t>gepulled</a:t>
            </a:r>
            <a:endParaRPr lang="de-DE" sz="1600" dirty="0">
              <a:solidFill>
                <a:srgbClr val="008C5A"/>
              </a:solidFill>
              <a:latin typeface="Consolas" panose="020B0609020204030204" pitchFamily="49" charset="0"/>
            </a:endParaRPr>
          </a:p>
          <a:p>
            <a:pPr marL="0" indent="0">
              <a:buNone/>
            </a:pPr>
            <a:r>
              <a:rPr lang="de-DE" sz="1600" dirty="0">
                <a:latin typeface="Consolas" panose="020B0609020204030204" pitchFamily="49" charset="0"/>
              </a:rPr>
              <a:t>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run</a:t>
            </a:r>
            <a:r>
              <a:rPr lang="de-DE" sz="1600" dirty="0">
                <a:latin typeface="Consolas" panose="020B0609020204030204" pitchFamily="49" charset="0"/>
              </a:rPr>
              <a:t> $CONTAINER_TEST_IMAGE /</a:t>
            </a:r>
            <a:r>
              <a:rPr lang="de-DE" sz="1600" dirty="0" err="1">
                <a:latin typeface="Consolas" panose="020B0609020204030204" pitchFamily="49" charset="0"/>
              </a:rPr>
              <a:t>script</a:t>
            </a:r>
            <a:r>
              <a:rPr lang="de-DE" sz="1600" dirty="0">
                <a:latin typeface="Consolas" panose="020B0609020204030204" pitchFamily="49" charset="0"/>
              </a:rPr>
              <a:t>/</a:t>
            </a:r>
            <a:r>
              <a:rPr lang="de-DE" sz="1600" dirty="0" err="1">
                <a:latin typeface="Consolas" panose="020B0609020204030204" pitchFamily="49" charset="0"/>
              </a:rPr>
              <a:t>to</a:t>
            </a:r>
            <a:r>
              <a:rPr lang="de-DE" sz="1600" dirty="0">
                <a:latin typeface="Consolas" panose="020B0609020204030204" pitchFamily="49" charset="0"/>
              </a:rPr>
              <a:t>/</a:t>
            </a:r>
            <a:r>
              <a:rPr lang="de-DE" sz="1600" dirty="0" err="1">
                <a:latin typeface="Consolas" panose="020B0609020204030204" pitchFamily="49" charset="0"/>
              </a:rPr>
              <a:t>run</a:t>
            </a:r>
            <a:r>
              <a:rPr lang="de-DE" sz="1600" dirty="0">
                <a:latin typeface="Consolas" panose="020B0609020204030204" pitchFamily="49" charset="0"/>
              </a:rPr>
              <a:t>/</a:t>
            </a:r>
            <a:r>
              <a:rPr lang="de-DE" sz="1600" dirty="0" err="1">
                <a:latin typeface="Consolas" panose="020B0609020204030204" pitchFamily="49" charset="0"/>
              </a:rPr>
              <a:t>another</a:t>
            </a:r>
            <a:r>
              <a:rPr lang="de-DE" sz="1600" dirty="0">
                <a:latin typeface="Consolas" panose="020B0609020204030204" pitchFamily="49" charset="0"/>
              </a:rPr>
              <a:t>/</a:t>
            </a:r>
            <a:r>
              <a:rPr lang="de-DE" sz="1600" dirty="0" err="1">
                <a:latin typeface="Consolas" panose="020B0609020204030204" pitchFamily="49" charset="0"/>
              </a:rPr>
              <a:t>test</a:t>
            </a:r>
            <a:r>
              <a:rPr lang="de-DE" sz="1600" dirty="0">
                <a:latin typeface="Consolas" panose="020B0609020204030204" pitchFamily="49" charset="0"/>
              </a:rPr>
              <a:t> </a:t>
            </a:r>
            <a:r>
              <a:rPr lang="de-DE" sz="1600" dirty="0">
                <a:solidFill>
                  <a:srgbClr val="008C5A"/>
                </a:solidFill>
                <a:latin typeface="Consolas" panose="020B0609020204030204" pitchFamily="49" charset="0"/>
              </a:rPr>
              <a:t># 3. Zwei </a:t>
            </a:r>
            <a:r>
              <a:rPr lang="de-DE" sz="1600" dirty="0" err="1">
                <a:solidFill>
                  <a:srgbClr val="008C5A"/>
                </a:solidFill>
                <a:latin typeface="Consolas" panose="020B0609020204030204" pitchFamily="49" charset="0"/>
              </a:rPr>
              <a:t>paralell</a:t>
            </a:r>
            <a:r>
              <a:rPr lang="de-DE" sz="1600" dirty="0">
                <a:solidFill>
                  <a:srgbClr val="008C5A"/>
                </a:solidFill>
                <a:latin typeface="Consolas" panose="020B0609020204030204" pitchFamily="49" charset="0"/>
              </a:rPr>
              <a:t> laufende Tests</a:t>
            </a:r>
          </a:p>
          <a:p>
            <a:pPr marL="0" indent="0">
              <a:buNone/>
            </a:pPr>
            <a:endParaRPr lang="de-DE" sz="1600" dirty="0">
              <a:latin typeface="Consolas" panose="020B0609020204030204" pitchFamily="49" charset="0"/>
            </a:endParaRPr>
          </a:p>
          <a:p>
            <a:pPr marL="0" indent="0">
              <a:buNone/>
            </a:pPr>
            <a:endParaRPr lang="de-DE" sz="1600" dirty="0">
              <a:latin typeface="Consolas" panose="020B0609020204030204" pitchFamily="49" charset="0"/>
            </a:endParaRPr>
          </a:p>
          <a:p>
            <a:pPr marL="0" indent="0">
              <a:buNone/>
            </a:pPr>
            <a:endParaRPr lang="de-DE" sz="1600" dirty="0">
              <a:latin typeface="Consolas" panose="020B0609020204030204" pitchFamily="49" charset="0"/>
            </a:endParaRPr>
          </a:p>
        </p:txBody>
      </p:sp>
    </p:spTree>
    <p:extLst>
      <p:ext uri="{BB962C8B-B14F-4D97-AF65-F5344CB8AC3E}">
        <p14:creationId xmlns:p14="http://schemas.microsoft.com/office/powerpoint/2010/main" val="3546609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sz="2000" b="1" dirty="0">
                <a:latin typeface="Consolas" panose="020B0609020204030204" pitchFamily="49" charset="0"/>
              </a:rPr>
              <a:t>.</a:t>
            </a:r>
            <a:r>
              <a:rPr lang="de-DE" sz="2000" b="1" dirty="0" err="1">
                <a:latin typeface="Consolas" panose="020B0609020204030204" pitchFamily="49" charset="0"/>
              </a:rPr>
              <a:t>gitlab-ci.yml</a:t>
            </a:r>
            <a:r>
              <a:rPr lang="de-DE" sz="2000" b="1" dirty="0">
                <a:latin typeface="Consolas" panose="020B0609020204030204" pitchFamily="49" charset="0"/>
              </a:rPr>
              <a:t> (4/4)</a:t>
            </a:r>
          </a:p>
          <a:p>
            <a:pPr marL="0" indent="0">
              <a:buNone/>
            </a:pPr>
            <a:r>
              <a:rPr lang="de-DE" sz="1400" dirty="0">
                <a:latin typeface="Consolas" panose="020B0609020204030204" pitchFamily="49" charset="0"/>
              </a:rPr>
              <a:t>release-image:</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release</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pull $CONTAINER_TEST_IMAGE </a:t>
            </a:r>
            <a:r>
              <a:rPr lang="de-DE" sz="1400" dirty="0">
                <a:solidFill>
                  <a:srgbClr val="008C5A"/>
                </a:solidFill>
                <a:latin typeface="Consolas" panose="020B0609020204030204" pitchFamily="49" charset="0"/>
              </a:rPr>
              <a:t># 2. Von den nachfolgenden Stages (bei Bedarf) </a:t>
            </a:r>
            <a:r>
              <a:rPr lang="de-DE" sz="1400" dirty="0" err="1">
                <a:solidFill>
                  <a:srgbClr val="008C5A"/>
                </a:solidFill>
                <a:latin typeface="Consolas" panose="020B0609020204030204" pitchFamily="49" charset="0"/>
              </a:rPr>
              <a:t>gepulled</a:t>
            </a:r>
            <a:endParaRPr lang="de-DE" sz="1400" dirty="0">
              <a:solidFill>
                <a:srgbClr val="008C5A"/>
              </a:solidFill>
              <a:latin typeface="Consolas" panose="020B0609020204030204" pitchFamily="49" charset="0"/>
            </a:endParaRP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tag $CONTAINER_TEST_IMAGE $CONTAINER_RELEASE_IMAGE </a:t>
            </a:r>
            <a:r>
              <a:rPr lang="de-DE" sz="1400" dirty="0">
                <a:solidFill>
                  <a:srgbClr val="008C5A"/>
                </a:solidFill>
                <a:latin typeface="Consolas" panose="020B0609020204030204" pitchFamily="49" charset="0"/>
              </a:rPr>
              <a:t># 4. Änderungen am </a:t>
            </a:r>
            <a:r>
              <a:rPr lang="de-DE" sz="1400" dirty="0" err="1">
                <a:solidFill>
                  <a:srgbClr val="008C5A"/>
                </a:solidFill>
                <a:latin typeface="Consolas" panose="020B0609020204030204" pitchFamily="49" charset="0"/>
              </a:rPr>
              <a:t>main</a:t>
            </a:r>
            <a:r>
              <a:rPr lang="de-DE" sz="1400" dirty="0">
                <a:solidFill>
                  <a:srgbClr val="008C5A"/>
                </a:solidFill>
                <a:latin typeface="Consolas" panose="020B0609020204030204" pitchFamily="49" charset="0"/>
              </a:rPr>
              <a:t> werden als </a:t>
            </a:r>
            <a:r>
              <a:rPr lang="de-DE" sz="1400" dirty="0" err="1">
                <a:solidFill>
                  <a:srgbClr val="008C5A"/>
                </a:solidFill>
                <a:latin typeface="Consolas" panose="020B0609020204030204" pitchFamily="49" charset="0"/>
              </a:rPr>
              <a:t>latest</a:t>
            </a:r>
            <a:r>
              <a:rPr lang="de-DE" sz="1400" dirty="0">
                <a:solidFill>
                  <a:srgbClr val="008C5A"/>
                </a:solidFill>
                <a:latin typeface="Consolas" panose="020B0609020204030204" pitchFamily="49" charset="0"/>
              </a:rPr>
              <a:t> </a:t>
            </a:r>
            <a:r>
              <a:rPr lang="de-DE" sz="1400" dirty="0" err="1">
                <a:solidFill>
                  <a:srgbClr val="008C5A"/>
                </a:solidFill>
                <a:latin typeface="Consolas" panose="020B0609020204030204" pitchFamily="49" charset="0"/>
              </a:rPr>
              <a:t>getagged</a:t>
            </a:r>
            <a:endParaRPr lang="de-DE" sz="1400" dirty="0">
              <a:solidFill>
                <a:srgbClr val="008C5A"/>
              </a:solidFill>
              <a:latin typeface="Consolas" panose="020B0609020204030204" pitchFamily="49" charset="0"/>
            </a:endParaRP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$CONTAINER_RELEASE_IMAGE</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only</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main</a:t>
            </a:r>
            <a:endParaRPr lang="de-DE" sz="1400" dirty="0">
              <a:latin typeface="Consolas" panose="020B0609020204030204" pitchFamily="49" charset="0"/>
            </a:endParaRPr>
          </a:p>
          <a:p>
            <a:pPr marL="0" indent="0">
              <a:buNone/>
            </a:pPr>
            <a:endParaRPr lang="de-DE" sz="1400" dirty="0">
              <a:latin typeface="Consolas" panose="020B0609020204030204" pitchFamily="49" charset="0"/>
            </a:endParaRPr>
          </a:p>
          <a:p>
            <a:pPr marL="0" indent="0">
              <a:buNone/>
            </a:pPr>
            <a:r>
              <a:rPr lang="de-DE" sz="1400" dirty="0">
                <a:solidFill>
                  <a:srgbClr val="008C5A"/>
                </a:solidFill>
                <a:latin typeface="Consolas" panose="020B0609020204030204" pitchFamily="49" charset="0"/>
              </a:rPr>
              <a:t># 5. </a:t>
            </a:r>
            <a:r>
              <a:rPr lang="de-DE" sz="1400" dirty="0" err="1">
                <a:solidFill>
                  <a:srgbClr val="008C5A"/>
                </a:solidFill>
                <a:latin typeface="Consolas" panose="020B0609020204030204" pitchFamily="49" charset="0"/>
              </a:rPr>
              <a:t>Deployment</a:t>
            </a:r>
            <a:r>
              <a:rPr lang="de-DE" sz="1400" dirty="0">
                <a:solidFill>
                  <a:srgbClr val="008C5A"/>
                </a:solidFill>
                <a:latin typeface="Consolas" panose="020B0609020204030204" pitchFamily="49" charset="0"/>
              </a:rPr>
              <a:t> über anwendungs-spezifisches Deploy-Skript</a:t>
            </a:r>
          </a:p>
          <a:p>
            <a:pPr marL="0" indent="0">
              <a:buNone/>
            </a:pPr>
            <a:r>
              <a:rPr lang="de-DE" sz="1400" dirty="0">
                <a:latin typeface="Consolas" panose="020B0609020204030204" pitchFamily="49" charset="0"/>
              </a:rPr>
              <a:t>deploy:</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deploy</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./deploy.sh</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only</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main</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environment</a:t>
            </a:r>
            <a:r>
              <a:rPr lang="de-DE" sz="1400" dirty="0">
                <a:latin typeface="Consolas" panose="020B0609020204030204" pitchFamily="49" charset="0"/>
              </a:rPr>
              <a:t>: </a:t>
            </a:r>
            <a:r>
              <a:rPr lang="de-DE" sz="1400" dirty="0" err="1">
                <a:latin typeface="Consolas" panose="020B0609020204030204" pitchFamily="49" charset="0"/>
              </a:rPr>
              <a:t>production</a:t>
            </a:r>
            <a:endParaRPr lang="de-DE" sz="1400" dirty="0">
              <a:latin typeface="Consolas" panose="020B0609020204030204" pitchFamily="49" charset="0"/>
            </a:endParaRPr>
          </a:p>
          <a:p>
            <a:pPr marL="0" indent="0">
              <a:buNone/>
            </a:pPr>
            <a:endParaRPr lang="de-DE" sz="1600" dirty="0">
              <a:latin typeface="Consolas" panose="020B0609020204030204" pitchFamily="49" charset="0"/>
            </a:endParaRPr>
          </a:p>
          <a:p>
            <a:pPr marL="0" indent="0">
              <a:buNone/>
            </a:pPr>
            <a:endParaRPr lang="de-DE" sz="1600" dirty="0">
              <a:latin typeface="Consolas" panose="020B0609020204030204" pitchFamily="49" charset="0"/>
            </a:endParaRPr>
          </a:p>
          <a:p>
            <a:pPr marL="0" indent="0">
              <a:buNone/>
            </a:pPr>
            <a:endParaRPr lang="de-DE" sz="1600" dirty="0">
              <a:latin typeface="Consolas" panose="020B0609020204030204" pitchFamily="49" charset="0"/>
            </a:endParaRPr>
          </a:p>
        </p:txBody>
      </p:sp>
    </p:spTree>
    <p:extLst>
      <p:ext uri="{BB962C8B-B14F-4D97-AF65-F5344CB8AC3E}">
        <p14:creationId xmlns:p14="http://schemas.microsoft.com/office/powerpoint/2010/main" val="266452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Agenda</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a:t>
            </a:r>
            <a:r>
              <a:rPr lang="de-DE" dirty="0" err="1"/>
              <a:t>Practises</a:t>
            </a:r>
            <a:endParaRPr lang="de-DE" dirty="0"/>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Jedes Docker Image hat eine </a:t>
            </a:r>
            <a:r>
              <a:rPr lang="de-DE" dirty="0" err="1"/>
              <a:t>unique</a:t>
            </a:r>
            <a:r>
              <a:rPr lang="de-DE" dirty="0"/>
              <a:t> ID</a:t>
            </a:r>
          </a:p>
          <a:p>
            <a:pPr lvl="1">
              <a:buFont typeface="Arial" panose="020B0604020202020204" pitchFamily="34" charset="0"/>
              <a:buChar char="•"/>
            </a:pPr>
            <a:r>
              <a:rPr lang="de-DE" dirty="0"/>
              <a:t>Mit IDs zu arbeiten kann umständlich sein</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Tagging vergleichbar mit </a:t>
            </a:r>
            <a:r>
              <a:rPr lang="de-DE" dirty="0" err="1"/>
              <a:t>Labeling</a:t>
            </a:r>
            <a:r>
              <a:rPr lang="de-DE" dirty="0"/>
              <a:t> (Beschriftung)</a:t>
            </a:r>
            <a:endParaRPr lang="de-DE" b="1" dirty="0"/>
          </a:p>
          <a:p>
            <a:pPr>
              <a:buFont typeface="Arial" panose="020B0604020202020204" pitchFamily="34" charset="0"/>
              <a:buChar char="•"/>
            </a:pPr>
            <a:r>
              <a:rPr lang="de-DE" dirty="0"/>
              <a:t>Tags 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Im Vergleich zu IDs besser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Helfen beim </a:t>
            </a:r>
            <a:r>
              <a:rPr lang="de-DE" dirty="0" err="1"/>
              <a:t>Maintaining</a:t>
            </a:r>
            <a:r>
              <a:rPr lang="de-DE" dirty="0"/>
              <a:t> von verschiedenen Versionen des Images</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Wann wurde was durch wen aktualisiert/geändert</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In Befehlen und Skripten leichter zu verwenden</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Konsistente Tagging-Strategie macht automatisierte </a:t>
            </a:r>
            <a:r>
              <a:rPr lang="de-DE" dirty="0" err="1"/>
              <a:t>Deployments</a:t>
            </a:r>
            <a:r>
              <a:rPr lang="de-DE" dirty="0"/>
              <a:t> einfacher</a:t>
            </a:r>
          </a:p>
          <a:p>
            <a:pPr lvl="2">
              <a:buFont typeface="Arial" panose="020B0604020202020204" pitchFamily="34" charset="0"/>
              <a:buChar char="•"/>
            </a:pPr>
            <a:r>
              <a:rPr lang="de-DE" sz="1800" dirty="0"/>
              <a:t>CI/CD Pipeline automatisch: </a:t>
            </a:r>
            <a:r>
              <a:rPr lang="de-DE" sz="1800" dirty="0" err="1"/>
              <a:t>build</a:t>
            </a:r>
            <a:r>
              <a:rPr lang="de-DE" sz="1800" dirty="0"/>
              <a:t>, </a:t>
            </a:r>
            <a:r>
              <a:rPr lang="de-DE" sz="1800" dirty="0" err="1"/>
              <a:t>test</a:t>
            </a:r>
            <a:r>
              <a:rPr lang="de-DE" sz="1800" dirty="0"/>
              <a:t> and deploy </a:t>
            </a:r>
            <a:r>
              <a:rPr lang="de-DE" sz="1800" dirty="0">
                <a:sym typeface="Wingdings" panose="05000000000000000000" pitchFamily="2" charset="2"/>
              </a:rPr>
              <a:t></a:t>
            </a:r>
            <a:endParaRPr lang="de-DE" dirty="0"/>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während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3133</Words>
  <Application>Microsoft Office PowerPoint</Application>
  <PresentationFormat>Bildschirmpräsentation (4:3)</PresentationFormat>
  <Paragraphs>496</Paragraphs>
  <Slides>39</Slides>
  <Notes>17</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39</vt:i4>
      </vt:variant>
    </vt:vector>
  </HeadingPairs>
  <TitlesOfParts>
    <vt:vector size="48" baseType="lpstr">
      <vt:lpstr>Arial</vt:lpstr>
      <vt:lpstr>Consolas</vt:lpstr>
      <vt:lpstr>gitlab sans</vt:lpstr>
      <vt:lpstr>Monotype Sorts</vt:lpstr>
      <vt:lpstr>open sans</vt:lpstr>
      <vt:lpstr>open sans semibold</vt:lpstr>
      <vt:lpstr>Times New Roman</vt:lpstr>
      <vt:lpstr>vorlneu</vt:lpstr>
      <vt:lpstr>Benutzerdefiniertes Design</vt:lpstr>
      <vt:lpstr>Tag 3: Docker, GitLab CI &amp;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485</cp:revision>
  <cp:lastPrinted>1996-08-01T16:36:58Z</cp:lastPrinted>
  <dcterms:created xsi:type="dcterms:W3CDTF">2024-05-03T10:07:43Z</dcterms:created>
  <dcterms:modified xsi:type="dcterms:W3CDTF">2024-06-04T13:40:27Z</dcterms:modified>
</cp:coreProperties>
</file>