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1"/>
  </p:notesMasterIdLst>
  <p:handoutMasterIdLst>
    <p:handoutMasterId r:id="rId52"/>
  </p:handoutMasterIdLst>
  <p:sldIdLst>
    <p:sldId id="623" r:id="rId3"/>
    <p:sldId id="626" r:id="rId4"/>
    <p:sldId id="627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636" r:id="rId15"/>
    <p:sldId id="589" r:id="rId16"/>
    <p:sldId id="637" r:id="rId17"/>
    <p:sldId id="605" r:id="rId18"/>
    <p:sldId id="593" r:id="rId19"/>
    <p:sldId id="606" r:id="rId20"/>
    <p:sldId id="609" r:id="rId21"/>
    <p:sldId id="610" r:id="rId22"/>
    <p:sldId id="611" r:id="rId23"/>
    <p:sldId id="612" r:id="rId24"/>
    <p:sldId id="613" r:id="rId25"/>
    <p:sldId id="614" r:id="rId26"/>
    <p:sldId id="592" r:id="rId27"/>
    <p:sldId id="608" r:id="rId28"/>
    <p:sldId id="634" r:id="rId29"/>
    <p:sldId id="635" r:id="rId30"/>
    <p:sldId id="615" r:id="rId31"/>
    <p:sldId id="616" r:id="rId32"/>
    <p:sldId id="621" r:id="rId33"/>
    <p:sldId id="622" r:id="rId34"/>
    <p:sldId id="591" r:id="rId35"/>
    <p:sldId id="607" r:id="rId36"/>
    <p:sldId id="630" r:id="rId37"/>
    <p:sldId id="638" r:id="rId38"/>
    <p:sldId id="639" r:id="rId39"/>
    <p:sldId id="631" r:id="rId40"/>
    <p:sldId id="632" r:id="rId41"/>
    <p:sldId id="640" r:id="rId42"/>
    <p:sldId id="641" r:id="rId43"/>
    <p:sldId id="629" r:id="rId44"/>
    <p:sldId id="628" r:id="rId45"/>
    <p:sldId id="633" r:id="rId46"/>
    <p:sldId id="617" r:id="rId47"/>
    <p:sldId id="618" r:id="rId48"/>
    <p:sldId id="619" r:id="rId49"/>
    <p:sldId id="620" r:id="rId5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FFCC00"/>
    <a:srgbClr val="DDEEE8"/>
    <a:srgbClr val="008C5A"/>
    <a:srgbClr val="0D4F3C"/>
    <a:srgbClr val="037C03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8" autoAdjust="0"/>
    <p:restoredTop sz="92758" autoAdjust="0"/>
  </p:normalViewPr>
  <p:slideViewPr>
    <p:cSldViewPr>
      <p:cViewPr varScale="1">
        <p:scale>
          <a:sx n="89" d="100"/>
          <a:sy n="89" d="100"/>
        </p:scale>
        <p:origin x="21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68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1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016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569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678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68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95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866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4671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074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6746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007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1810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4111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997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0878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2802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0155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2505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994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6523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6710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3807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359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08.08.2024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09.07.2024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CI/CD mit </a:t>
            </a:r>
            <a:r>
              <a:rPr lang="de-DE" b="1" dirty="0" err="1"/>
              <a:t>GitLab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der (einen) Pipeline eines Projektes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Eine oder mehrere Stages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Versionierung zusammen mit Code und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Linting</a:t>
            </a:r>
            <a:r>
              <a:rPr lang="de-DE" dirty="0"/>
              <a:t> möglich (und sinnvoll)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Commits</a:t>
            </a:r>
            <a:r>
              <a:rPr lang="de-DE" dirty="0"/>
              <a:t> stoßen Pipeline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benötigt </a:t>
            </a:r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</p:spTree>
    <p:extLst>
      <p:ext uri="{BB962C8B-B14F-4D97-AF65-F5344CB8AC3E}">
        <p14:creationId xmlns:p14="http://schemas.microsoft.com/office/powerpoint/2010/main" val="16912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Skripte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Enthalten Logik eines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before_script</a:t>
            </a:r>
            <a:r>
              <a:rPr lang="de-DE" dirty="0"/>
              <a:t>: Initialisierung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script</a:t>
            </a:r>
            <a:r>
              <a:rPr lang="de-DE" dirty="0"/>
              <a:t>: Durchführung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after_script</a:t>
            </a:r>
            <a:r>
              <a:rPr lang="de-DE" dirty="0"/>
              <a:t>: Bereinigung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Verfügbare </a:t>
            </a:r>
            <a:r>
              <a:rPr lang="de-DE" dirty="0" err="1"/>
              <a:t>Commands</a:t>
            </a:r>
            <a:r>
              <a:rPr lang="de-DE" dirty="0"/>
              <a:t> abhängig von konkretem </a:t>
            </a:r>
            <a:r>
              <a:rPr lang="de-DE" dirty="0" err="1"/>
              <a:t>Executor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-Ergebnisse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Testberichte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 GUI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Erstellen Sie ein neues </a:t>
            </a:r>
            <a:r>
              <a:rPr lang="de-DE" sz="2400" dirty="0" err="1"/>
              <a:t>GitLab</a:t>
            </a:r>
            <a:r>
              <a:rPr lang="de-DE" sz="2400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.</a:t>
            </a:r>
            <a:r>
              <a:rPr lang="de-DE" sz="2400" dirty="0" err="1"/>
              <a:t>gitlab</a:t>
            </a:r>
            <a:r>
              <a:rPr lang="de-DE" sz="2400" dirty="0"/>
              <a:t>-</a:t>
            </a:r>
            <a:r>
              <a:rPr lang="de-DE" sz="2400" dirty="0" err="1"/>
              <a:t>ci.yml</a:t>
            </a:r>
            <a:r>
              <a:rPr lang="de-DE" sz="2400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Schreiben Sie eine einfache Konfiguration, die einen Job namens </a:t>
            </a:r>
            <a:r>
              <a:rPr lang="de-DE" sz="2400" dirty="0" err="1"/>
              <a:t>hello_world</a:t>
            </a:r>
            <a:r>
              <a:rPr lang="de-DE" sz="2400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7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Die CI/CD-Pipeline mit Stages strukturieren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err="1"/>
              <a:t>Erweiteren</a:t>
            </a:r>
            <a:r>
              <a:rPr lang="de-DE" sz="2400" dirty="0"/>
              <a:t> Sie die .</a:t>
            </a:r>
            <a:r>
              <a:rPr lang="de-DE" sz="2400" dirty="0" err="1"/>
              <a:t>gitlab-ci.yml</a:t>
            </a:r>
            <a:r>
              <a:rPr lang="de-DE" sz="2400" dirty="0"/>
              <a:t>, um zwei Stages (</a:t>
            </a:r>
            <a:r>
              <a:rPr lang="de-DE" sz="2400" dirty="0" err="1"/>
              <a:t>build</a:t>
            </a:r>
            <a:r>
              <a:rPr lang="de-DE" sz="2400" dirty="0"/>
              <a:t> und </a:t>
            </a:r>
            <a:r>
              <a:rPr lang="de-DE" sz="2400" dirty="0" err="1"/>
              <a:t>test</a:t>
            </a:r>
            <a:r>
              <a:rPr lang="de-DE" sz="2400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einen Job in der </a:t>
            </a:r>
            <a:r>
              <a:rPr lang="de-DE" sz="2400" dirty="0" err="1"/>
              <a:t>build</a:t>
            </a:r>
            <a:r>
              <a:rPr lang="de-DE" sz="2400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einen Job in der test-Stage hinzu, welcher das Vorhandensein der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1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2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Dateien zwischen Jobs und Stages mittels </a:t>
            </a:r>
            <a:r>
              <a:rPr lang="de-DE" dirty="0" err="1"/>
              <a:t>Artifacts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Modifizieren Sie den </a:t>
            </a:r>
            <a:r>
              <a:rPr lang="de-DE" sz="2400" dirty="0" err="1"/>
              <a:t>build_job</a:t>
            </a:r>
            <a:r>
              <a:rPr lang="de-DE" sz="2400" dirty="0"/>
              <a:t>, um die dummy_file.txt als </a:t>
            </a:r>
            <a:r>
              <a:rPr lang="de-DE" sz="2400" dirty="0" err="1"/>
              <a:t>Artifact</a:t>
            </a:r>
            <a:r>
              <a:rPr lang="de-DE" sz="2400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err="1"/>
              <a:t>Änderen</a:t>
            </a:r>
            <a:r>
              <a:rPr lang="de-DE" sz="2400" dirty="0"/>
              <a:t> Sie den </a:t>
            </a:r>
            <a:r>
              <a:rPr lang="de-DE" sz="2400" dirty="0" err="1"/>
              <a:t>test_job</a:t>
            </a:r>
            <a:r>
              <a:rPr lang="de-DE" sz="2400" dirty="0"/>
              <a:t>, um dieses </a:t>
            </a:r>
            <a:r>
              <a:rPr lang="de-DE" sz="2400" dirty="0" err="1"/>
              <a:t>Artifact</a:t>
            </a:r>
            <a:r>
              <a:rPr lang="de-DE" sz="2400" dirty="0"/>
              <a:t>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7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77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7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einer Pipeline als gerichteter, azyklischer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Kombination mit Stages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Übergabe von Variablen und Artefakten möglich</a:t>
            </a:r>
          </a:p>
        </p:txBody>
      </p:sp>
    </p:spTree>
    <p:extLst>
      <p:ext uri="{BB962C8B-B14F-4D97-AF65-F5344CB8AC3E}">
        <p14:creationId xmlns:p14="http://schemas.microsoft.com/office/powerpoint/2010/main" val="415867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323850" y="1523276"/>
            <a:ext cx="851693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build-core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core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build-utils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utils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build-deployable: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needs: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[build-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core,build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-utils]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deployable..."</a:t>
            </a:r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9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Einen Job hinzufügen und </a:t>
            </a:r>
            <a:r>
              <a:rPr lang="de-DE" dirty="0" err="1"/>
              <a:t>Artifacts</a:t>
            </a:r>
            <a:r>
              <a:rPr lang="de-DE" dirty="0"/>
              <a:t> verwenden und diese zu Deployen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Erstelle einen </a:t>
            </a:r>
            <a:r>
              <a:rPr lang="de-DE" sz="2400" dirty="0" err="1"/>
              <a:t>deploy_job</a:t>
            </a:r>
            <a:r>
              <a:rPr lang="de-DE" sz="2400" dirty="0"/>
              <a:t>, der das </a:t>
            </a:r>
            <a:r>
              <a:rPr lang="de-DE" sz="2400" dirty="0" err="1"/>
              <a:t>Artifact</a:t>
            </a:r>
            <a:r>
              <a:rPr lang="de-DE" sz="2400" dirty="0"/>
              <a:t> herunterlädt und einen simulierten </a:t>
            </a:r>
            <a:r>
              <a:rPr lang="de-DE" sz="2400" dirty="0" err="1"/>
              <a:t>Deployment</a:t>
            </a:r>
            <a:r>
              <a:rPr lang="de-DE" sz="2400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gitlab-ci.yml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8809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97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Die CI/CD </a:t>
            </a:r>
            <a:r>
              <a:rPr lang="de-DE" dirty="0" err="1"/>
              <a:t>Pipiline</a:t>
            </a:r>
            <a:r>
              <a:rPr lang="de-DE" dirty="0"/>
              <a:t> Flexibler zu gestalten,</a:t>
            </a:r>
            <a:br>
              <a:rPr lang="de-DE" dirty="0"/>
            </a:br>
            <a:r>
              <a:rPr lang="de-DE" dirty="0"/>
              <a:t>mit Verwendung von Variablen</a:t>
            </a:r>
            <a:br>
              <a:rPr lang="de-DE" dirty="0">
                <a:ea typeface="+mn-lt"/>
                <a:cs typeface="+mn-lt"/>
              </a:rPr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eine Variable DUMMY_FILE hinzu</a:t>
            </a:r>
            <a:endParaRPr lang="de-DE" sz="2400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Ersetzen Sie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25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8021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82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deploy-prod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5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Defaults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Zentrale Vorgaben für einzelne Keywords und Blöcke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in Jobs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2469" y="2940576"/>
            <a:ext cx="88201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default: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docker:27.0.3-cli</a:t>
            </a:r>
          </a:p>
          <a:p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on_success</a:t>
            </a: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-image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 push example-repo/example-app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3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Einführung von Defaults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Vereinfachung des </a:t>
            </a:r>
            <a:r>
              <a:rPr lang="de-DE" dirty="0" err="1"/>
              <a:t>Gitlab</a:t>
            </a:r>
            <a:r>
              <a:rPr lang="de-DE" dirty="0"/>
              <a:t>-CI Codes</a:t>
            </a:r>
            <a:br>
              <a:rPr lang="de-DE" dirty="0"/>
            </a:br>
            <a:r>
              <a:rPr lang="de-DE" dirty="0"/>
              <a:t>mit Verwendung von Defaults</a:t>
            </a:r>
            <a:br>
              <a:rPr lang="de-DE" dirty="0"/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Setzen Sie die </a:t>
            </a:r>
            <a:r>
              <a:rPr lang="de-DE" sz="2400" dirty="0" err="1">
                <a:cs typeface="Arial"/>
              </a:rPr>
              <a:t>default</a:t>
            </a:r>
            <a:r>
              <a:rPr lang="de-DE" sz="2400" dirty="0">
                <a:cs typeface="Arial"/>
              </a:rPr>
              <a:t> Stage (Folie 35) auf "</a:t>
            </a:r>
            <a:r>
              <a:rPr lang="de-DE" sz="2400" dirty="0" err="1">
                <a:cs typeface="Arial"/>
              </a:rPr>
              <a:t>build</a:t>
            </a:r>
            <a:r>
              <a:rPr lang="de-DE" sz="2400" dirty="0">
                <a:cs typeface="Arial"/>
              </a:rPr>
              <a:t>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Entfernen Sie die überflüssigen Stage Zuweisungen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463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6: Einführung von Defaults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195736" y="1885159"/>
            <a:ext cx="4983111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100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default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00" dirty="0">
                <a:latin typeface="Consolas"/>
              </a:rPr>
            </a:br>
            <a:r>
              <a:rPr lang="en-US" sz="100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0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0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1916387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wiederverwendbarer Job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 („Erweiterung“) nach Bedarf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(eingeschränkt) möglich</a:t>
            </a:r>
          </a:p>
        </p:txBody>
      </p:sp>
    </p:spTree>
    <p:extLst>
      <p:ext uri="{BB962C8B-B14F-4D97-AF65-F5344CB8AC3E}">
        <p14:creationId xmlns:p14="http://schemas.microsoft.com/office/powerpoint/2010/main" val="3855720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1898" y="1488103"/>
            <a:ext cx="882014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maven:3.9.8-eclipse-temurin-11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compile: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clean compile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verify</a:t>
            </a:r>
          </a:p>
        </p:txBody>
      </p:sp>
    </p:spTree>
    <p:extLst>
      <p:ext uri="{BB962C8B-B14F-4D97-AF65-F5344CB8AC3E}">
        <p14:creationId xmlns:p14="http://schemas.microsoft.com/office/powerpoint/2010/main" val="379866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Einführung von </a:t>
            </a:r>
            <a:r>
              <a:rPr lang="de-DE" b="1" dirty="0" err="1"/>
              <a:t>Extensions</a:t>
            </a:r>
            <a:br>
              <a:rPr lang="de-DE" b="1" dirty="0"/>
            </a:b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Den Aufbau von Jobs vereinfachen,</a:t>
            </a:r>
            <a:br>
              <a:rPr lang="de-DE" dirty="0"/>
            </a:br>
            <a:r>
              <a:rPr lang="de-DE" dirty="0"/>
              <a:t>in dem man Extension benutzt.</a:t>
            </a:r>
            <a:br>
              <a:rPr lang="de-DE" dirty="0"/>
            </a:b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Ersetzen Sie den </a:t>
            </a:r>
            <a:r>
              <a:rPr lang="de-DE" sz="2400" dirty="0" err="1">
                <a:cs typeface="Arial"/>
              </a:rPr>
              <a:t>defaults</a:t>
            </a:r>
            <a:r>
              <a:rPr lang="de-DE" sz="2400" dirty="0">
                <a:cs typeface="Arial"/>
              </a:rPr>
              <a:t> Bereich durch einen </a:t>
            </a:r>
            <a:r>
              <a:rPr lang="de-DE" sz="2400" dirty="0" err="1">
                <a:cs typeface="Arial"/>
              </a:rPr>
              <a:t>job</a:t>
            </a:r>
            <a:r>
              <a:rPr lang="de-DE" sz="2400" dirty="0">
                <a:cs typeface="Arial"/>
              </a:rPr>
              <a:t> in der </a:t>
            </a:r>
            <a:r>
              <a:rPr lang="de-DE" sz="2400" dirty="0" err="1">
                <a:cs typeface="Arial"/>
              </a:rPr>
              <a:t>build</a:t>
            </a:r>
            <a:r>
              <a:rPr lang="de-DE" sz="2400" dirty="0">
                <a:cs typeface="Arial"/>
              </a:rPr>
              <a:t>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cs typeface="Arial"/>
              </a:rPr>
              <a:t>Lassen Sie den </a:t>
            </a:r>
            <a:r>
              <a:rPr lang="de-DE" sz="2400" dirty="0" err="1">
                <a:cs typeface="Arial"/>
              </a:rPr>
              <a:t>build_job</a:t>
            </a:r>
            <a:r>
              <a:rPr lang="de-DE" sz="2400" dirty="0">
                <a:cs typeface="Arial"/>
              </a:rPr>
              <a:t> diesen </a:t>
            </a:r>
            <a:r>
              <a:rPr lang="de-DE" sz="2400" dirty="0" err="1">
                <a:cs typeface="Arial"/>
              </a:rPr>
              <a:t>job</a:t>
            </a:r>
            <a:r>
              <a:rPr lang="de-DE" sz="2400" dirty="0">
                <a:cs typeface="Arial"/>
              </a:rPr>
              <a:t> </a:t>
            </a:r>
            <a:r>
              <a:rPr lang="de-DE" sz="2400" dirty="0" err="1">
                <a:cs typeface="Arial"/>
              </a:rPr>
              <a:t>extenden</a:t>
            </a:r>
            <a:endParaRPr lang="de-DE" sz="2400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612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Einführung von </a:t>
            </a:r>
            <a:r>
              <a:rPr lang="de-DE" b="1" dirty="0" err="1"/>
              <a:t>Extensions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195736" y="1850534"/>
            <a:ext cx="4983111" cy="462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9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950" dirty="0">
                <a:latin typeface="Consolas"/>
              </a:rPr>
            </a:br>
            <a:r>
              <a:rPr lang="en-US" sz="9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endParaRPr lang="en-US" sz="950" dirty="0">
              <a:solidFill>
                <a:srgbClr val="0000FF"/>
              </a:solidFill>
              <a:latin typeface="Consolas"/>
            </a:endParaRP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.default-build: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   stage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br>
              <a:rPr lang="en-US" sz="950" dirty="0">
                <a:latin typeface="Consolas"/>
              </a:rPr>
            </a:br>
            <a:r>
              <a:rPr lang="en-US" sz="950" dirty="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  <a:endParaRPr lang="en-US" sz="95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  extends: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.default-build</a:t>
            </a:r>
            <a:endParaRPr lang="en-US" sz="950" dirty="0">
              <a:solidFill>
                <a:srgbClr val="800000"/>
              </a:solidFill>
              <a:latin typeface="Consolas"/>
            </a:endParaRP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  script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950" dirty="0">
                <a:latin typeface="Consolas"/>
              </a:rPr>
            </a:br>
            <a:r>
              <a:rPr lang="en-US" sz="950" dirty="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950" dirty="0">
                <a:latin typeface="Consolas"/>
              </a:rPr>
            </a:br>
            <a:r>
              <a:rPr lang="en-US" sz="950" dirty="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9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9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9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9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1786987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Includes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Wiederverwendung von Variablen, Jobs, Job Templates, Defaults und ganzer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 Projektgrenzen hinweg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23851" y="3356992"/>
            <a:ext cx="882014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'https://gitlab.com/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myproj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/raw/main/.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tpl.yml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'templates/.before-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project: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pipepline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-tools/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gitlab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-ci-includes'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ref: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file: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'templates/.ci-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87164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Automatische Ausführung zu vorgegebenen 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Manuelles Anstoßen ebenfalls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über </a:t>
            </a:r>
            <a:r>
              <a:rPr lang="de-DE" dirty="0" err="1"/>
              <a:t>GitLab</a:t>
            </a:r>
            <a:r>
              <a:rPr lang="de-DE" dirty="0"/>
              <a:t> GUI (erfordert </a:t>
            </a:r>
            <a:r>
              <a:rPr lang="de-DE" dirty="0" err="1"/>
              <a:t>Owner</a:t>
            </a:r>
            <a:r>
              <a:rPr lang="de-DE" dirty="0"/>
              <a:t>-Rechte)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458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</a:p>
        </p:txBody>
      </p:sp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25A24A35-C196-7CF1-9AA2-4202B478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2" y="1556792"/>
            <a:ext cx="684771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6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Bedingte Ausführung von Jobs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Jobs basierend auf </a:t>
            </a:r>
            <a:r>
              <a:rPr lang="de-DE" dirty="0" err="1"/>
              <a:t>Branches</a:t>
            </a:r>
            <a:r>
              <a:rPr lang="de-DE" dirty="0"/>
              <a:t> oder Tags nur bedingt ausführen.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Modifizieren Sie den </a:t>
            </a:r>
            <a:r>
              <a:rPr lang="de-DE" sz="2400" dirty="0" err="1"/>
              <a:t>deploy_job</a:t>
            </a:r>
            <a:r>
              <a:rPr lang="de-DE" sz="2400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8: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9: Parallelisierung von Jobs</a:t>
            </a:r>
            <a:br>
              <a:rPr lang="de-DE" b="1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CI/CD Pipeline beschleunigen, mittels </a:t>
            </a:r>
            <a:br>
              <a:rPr lang="de-DE" dirty="0"/>
            </a:br>
            <a:r>
              <a:rPr lang="de-DE" dirty="0"/>
              <a:t>Parallelisierung von Jobs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Fügen Sie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9: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gemeinsames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2976</Words>
  <Application>Microsoft Office PowerPoint</Application>
  <PresentationFormat>Bildschirmpräsentation (4:3)</PresentationFormat>
  <Paragraphs>616</Paragraphs>
  <Slides>48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48</vt:i4>
      </vt:variant>
    </vt:vector>
  </HeadingPairs>
  <TitlesOfParts>
    <vt:vector size="54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Git-Workflows, CI/CD, GitLab CI 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300</cp:revision>
  <cp:lastPrinted>1996-08-01T16:36:58Z</cp:lastPrinted>
  <dcterms:created xsi:type="dcterms:W3CDTF">2024-05-03T10:07:43Z</dcterms:created>
  <dcterms:modified xsi:type="dcterms:W3CDTF">2024-08-08T09:10:50Z</dcterms:modified>
</cp:coreProperties>
</file>