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  <p:sldMasterId id="2147483899" r:id="rId4"/>
  </p:sldMasterIdLst>
  <p:notesMasterIdLst>
    <p:notesMasterId r:id="rId31"/>
  </p:notesMasterIdLst>
  <p:handoutMasterIdLst>
    <p:handoutMasterId r:id="rId32"/>
  </p:handoutMasterIdLst>
  <p:sldIdLst>
    <p:sldId id="604" r:id="rId5"/>
    <p:sldId id="606" r:id="rId6"/>
    <p:sldId id="728" r:id="rId7"/>
    <p:sldId id="596" r:id="rId8"/>
    <p:sldId id="344" r:id="rId9"/>
    <p:sldId id="289" r:id="rId10"/>
    <p:sldId id="291" r:id="rId11"/>
    <p:sldId id="292" r:id="rId12"/>
    <p:sldId id="294" r:id="rId13"/>
    <p:sldId id="724" r:id="rId14"/>
    <p:sldId id="727" r:id="rId15"/>
    <p:sldId id="725" r:id="rId16"/>
    <p:sldId id="410" r:id="rId17"/>
    <p:sldId id="726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422" r:id="rId30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0915D"/>
    <a:srgbClr val="0D4F3C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586" autoAdjust="0"/>
  </p:normalViewPr>
  <p:slideViewPr>
    <p:cSldViewPr>
      <p:cViewPr varScale="1">
        <p:scale>
          <a:sx n="153" d="100"/>
          <a:sy n="153" d="100"/>
        </p:scale>
        <p:origin x="200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FA95FD-393F-42A8-A207-199B4A6476FA}" type="slidenum">
              <a:rPr kumimoji="0" lang="de-DE" altLang="de-DE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59278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182567-388C-4D33-8B7B-A651F195F118}" type="slidenum">
              <a:rPr kumimoji="0" lang="de-DE" altLang="de-DE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196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600"/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266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4269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3919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162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4009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65782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Tag-1_5-Gitlab_Light.pptx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3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3D448BB-2AD7-E3CA-5CC2-C2EC82B996F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65782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Tag-1_5-Gitlab_Light.pptx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1857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02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65782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Tag-1_5-Gitlab_Light.pptx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2837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lab.com/ee/user/ssh.html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51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Übung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1446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1: Neues Projekt erstellen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(Optional) Beim Arbeiten mit </a:t>
            </a:r>
            <a:r>
              <a:rPr lang="de-DE" altLang="de-DE" dirty="0" err="1"/>
              <a:t>GitLab</a:t>
            </a:r>
            <a:r>
              <a:rPr lang="de-DE" altLang="de-DE" dirty="0"/>
              <a:t> ist es sinnvoll mittels SSH Keys auf Remote </a:t>
            </a:r>
            <a:r>
              <a:rPr lang="de-DE" altLang="de-DE" dirty="0" err="1"/>
              <a:t>Repositories</a:t>
            </a:r>
            <a:r>
              <a:rPr lang="de-DE" altLang="de-DE" dirty="0"/>
              <a:t> zuzugreifen, statt immer wieder Username und Passwort zu verwenden. </a:t>
            </a:r>
            <a:br>
              <a:rPr lang="de-DE" altLang="de-DE" dirty="0"/>
            </a:br>
            <a:r>
              <a:rPr lang="de-DE" altLang="de-DE" dirty="0"/>
              <a:t>Falls Sie noch kein SSH Key in </a:t>
            </a:r>
            <a:r>
              <a:rPr lang="de-DE" altLang="de-DE" dirty="0" err="1"/>
              <a:t>GitLab</a:t>
            </a:r>
            <a:r>
              <a:rPr lang="de-DE" altLang="de-DE" dirty="0"/>
              <a:t> hinterlegt haben, so können Sie entweder die Anleitung aus dem </a:t>
            </a:r>
            <a:r>
              <a:rPr lang="de-DE" altLang="de-DE" dirty="0" err="1"/>
              <a:t>GitLab</a:t>
            </a:r>
            <a:r>
              <a:rPr lang="de-DE" altLang="de-DE" dirty="0"/>
              <a:t> nutzen oder dem Tutorial unter </a:t>
            </a:r>
            <a:r>
              <a:rPr lang="de-DE" altLang="de-DE" dirty="0">
                <a:hlinkClick r:id="rId2"/>
              </a:rPr>
              <a:t>https://docs.gitlab.com/ee/user/ssh.html</a:t>
            </a:r>
            <a:r>
              <a:rPr lang="de-DE" altLang="de-DE" dirty="0"/>
              <a:t> folgen.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ein neues privates Projekt </a:t>
            </a:r>
            <a:r>
              <a:rPr lang="de-DE" altLang="de-DE" dirty="0" err="1">
                <a:solidFill>
                  <a:srgbClr val="C00000"/>
                </a:solidFill>
              </a:rPr>
              <a:t>Playground</a:t>
            </a:r>
            <a:r>
              <a:rPr lang="de-DE" altLang="de-DE" dirty="0"/>
              <a:t> in Ihrem eigenen Bereich an, sodass nur Sie selbst Zugriff darauf haben. Achten Sie darauf, dass Sie das Repository mit einer Readme initialisieren, um dieses direkt </a:t>
            </a:r>
            <a:r>
              <a:rPr lang="de-DE" altLang="de-DE" dirty="0" err="1"/>
              <a:t>clonen</a:t>
            </a:r>
            <a:r>
              <a:rPr lang="de-DE" altLang="de-DE" dirty="0"/>
              <a:t> zu können.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Clonen</a:t>
            </a:r>
            <a:r>
              <a:rPr lang="de-DE" altLang="de-DE" dirty="0"/>
              <a:t> Sie das Repository in ein lokales Verzeichnis auf Ihrem Rechner.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Hinweis</a:t>
            </a:r>
          </a:p>
          <a:p>
            <a:pPr marL="0" indent="0">
              <a:buNone/>
            </a:pPr>
            <a:r>
              <a:rPr lang="de-DE" altLang="de-DE" dirty="0"/>
              <a:t>Man kann grundsätzlich viele Änderungen am Projekt sowohl lokal als auch in der </a:t>
            </a:r>
            <a:r>
              <a:rPr lang="de-DE" altLang="de-DE" dirty="0" err="1"/>
              <a:t>GitLab</a:t>
            </a:r>
            <a:r>
              <a:rPr lang="de-DE" altLang="de-DE" dirty="0"/>
              <a:t> Weboberfläche vornehmen. Für gewöhnlich bearbeitet man beispielweise eher selten Dateien in der </a:t>
            </a:r>
            <a:r>
              <a:rPr lang="de-DE" altLang="de-DE" dirty="0" err="1"/>
              <a:t>GitLab</a:t>
            </a:r>
            <a:r>
              <a:rPr lang="de-DE" altLang="de-DE" dirty="0"/>
              <a:t> Weboberfläche, sondern nimmt Änderungen lokal in einer IDE vor und pusht diese danach ins Remote Repository.</a:t>
            </a:r>
          </a:p>
          <a:p>
            <a:pPr marL="0" indent="0">
              <a:buNone/>
            </a:pPr>
            <a:r>
              <a:rPr lang="de-DE" altLang="de-DE" dirty="0"/>
              <a:t>Um das Arbeiten mit mehreren Entwicklern im Projekt etwas nachzustellen, werden wir im Folgenden auch Änderungen über die Weboberfläche vornehmen, um damit Änderungen von anderen Entwicklern zu simulieren.</a:t>
            </a:r>
          </a:p>
          <a:p>
            <a:pPr marL="0" indent="0">
              <a:buNone/>
            </a:pPr>
            <a:r>
              <a:rPr lang="de-DE" altLang="de-DE" dirty="0"/>
              <a:t>Dadurch lassen sich verschiedene Szenarien erzeugen, deren Behandlung wir an unserem lokalen Repository üben werden.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17580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2: Erste Schritte im Repository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Navigieren Sie in einem Terminal in das neue geklonte Projekt auf Ihrem Rechner.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können Sie Ihren aktuellen Stand abfragen.</a:t>
            </a:r>
            <a:br>
              <a:rPr lang="de-DE" altLang="de-DE" dirty="0"/>
            </a:br>
            <a:r>
              <a:rPr lang="de-DE" altLang="de-DE" dirty="0"/>
              <a:t>Sie sollten sich auf dem Branch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befinden, der sich auf demselben Stand wie </a:t>
            </a:r>
            <a:r>
              <a:rPr lang="de-DE" altLang="de-DE" dirty="0" err="1">
                <a:solidFill>
                  <a:srgbClr val="C00000"/>
                </a:solidFill>
              </a:rPr>
              <a:t>origin</a:t>
            </a:r>
            <a:r>
              <a:rPr lang="de-DE" altLang="de-DE" dirty="0">
                <a:solidFill>
                  <a:srgbClr val="C00000"/>
                </a:solidFill>
              </a:rPr>
              <a:t>/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befindet.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vergleicht nur den lokalen Remote Tracking Bereich mit Ihrem aktuellen Branch. Es gibt keinen Aufschluss darüber, ob Remote neue Änderungen verfügbar sind.</a:t>
            </a:r>
            <a:br>
              <a:rPr lang="de-DE" altLang="de-DE" dirty="0"/>
            </a:br>
            <a:r>
              <a:rPr lang="de-DE" altLang="de-DE" dirty="0"/>
              <a:t>Nutzen Sie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/>
              <a:t>, um ihren lokalen Remote Tracking Bereich mit dem </a:t>
            </a:r>
            <a:r>
              <a:rPr lang="de-DE" altLang="de-DE" dirty="0" err="1"/>
              <a:t>GitLab</a:t>
            </a:r>
            <a:r>
              <a:rPr lang="de-DE" altLang="de-DE" dirty="0"/>
              <a:t> Repository zu synchronisieren.</a:t>
            </a:r>
            <a:br>
              <a:rPr lang="de-DE" altLang="de-DE" dirty="0"/>
            </a:br>
            <a:r>
              <a:rPr lang="de-DE" altLang="de-DE" dirty="0"/>
              <a:t>Es sollten keine neuen Änderungen verfügbar sein.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97034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2: Erste Datei hinzufügen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eine Datei </a:t>
            </a:r>
            <a:r>
              <a:rPr lang="de-DE" altLang="de-DE" dirty="0">
                <a:solidFill>
                  <a:srgbClr val="C00000"/>
                </a:solidFill>
              </a:rPr>
              <a:t>random_numbers.sh </a:t>
            </a:r>
            <a:r>
              <a:rPr lang="de-DE" altLang="de-DE" dirty="0"/>
              <a:t>an und füllen Sie diese mit dem folgenden Inhalt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#!/bin/bash</a:t>
            </a:r>
            <a:br>
              <a:rPr lang="de-DE" altLang="de-DE" dirty="0">
                <a:latin typeface="Consolas" panose="020B0609020204030204" pitchFamily="49" charset="0"/>
              </a:rPr>
            </a:b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random_number</a:t>
            </a:r>
            <a:r>
              <a:rPr lang="de-DE" altLang="de-DE" dirty="0">
                <a:latin typeface="Consolas" panose="020B0609020204030204" pitchFamily="49" charset="0"/>
              </a:rPr>
              <a:t>=$(( RANDOM % 10 + 1 ))</a:t>
            </a:r>
            <a:br>
              <a:rPr lang="de-DE" altLang="de-DE" dirty="0">
                <a:latin typeface="Consolas" panose="020B0609020204030204" pitchFamily="49" charset="0"/>
              </a:rPr>
            </a:b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if</a:t>
            </a:r>
            <a:r>
              <a:rPr lang="de-DE" altLang="de-DE" dirty="0">
                <a:latin typeface="Consolas" panose="020B0609020204030204" pitchFamily="49" charset="0"/>
              </a:rPr>
              <a:t> [ $</a:t>
            </a:r>
            <a:r>
              <a:rPr lang="de-DE" altLang="de-DE" dirty="0" err="1">
                <a:latin typeface="Consolas" panose="020B0609020204030204" pitchFamily="49" charset="0"/>
              </a:rPr>
              <a:t>random_number</a:t>
            </a:r>
            <a:r>
              <a:rPr lang="de-DE" altLang="de-DE" dirty="0">
                <a:latin typeface="Consolas" panose="020B0609020204030204" pitchFamily="49" charset="0"/>
              </a:rPr>
              <a:t> -</a:t>
            </a:r>
            <a:r>
              <a:rPr lang="de-DE" altLang="de-DE" dirty="0" err="1">
                <a:latin typeface="Consolas" panose="020B0609020204030204" pitchFamily="49" charset="0"/>
              </a:rPr>
              <a:t>lt</a:t>
            </a:r>
            <a:r>
              <a:rPr lang="de-DE" altLang="de-DE" dirty="0">
                <a:latin typeface="Consolas" panose="020B0609020204030204" pitchFamily="49" charset="0"/>
              </a:rPr>
              <a:t> 11 ]; </a:t>
            </a:r>
            <a:r>
              <a:rPr lang="de-DE" altLang="de-DE" dirty="0" err="1">
                <a:latin typeface="Consolas" panose="020B0609020204030204" pitchFamily="49" charset="0"/>
              </a:rPr>
              <a:t>then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    echo </a:t>
            </a:r>
            <a:r>
              <a:rPr lang="en-US" altLang="de-DE" dirty="0">
                <a:latin typeface="Consolas" panose="020B0609020204030204" pitchFamily="49" charset="0"/>
              </a:rPr>
              <a:t>"</a:t>
            </a:r>
            <a:r>
              <a:rPr lang="de-DE" altLang="de-DE" dirty="0" err="1">
                <a:latin typeface="Consolas" panose="020B0609020204030204" pitchFamily="49" charset="0"/>
              </a:rPr>
              <a:t>Number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is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less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than</a:t>
            </a:r>
            <a:r>
              <a:rPr lang="de-DE" altLang="de-DE" dirty="0">
                <a:latin typeface="Consolas" panose="020B0609020204030204" pitchFamily="49" charset="0"/>
              </a:rPr>
              <a:t> 11</a:t>
            </a:r>
            <a:r>
              <a:rPr lang="en-US" altLang="de-DE" dirty="0">
                <a:latin typeface="Consolas" panose="020B0609020204030204" pitchFamily="49" charset="0"/>
              </a:rPr>
              <a:t>"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fi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Ihre Änderungen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Pushen Sie Ihre Änderungen ins Remote Repository. Vergewissern Sie sich über die Web-GUI, dass Ihr Push erfolgreich war.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77465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3: </a:t>
            </a:r>
            <a:r>
              <a:rPr lang="de-DE" altLang="de-DE" b="1" dirty="0" err="1"/>
              <a:t>Issue</a:t>
            </a:r>
            <a:r>
              <a:rPr lang="de-DE" altLang="de-DE" b="1" dirty="0"/>
              <a:t> erstellen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Über das </a:t>
            </a:r>
            <a:r>
              <a:rPr lang="de-DE" altLang="de-DE" dirty="0" err="1"/>
              <a:t>Issue</a:t>
            </a:r>
            <a:r>
              <a:rPr lang="de-DE" altLang="de-DE" dirty="0"/>
              <a:t> Board in </a:t>
            </a:r>
            <a:r>
              <a:rPr lang="de-DE" altLang="de-DE" dirty="0" err="1"/>
              <a:t>GitLab</a:t>
            </a:r>
            <a:r>
              <a:rPr lang="de-DE" altLang="de-DE" dirty="0"/>
              <a:t> können Aufgaben definiert und an bestimmte Personen zugewiesen werden.</a:t>
            </a:r>
            <a:br>
              <a:rPr lang="de-DE" altLang="de-DE" dirty="0"/>
            </a:br>
            <a:r>
              <a:rPr lang="de-DE" altLang="de-DE" dirty="0"/>
              <a:t>Legen Sie im </a:t>
            </a:r>
            <a:r>
              <a:rPr lang="de-DE" altLang="de-DE" dirty="0" err="1"/>
              <a:t>Issue</a:t>
            </a:r>
            <a:r>
              <a:rPr lang="de-DE" altLang="de-DE" dirty="0"/>
              <a:t> Board ein neues </a:t>
            </a:r>
            <a:r>
              <a:rPr lang="de-DE" altLang="de-DE" dirty="0" err="1"/>
              <a:t>Issue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Add </a:t>
            </a:r>
            <a:r>
              <a:rPr lang="de-DE" altLang="de-DE" dirty="0" err="1">
                <a:solidFill>
                  <a:srgbClr val="C00000"/>
                </a:solidFill>
              </a:rPr>
              <a:t>output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 err="1">
                <a:solidFill>
                  <a:srgbClr val="C00000"/>
                </a:solidFill>
              </a:rPr>
              <a:t>if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 err="1">
                <a:solidFill>
                  <a:srgbClr val="C00000"/>
                </a:solidFill>
              </a:rPr>
              <a:t>number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 err="1">
                <a:solidFill>
                  <a:srgbClr val="C00000"/>
                </a:solidFill>
              </a:rPr>
              <a:t>greater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 err="1">
                <a:solidFill>
                  <a:srgbClr val="C00000"/>
                </a:solidFill>
              </a:rPr>
              <a:t>than</a:t>
            </a:r>
            <a:r>
              <a:rPr lang="de-DE" altLang="de-DE" dirty="0">
                <a:solidFill>
                  <a:srgbClr val="C00000"/>
                </a:solidFill>
              </a:rPr>
              <a:t> 5</a:t>
            </a:r>
            <a:r>
              <a:rPr lang="de-DE" altLang="de-DE" dirty="0"/>
              <a:t> an. </a:t>
            </a:r>
            <a:br>
              <a:rPr lang="de-DE" altLang="de-DE" dirty="0"/>
            </a:br>
            <a:r>
              <a:rPr lang="de-DE" altLang="de-DE" dirty="0"/>
              <a:t>Diese Aufgabe sollen Sie nun übernehmen, tragen Sie sich daher als </a:t>
            </a:r>
            <a:r>
              <a:rPr lang="de-DE" altLang="de-DE" dirty="0" err="1"/>
              <a:t>Assignee</a:t>
            </a:r>
            <a:r>
              <a:rPr lang="de-DE" altLang="de-DE" dirty="0"/>
              <a:t> ein.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GitLab</a:t>
            </a:r>
            <a:r>
              <a:rPr lang="de-DE" altLang="de-DE" dirty="0"/>
              <a:t> bietet die Möglichkeit aus </a:t>
            </a:r>
            <a:r>
              <a:rPr lang="de-DE" altLang="de-DE" dirty="0" err="1"/>
              <a:t>Issues</a:t>
            </a:r>
            <a:r>
              <a:rPr lang="de-DE" altLang="de-DE" dirty="0"/>
              <a:t> direkt </a:t>
            </a:r>
            <a:r>
              <a:rPr lang="de-DE" altLang="de-DE" dirty="0" err="1"/>
              <a:t>Merge-Requests</a:t>
            </a:r>
            <a:r>
              <a:rPr lang="de-DE" altLang="de-DE" dirty="0"/>
              <a:t> und </a:t>
            </a:r>
            <a:r>
              <a:rPr lang="de-DE" altLang="de-DE" dirty="0" err="1"/>
              <a:t>Branches</a:t>
            </a:r>
            <a:r>
              <a:rPr lang="de-DE" altLang="de-DE" dirty="0"/>
              <a:t> zu erstellen. </a:t>
            </a:r>
            <a:br>
              <a:rPr lang="de-DE" altLang="de-DE" dirty="0"/>
            </a:br>
            <a:r>
              <a:rPr lang="de-DE" altLang="de-DE" dirty="0"/>
              <a:t>Klicken Sie auf das Dropdown beim Button „Create </a:t>
            </a:r>
            <a:r>
              <a:rPr lang="de-DE" altLang="de-DE" dirty="0" err="1"/>
              <a:t>merge</a:t>
            </a:r>
            <a:r>
              <a:rPr lang="de-DE" altLang="de-DE" dirty="0"/>
              <a:t> </a:t>
            </a:r>
            <a:r>
              <a:rPr lang="de-DE" altLang="de-DE" dirty="0" err="1"/>
              <a:t>request</a:t>
            </a:r>
            <a:r>
              <a:rPr lang="de-DE" altLang="de-DE" dirty="0"/>
              <a:t> and </a:t>
            </a:r>
            <a:r>
              <a:rPr lang="de-DE" altLang="de-DE" dirty="0" err="1"/>
              <a:t>branch</a:t>
            </a:r>
            <a:r>
              <a:rPr lang="de-DE" altLang="de-DE" dirty="0"/>
              <a:t>“ und wählen Sie nur „Create </a:t>
            </a:r>
            <a:r>
              <a:rPr lang="de-DE" altLang="de-DE" dirty="0" err="1"/>
              <a:t>branch</a:t>
            </a:r>
            <a:r>
              <a:rPr lang="de-DE" altLang="de-DE" dirty="0"/>
              <a:t>“ aus.</a:t>
            </a:r>
            <a:br>
              <a:rPr lang="de-DE" altLang="de-DE" dirty="0"/>
            </a:br>
            <a:r>
              <a:rPr lang="de-DE" altLang="de-DE" dirty="0"/>
              <a:t>Erstellen Sie nun eine Branch, um die Änderungen für das Feature vorzunehmen.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158988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4: Lokale Änderungen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in Ihrem lokalen Repository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sowie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-a </a:t>
            </a:r>
            <a:r>
              <a:rPr lang="de-DE" altLang="de-DE" dirty="0"/>
              <a:t>aus. </a:t>
            </a:r>
            <a:br>
              <a:rPr lang="de-DE" altLang="de-DE" dirty="0"/>
            </a:br>
            <a:r>
              <a:rPr lang="de-DE" altLang="de-DE" dirty="0"/>
              <a:t>Ihnen sollte der neu angelegte Branch aus </a:t>
            </a:r>
            <a:r>
              <a:rPr lang="de-DE" altLang="de-DE" dirty="0" err="1"/>
              <a:t>GitLab</a:t>
            </a:r>
            <a:r>
              <a:rPr lang="de-DE" altLang="de-DE" dirty="0"/>
              <a:t> nicht angezeigt werden, da Sie diesen erst vom Remote abrufen müssen.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Fetchen</a:t>
            </a:r>
            <a:r>
              <a:rPr lang="de-DE" altLang="de-DE" dirty="0"/>
              <a:t> Sie alle Änderungen vom Remote.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-a </a:t>
            </a:r>
            <a:r>
              <a:rPr lang="de-DE" altLang="de-DE" dirty="0"/>
              <a:t>sollte nun den neuen Branch anzeigen.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in den Feature Branch.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Öffnen Sie die </a:t>
            </a:r>
            <a:r>
              <a:rPr lang="de-DE" altLang="de-DE" dirty="0">
                <a:solidFill>
                  <a:srgbClr val="C00000"/>
                </a:solidFill>
              </a:rPr>
              <a:t>random_numbers.sh </a:t>
            </a:r>
            <a:r>
              <a:rPr lang="de-DE" altLang="de-DE" dirty="0"/>
              <a:t>Datei und nehmen Sie die geforderten Änderungen vor, indem Sie die Datei um ein weiteres </a:t>
            </a:r>
            <a:r>
              <a:rPr lang="de-DE" altLang="de-DE" dirty="0" err="1"/>
              <a:t>if</a:t>
            </a:r>
            <a:r>
              <a:rPr lang="de-DE" altLang="de-DE" dirty="0"/>
              <a:t> ergänzen, indem geprüft wird, ob die Zahl größer als 5 ist.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Ihre Änderungen und pushen Sie diese ins Repository.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7596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5: </a:t>
            </a:r>
            <a:r>
              <a:rPr lang="de-DE" altLang="de-DE" b="1" dirty="0" err="1"/>
              <a:t>Merge</a:t>
            </a:r>
            <a:r>
              <a:rPr lang="de-DE" altLang="de-DE" b="1" dirty="0"/>
              <a:t>-Request</a:t>
            </a:r>
          </a:p>
          <a:p>
            <a:pPr marL="0" indent="0">
              <a:buNone/>
            </a:pPr>
            <a:r>
              <a:rPr lang="de-DE" altLang="de-DE" dirty="0"/>
              <a:t>Nun wollen wir unsere Änderungen des Features in den </a:t>
            </a:r>
            <a:r>
              <a:rPr lang="de-DE" altLang="de-DE" dirty="0" err="1"/>
              <a:t>main</a:t>
            </a:r>
            <a:r>
              <a:rPr lang="de-DE" altLang="de-DE" dirty="0"/>
              <a:t> Branch übernehmen. Lokal würde man den Feature Branch in den </a:t>
            </a:r>
            <a:r>
              <a:rPr lang="de-DE" altLang="de-DE" dirty="0" err="1"/>
              <a:t>main</a:t>
            </a:r>
            <a:r>
              <a:rPr lang="de-DE" altLang="de-DE" dirty="0"/>
              <a:t> Branch </a:t>
            </a:r>
            <a:r>
              <a:rPr lang="de-DE" altLang="de-DE" dirty="0" err="1"/>
              <a:t>mergen</a:t>
            </a:r>
            <a:r>
              <a:rPr lang="de-DE" altLang="de-DE" dirty="0"/>
              <a:t>. Der Ablauf bei </a:t>
            </a:r>
            <a:r>
              <a:rPr lang="de-DE" altLang="de-DE" dirty="0" err="1"/>
              <a:t>GitLab</a:t>
            </a:r>
            <a:r>
              <a:rPr lang="de-DE" altLang="de-DE" dirty="0"/>
              <a:t> ist funktional sehr ähnlich, erweitert jedoch das reine </a:t>
            </a:r>
            <a:r>
              <a:rPr lang="de-DE" altLang="de-DE" dirty="0" err="1"/>
              <a:t>Merging</a:t>
            </a:r>
            <a:r>
              <a:rPr lang="de-DE" altLang="de-DE" dirty="0"/>
              <a:t> um einige Aspekte.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Navigieren Sie über die Sidebar in der </a:t>
            </a:r>
            <a:r>
              <a:rPr lang="de-DE" altLang="de-DE" dirty="0" err="1"/>
              <a:t>GitLab</a:t>
            </a:r>
            <a:r>
              <a:rPr lang="de-DE" altLang="de-DE" dirty="0"/>
              <a:t> Web-GUI auf den Punkt </a:t>
            </a:r>
            <a:r>
              <a:rPr lang="de-DE" altLang="de-DE" dirty="0" err="1"/>
              <a:t>Merge-Requests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neuen </a:t>
            </a:r>
            <a:r>
              <a:rPr lang="de-DE" altLang="de-DE" dirty="0" err="1"/>
              <a:t>Merge</a:t>
            </a:r>
            <a:r>
              <a:rPr lang="de-DE" altLang="de-DE" dirty="0"/>
              <a:t>-Request, um Ihren Feature Branch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zu </a:t>
            </a:r>
            <a:r>
              <a:rPr lang="de-DE" altLang="de-DE" dirty="0" err="1"/>
              <a:t>mergen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/>
              <a:t>Weisen Sie sich als </a:t>
            </a:r>
            <a:r>
              <a:rPr lang="de-DE" altLang="de-DE" dirty="0" err="1"/>
              <a:t>Assignee</a:t>
            </a:r>
            <a:r>
              <a:rPr lang="de-DE" altLang="de-DE" dirty="0"/>
              <a:t> und Reviewer zu (normalerweise würde man logischerweise jemand anderes als Reviewer eintragen).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Im </a:t>
            </a:r>
            <a:r>
              <a:rPr lang="de-DE" altLang="de-DE" dirty="0" err="1"/>
              <a:t>Merge</a:t>
            </a:r>
            <a:r>
              <a:rPr lang="de-DE" altLang="de-DE" dirty="0"/>
              <a:t>-Request haben Sie oben die Option, sich </a:t>
            </a:r>
            <a:r>
              <a:rPr lang="de-DE" altLang="de-DE" dirty="0" err="1"/>
              <a:t>Commits</a:t>
            </a:r>
            <a:r>
              <a:rPr lang="de-DE" altLang="de-DE" dirty="0"/>
              <a:t> und </a:t>
            </a:r>
            <a:r>
              <a:rPr lang="de-DE" altLang="de-DE" dirty="0" err="1"/>
              <a:t>Changes</a:t>
            </a:r>
            <a:r>
              <a:rPr lang="de-DE" altLang="de-DE" dirty="0"/>
              <a:t> anzuschauen. Reviewen Sie Ihre Änderungen und </a:t>
            </a:r>
            <a:r>
              <a:rPr lang="de-DE" altLang="de-DE" dirty="0" err="1"/>
              <a:t>approven</a:t>
            </a:r>
            <a:r>
              <a:rPr lang="de-DE" altLang="de-DE" dirty="0"/>
              <a:t> Sie den </a:t>
            </a:r>
            <a:r>
              <a:rPr lang="de-DE" altLang="de-DE" dirty="0" err="1"/>
              <a:t>Merge</a:t>
            </a:r>
            <a:r>
              <a:rPr lang="de-DE" altLang="de-DE" dirty="0"/>
              <a:t>-Request.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5850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5: </a:t>
            </a:r>
            <a:r>
              <a:rPr lang="de-DE" altLang="de-DE" b="1" dirty="0" err="1"/>
              <a:t>Merge</a:t>
            </a:r>
            <a:r>
              <a:rPr lang="de-DE" altLang="de-DE" b="1" dirty="0"/>
              <a:t>-Request</a:t>
            </a:r>
            <a:endParaRPr lang="de-DE" altLang="de-DE" dirty="0"/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 err="1"/>
              <a:t>Mergen</a:t>
            </a:r>
            <a:r>
              <a:rPr lang="de-DE" altLang="de-DE" dirty="0"/>
              <a:t> Sie nun den </a:t>
            </a:r>
            <a:r>
              <a:rPr lang="de-DE" altLang="de-DE" dirty="0" err="1"/>
              <a:t>Merge</a:t>
            </a:r>
            <a:r>
              <a:rPr lang="de-DE" altLang="de-DE" dirty="0"/>
              <a:t>-Request mit der Option „Delete source </a:t>
            </a:r>
            <a:r>
              <a:rPr lang="de-DE" altLang="de-DE" dirty="0" err="1"/>
              <a:t>branch</a:t>
            </a:r>
            <a:r>
              <a:rPr lang="de-DE" altLang="de-DE" dirty="0"/>
              <a:t>“ und verifizieren Sie, dass die Änderungen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vorhanden sind.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Löschen Sie Ihren lokalen Branch, da dieser abgeschlossen ist und keine Verwendung mehr besitzt.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07964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6: </a:t>
            </a:r>
            <a:r>
              <a:rPr lang="de-DE" altLang="de-DE" b="1" dirty="0" err="1"/>
              <a:t>Rebase</a:t>
            </a:r>
            <a:r>
              <a:rPr lang="de-DE" altLang="de-DE" b="1" dirty="0"/>
              <a:t> von lokalen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Nun wollen wir ein </a:t>
            </a:r>
            <a:r>
              <a:rPr lang="de-DE" altLang="de-DE" dirty="0" err="1"/>
              <a:t>Rebase</a:t>
            </a:r>
            <a:r>
              <a:rPr lang="de-DE" altLang="de-DE" dirty="0"/>
              <a:t> nutzen, um Remote Änderungen in unseren lokalen Branch zu integrieren.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 neues </a:t>
            </a:r>
            <a:r>
              <a:rPr lang="de-DE" altLang="de-DE" dirty="0" err="1"/>
              <a:t>Issue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Add </a:t>
            </a:r>
            <a:r>
              <a:rPr lang="de-DE" altLang="de-DE" dirty="0" err="1">
                <a:solidFill>
                  <a:srgbClr val="C00000"/>
                </a:solidFill>
              </a:rPr>
              <a:t>output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 err="1">
                <a:solidFill>
                  <a:srgbClr val="C00000"/>
                </a:solidFill>
              </a:rPr>
              <a:t>if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 err="1">
                <a:solidFill>
                  <a:srgbClr val="C00000"/>
                </a:solidFill>
              </a:rPr>
              <a:t>number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 err="1">
                <a:solidFill>
                  <a:srgbClr val="C00000"/>
                </a:solidFill>
              </a:rPr>
              <a:t>is</a:t>
            </a:r>
            <a:r>
              <a:rPr lang="de-DE" altLang="de-DE" dirty="0">
                <a:solidFill>
                  <a:srgbClr val="C00000"/>
                </a:solidFill>
              </a:rPr>
              <a:t> maximum</a:t>
            </a:r>
            <a:r>
              <a:rPr lang="de-DE" altLang="de-DE" dirty="0"/>
              <a:t>. Dabei soll eine Ausgabe erfolgen, wenn die Random Nummer die größtmögliche Zahl ist.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Man muss nicht zwingend den Branch aus einem </a:t>
            </a:r>
            <a:r>
              <a:rPr lang="de-DE" altLang="de-DE" dirty="0" err="1"/>
              <a:t>Issue</a:t>
            </a:r>
            <a:r>
              <a:rPr lang="de-DE" altLang="de-DE" dirty="0"/>
              <a:t> heraus erstellen. </a:t>
            </a:r>
            <a:br>
              <a:rPr lang="de-DE" altLang="de-DE" dirty="0"/>
            </a:br>
            <a:r>
              <a:rPr lang="de-DE" altLang="de-DE" dirty="0"/>
              <a:t>Legen Sie dieses Mal lokal einen Branch </a:t>
            </a:r>
            <a:r>
              <a:rPr lang="de-DE" altLang="de-DE" dirty="0">
                <a:solidFill>
                  <a:srgbClr val="C00000"/>
                </a:solidFill>
              </a:rPr>
              <a:t>2-add-output-if-max </a:t>
            </a:r>
            <a:r>
              <a:rPr lang="de-DE" altLang="de-DE" dirty="0"/>
              <a:t>an und führen Sie die notwendigen Änderungen durch.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Ihre Änderungen und pushen Sie diese zum Remote Repository.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60641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6: </a:t>
            </a:r>
            <a:r>
              <a:rPr lang="de-DE" altLang="de-DE" b="1" dirty="0" err="1"/>
              <a:t>Rebase</a:t>
            </a:r>
            <a:r>
              <a:rPr lang="de-DE" altLang="de-DE" b="1" dirty="0"/>
              <a:t> von lokalen </a:t>
            </a:r>
            <a:r>
              <a:rPr lang="de-DE" altLang="de-DE" b="1" dirty="0" err="1"/>
              <a:t>Branches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In der Zwischenzeit hat ein Kollege die Aufgabe bekommen, den Zahlenbereich von 10 </a:t>
            </a:r>
            <a:r>
              <a:rPr lang="de-DE" altLang="de-DE"/>
              <a:t>auf 1000 </a:t>
            </a:r>
            <a:r>
              <a:rPr lang="de-DE" altLang="de-DE" dirty="0"/>
              <a:t>zu erhöhen.</a:t>
            </a:r>
            <a:br>
              <a:rPr lang="de-DE" altLang="de-DE" dirty="0"/>
            </a:br>
            <a:r>
              <a:rPr lang="de-DE" altLang="de-DE" dirty="0"/>
              <a:t>Um die Änderungen von Ihm zu simulieren, führen wir diese über die Web-GUI durch. Ein zugehöriges </a:t>
            </a:r>
            <a:r>
              <a:rPr lang="de-DE" altLang="de-DE" dirty="0" err="1"/>
              <a:t>Issue</a:t>
            </a:r>
            <a:r>
              <a:rPr lang="de-DE" altLang="de-DE" dirty="0"/>
              <a:t> bzw. einen Branch überspringen wir zur Simplifizierung.</a:t>
            </a:r>
          </a:p>
          <a:p>
            <a:pPr marL="0" indent="0">
              <a:buNone/>
            </a:pPr>
            <a:r>
              <a:rPr lang="de-DE" altLang="de-DE" b="1" dirty="0"/>
              <a:t>Hinweis </a:t>
            </a:r>
            <a:r>
              <a:rPr lang="de-DE" altLang="de-DE" dirty="0"/>
              <a:t>Ein gemeinsames Arbeiten über eine Datei sollte im Optimalfall vermieden werden, um Konflikten zu vermeiden.  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Ändern Sie über </a:t>
            </a:r>
            <a:r>
              <a:rPr lang="de-DE" altLang="de-DE" dirty="0" err="1"/>
              <a:t>GitLab</a:t>
            </a:r>
            <a:r>
              <a:rPr lang="de-DE" altLang="de-DE" dirty="0"/>
              <a:t> den Random </a:t>
            </a:r>
            <a:r>
              <a:rPr lang="de-DE" altLang="de-DE" dirty="0" err="1"/>
              <a:t>Number</a:t>
            </a:r>
            <a:r>
              <a:rPr lang="de-DE" altLang="de-DE" dirty="0"/>
              <a:t> Bereich auf 1000 und committen Sie die Datei direkt aus dem Editor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Um im lokalen Repository die Änderungen zu übernehmen, müssen Sie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updaten. Wechseln Sie dazu in diesen und verwenden Sie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</a:t>
            </a:r>
            <a:r>
              <a:rPr lang="de-DE" altLang="de-DE" dirty="0"/>
              <a:t>, um diese in Ihren lokalen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zu übernehmen.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45702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6: </a:t>
            </a:r>
            <a:r>
              <a:rPr lang="de-DE" altLang="de-DE" b="1" dirty="0" err="1"/>
              <a:t>Rebase</a:t>
            </a:r>
            <a:r>
              <a:rPr lang="de-DE" altLang="de-DE" b="1" dirty="0"/>
              <a:t> von lokalen </a:t>
            </a:r>
            <a:r>
              <a:rPr lang="de-DE" altLang="de-DE" b="1" dirty="0" err="1"/>
              <a:t>Branches</a:t>
            </a:r>
            <a:endParaRPr lang="de-DE" altLang="de-DE" dirty="0"/>
          </a:p>
          <a:p>
            <a:pPr marL="457200" indent="-457200">
              <a:buFont typeface="+mj-lt"/>
              <a:buAutoNum type="arabicPeriod" startAt="7"/>
            </a:pPr>
            <a:r>
              <a:rPr lang="de-DE" altLang="de-DE" dirty="0"/>
              <a:t>Um die Änderungen nun auch in den Feature Branch zu übernehmen, müssen Sie in den Feature Branch wechseln und dort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</a:t>
            </a:r>
            <a:r>
              <a:rPr lang="de-DE" altLang="de-DE" dirty="0" err="1"/>
              <a:t>rebasen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de-DE" altLang="de-DE" dirty="0" err="1"/>
              <a:t>Rebasen</a:t>
            </a:r>
            <a:r>
              <a:rPr lang="de-DE" altLang="de-DE" dirty="0"/>
              <a:t> Sie Ihren Feature Branch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Dabei sollten keine Konflikte auftreten, da sich die betreffenden Zeilen bei Ihnen nicht geändert haben.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de-DE" altLang="de-DE" dirty="0"/>
              <a:t>Passen Sie Ihre Ausgabe bezüglich der Random </a:t>
            </a:r>
            <a:r>
              <a:rPr lang="de-DE" altLang="de-DE" dirty="0" err="1"/>
              <a:t>Number</a:t>
            </a:r>
            <a:r>
              <a:rPr lang="de-DE" altLang="de-DE" dirty="0"/>
              <a:t> an und committen Sie Ihre Änderungen.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de-DE" altLang="de-DE" dirty="0"/>
              <a:t>Versuchen Sie Ihren Branch zum Remote zu pushen. </a:t>
            </a:r>
            <a:r>
              <a:rPr lang="de-DE" altLang="de-DE" dirty="0" err="1"/>
              <a:t>GitLab</a:t>
            </a:r>
            <a:r>
              <a:rPr lang="de-DE" altLang="de-DE" dirty="0"/>
              <a:t> wird hierbei den Push wegen nicht zueinander passenden Commit-Historien ablehnen. Pushen Sie daher Ihren Branch mit der Option </a:t>
            </a:r>
            <a:br>
              <a:rPr lang="de-DE" altLang="de-DE" dirty="0"/>
            </a:b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27297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6: </a:t>
            </a:r>
            <a:r>
              <a:rPr lang="de-DE" altLang="de-DE" b="1" dirty="0" err="1"/>
              <a:t>Rebase</a:t>
            </a:r>
            <a:r>
              <a:rPr lang="de-DE" altLang="de-DE" b="1" dirty="0"/>
              <a:t> von lokalen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b="1" dirty="0"/>
              <a:t>Wichtig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bewirkt, dass der Remote Branch durch die lokale Version überschrieben wird. </a:t>
            </a:r>
            <a:br>
              <a:rPr lang="de-DE" altLang="de-DE" dirty="0"/>
            </a:br>
            <a:r>
              <a:rPr lang="de-DE" altLang="de-DE" dirty="0"/>
              <a:t>Falls andere Entwickler auf diesem Branch arbeiten würden, so könnten Sie weder push noch pull auf diesem ausführen, da die Commit-Historien nicht vereinbar sind. Ihre </a:t>
            </a:r>
            <a:r>
              <a:rPr lang="de-DE" altLang="de-DE" dirty="0" err="1"/>
              <a:t>Branches</a:t>
            </a:r>
            <a:r>
              <a:rPr lang="de-DE" altLang="de-DE" dirty="0"/>
              <a:t> sind damit kaputt und müssen komplett neu vom Remote abgerufen werden.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b="1" dirty="0"/>
              <a:t>Daher niemals auf Public-</a:t>
            </a:r>
            <a:r>
              <a:rPr lang="de-DE" altLang="de-DE" b="1" dirty="0" err="1"/>
              <a:t>Branches</a:t>
            </a:r>
            <a:r>
              <a:rPr lang="de-DE" altLang="de-DE" b="1" dirty="0"/>
              <a:t> </a:t>
            </a:r>
            <a:r>
              <a:rPr lang="de-DE" altLang="de-DE" b="1" dirty="0" err="1"/>
              <a:t>rebasen</a:t>
            </a:r>
            <a:r>
              <a:rPr lang="de-DE" altLang="de-DE" b="1" dirty="0"/>
              <a:t>!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2099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7: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In dieser Aufgabe wollen wir uns das Auflösen von </a:t>
            </a:r>
            <a:r>
              <a:rPr lang="de-DE" altLang="de-DE" dirty="0" err="1"/>
              <a:t>Merge</a:t>
            </a:r>
            <a:r>
              <a:rPr lang="de-DE" altLang="de-DE" dirty="0"/>
              <a:t>-Konflikten anschauen.</a:t>
            </a:r>
          </a:p>
          <a:p>
            <a:pPr marL="0" indent="0">
              <a:buNone/>
            </a:pPr>
            <a:r>
              <a:rPr lang="de-DE" altLang="de-DE" dirty="0"/>
              <a:t>Ein Kollege von Ihnen hat ebenfalls das Feature bezüglich Ausgabe bei maximaler Zahl umgesetzt und dieses schon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integriert.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Simulieren Sie die Änderungen des Kollegen, indem Sie auch hier wieder über die Web-GUI direkt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arbeiten. </a:t>
            </a:r>
            <a:br>
              <a:rPr lang="de-DE" altLang="de-DE" dirty="0"/>
            </a:br>
            <a:r>
              <a:rPr lang="de-DE" altLang="de-DE" dirty="0"/>
              <a:t>Kopieren Sie Ihre lokalen Änderungen bezüglich der Ausgabe und fügen sie diese über die Web-GUI in die </a:t>
            </a:r>
            <a:r>
              <a:rPr lang="de-DE" altLang="de-DE" dirty="0">
                <a:solidFill>
                  <a:srgbClr val="C00000"/>
                </a:solidFill>
              </a:rPr>
              <a:t>random_numbers.sh </a:t>
            </a:r>
            <a:r>
              <a:rPr lang="de-DE" altLang="de-DE" dirty="0"/>
              <a:t>Datei ein.</a:t>
            </a:r>
            <a:br>
              <a:rPr lang="de-DE" altLang="de-DE" dirty="0"/>
            </a:br>
            <a:r>
              <a:rPr lang="de-DE" altLang="de-DE" dirty="0"/>
              <a:t>Verändern Sie dabei die Konsolenausgabe, sodass sich die Änderungen unterscheiden.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Ihre Änderungen direkt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11232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7: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Stellen Sie für Ihren Feature Branch ein </a:t>
            </a:r>
            <a:r>
              <a:rPr lang="de-DE" altLang="de-DE" dirty="0" err="1"/>
              <a:t>Merge</a:t>
            </a:r>
            <a:r>
              <a:rPr lang="de-DE" altLang="de-DE" dirty="0"/>
              <a:t>-Request. Nach der Erstellung sollte </a:t>
            </a:r>
            <a:r>
              <a:rPr lang="de-DE" altLang="de-DE" dirty="0" err="1"/>
              <a:t>GitLab</a:t>
            </a:r>
            <a:r>
              <a:rPr lang="de-DE" altLang="de-DE" dirty="0"/>
              <a:t> anzeigen, dass es Konflikte beim </a:t>
            </a:r>
            <a:r>
              <a:rPr lang="de-DE" altLang="de-DE" dirty="0" err="1"/>
              <a:t>Mergen</a:t>
            </a:r>
            <a:r>
              <a:rPr lang="de-DE" altLang="de-DE" dirty="0"/>
              <a:t> gibt.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Kleinere Konflikte lassen sich über die Web-GUI auflösen, größere Konflikte lassen sich nur lokal auflösen.</a:t>
            </a:r>
            <a:br>
              <a:rPr lang="de-DE" altLang="de-DE" dirty="0"/>
            </a:br>
            <a:r>
              <a:rPr lang="de-DE" altLang="de-DE" dirty="0"/>
              <a:t>Zur Übung lösen wir den Konflikt lokal auf.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Updaten Sie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auf den neusten Stand aus dem Remote Repository.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Lösen Sie die Konflikte nun, indem Sie entweder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 Ihren Feature Branch </a:t>
            </a:r>
            <a:r>
              <a:rPr lang="de-DE" altLang="de-DE" dirty="0" err="1"/>
              <a:t>mergen</a:t>
            </a:r>
            <a:r>
              <a:rPr lang="de-DE" altLang="de-DE" dirty="0"/>
              <a:t> oder indem Sie den Feature Branch auf den aktuellen Stand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r>
              <a:rPr lang="de-DE" altLang="de-DE" dirty="0"/>
              <a:t>. Da Sie alleine auf ihrem Branch arbeiten, bietet sich auch hier ein </a:t>
            </a:r>
            <a:r>
              <a:rPr lang="de-DE" altLang="de-DE" dirty="0" err="1"/>
              <a:t>Rebase</a:t>
            </a:r>
            <a:r>
              <a:rPr lang="de-DE" altLang="de-DE" dirty="0"/>
              <a:t> an.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Lösen Sie den Konflikt, indem Sie sich für Ihre Ausgabe entscheiden.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68014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7: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de-DE" altLang="de-DE" dirty="0"/>
              <a:t>Pushen Sie nach Auflösen des Konflikts Ihre Änderungen ins </a:t>
            </a:r>
            <a:r>
              <a:rPr lang="de-DE" altLang="de-DE" dirty="0" err="1"/>
              <a:t>GitLab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de-DE" altLang="de-DE" dirty="0"/>
              <a:t>Der </a:t>
            </a:r>
            <a:r>
              <a:rPr lang="de-DE" altLang="de-DE" dirty="0" err="1"/>
              <a:t>Merge</a:t>
            </a:r>
            <a:r>
              <a:rPr lang="de-DE" altLang="de-DE" dirty="0"/>
              <a:t>-Request sollte nun ohne Konflikte umsetzbar sein. </a:t>
            </a:r>
            <a:r>
              <a:rPr lang="de-DE" altLang="de-DE" dirty="0" err="1"/>
              <a:t>Mergen</a:t>
            </a:r>
            <a:r>
              <a:rPr lang="de-DE" altLang="de-DE" dirty="0"/>
              <a:t> Sie Ihr Feature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Branch, um die Änderungen abzuschließen.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2124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Grundlagen von </a:t>
            </a:r>
            <a:r>
              <a:rPr lang="de-DE" altLang="de-DE" sz="1400" u="sng" dirty="0" err="1"/>
              <a:t>GitLab</a:t>
            </a:r>
            <a:endParaRPr lang="de-DE" altLang="de-DE" sz="1400" u="sn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GitLab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Einführung in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682752" cy="706437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– Einführung 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Einführung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Was ist </a:t>
            </a:r>
            <a:r>
              <a:rPr lang="de-DE" altLang="de-DE" dirty="0" err="1"/>
              <a:t>GitLab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vs</a:t>
            </a:r>
            <a:r>
              <a:rPr lang="de-DE" altLang="de-DE" dirty="0"/>
              <a:t> </a:t>
            </a:r>
            <a:r>
              <a:rPr lang="de-DE" altLang="de-DE" dirty="0" err="1"/>
              <a:t>GitLab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Versionen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Live-Demo </a:t>
            </a:r>
            <a:r>
              <a:rPr lang="de-DE" altLang="de-DE" dirty="0" err="1"/>
              <a:t>GitLab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Projekte erstellen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Gruppen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Arbeiten im Projekt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Planing</a:t>
            </a:r>
            <a:r>
              <a:rPr lang="de-DE" altLang="de-DE" dirty="0"/>
              <a:t> Tools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Branches</a:t>
            </a:r>
            <a:r>
              <a:rPr lang="de-DE" altLang="de-DE" dirty="0"/>
              <a:t> und </a:t>
            </a:r>
            <a:r>
              <a:rPr lang="de-DE" altLang="de-DE" dirty="0" err="1"/>
              <a:t>Merge-Requests</a:t>
            </a:r>
            <a:endParaRPr lang="de-DE" altLang="de-DE" dirty="0"/>
          </a:p>
          <a:p>
            <a:pPr>
              <a:spcBef>
                <a:spcPts val="300"/>
              </a:spcBef>
            </a:pPr>
            <a:r>
              <a:rPr lang="de-DE" altLang="de-DE" dirty="0"/>
              <a:t>Übung zu </a:t>
            </a:r>
            <a:r>
              <a:rPr lang="de-DE" altLang="de-DE" dirty="0" err="1"/>
              <a:t>GitLab</a:t>
            </a: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906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Was ist </a:t>
            </a:r>
            <a:r>
              <a:rPr lang="de-DE" altLang="de-DE" b="1" dirty="0" err="1"/>
              <a:t>GitLab</a:t>
            </a:r>
            <a:r>
              <a:rPr lang="de-DE" altLang="de-DE" b="1" dirty="0"/>
              <a:t>?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2011 von Dimitri </a:t>
            </a:r>
            <a:r>
              <a:rPr lang="de-DE" altLang="de-DE" dirty="0" err="1"/>
              <a:t>Saparoschez</a:t>
            </a:r>
            <a:r>
              <a:rPr lang="de-DE" altLang="de-DE" dirty="0"/>
              <a:t> </a:t>
            </a:r>
            <a:br>
              <a:rPr lang="de-DE" altLang="de-DE" dirty="0"/>
            </a:br>
            <a:r>
              <a:rPr lang="de-DE" altLang="de-DE" dirty="0"/>
              <a:t>und Valery </a:t>
            </a:r>
            <a:r>
              <a:rPr lang="de-DE" altLang="de-DE" dirty="0" err="1"/>
              <a:t>Sizov</a:t>
            </a:r>
            <a:r>
              <a:rPr lang="de-DE" altLang="de-DE" dirty="0"/>
              <a:t> entwickelt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Service zur Softwareentwicklung </a:t>
            </a:r>
            <a:br>
              <a:rPr lang="de-DE" altLang="de-DE" dirty="0"/>
            </a:br>
            <a:r>
              <a:rPr lang="de-DE" altLang="de-DE" dirty="0"/>
              <a:t>und Versionsverwaltung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Hosting von </a:t>
            </a:r>
            <a:r>
              <a:rPr lang="de-DE" altLang="de-DE" dirty="0" err="1"/>
              <a:t>Git</a:t>
            </a:r>
            <a:r>
              <a:rPr lang="de-DE" altLang="de-DE" dirty="0"/>
              <a:t> Remote </a:t>
            </a:r>
            <a:r>
              <a:rPr lang="de-DE" altLang="de-DE" dirty="0" err="1"/>
              <a:t>Repositories</a:t>
            </a:r>
            <a:r>
              <a:rPr lang="de-DE" altLang="de-DE" dirty="0"/>
              <a:t> </a:t>
            </a:r>
            <a:br>
              <a:rPr lang="de-DE" altLang="de-DE" dirty="0"/>
            </a:br>
            <a:r>
              <a:rPr lang="de-DE" altLang="de-DE" dirty="0"/>
              <a:t>als Projekte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Zusätzliche Funktionen im Bereich: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de-DE" altLang="de-DE" dirty="0" err="1"/>
              <a:t>Issue</a:t>
            </a:r>
            <a:r>
              <a:rPr lang="de-DE" altLang="de-DE" dirty="0"/>
              <a:t>-Tracking: Verwaltung/</a:t>
            </a:r>
            <a:r>
              <a:rPr lang="de-DE" altLang="de-DE" dirty="0" err="1"/>
              <a:t>Verfolugung</a:t>
            </a:r>
            <a:r>
              <a:rPr lang="de-DE" altLang="de-DE" dirty="0"/>
              <a:t> von Aufgaben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Dokumentation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CI/CD (</a:t>
            </a:r>
            <a:r>
              <a:rPr lang="de-DE" altLang="de-DE" dirty="0" err="1"/>
              <a:t>Continuous</a:t>
            </a:r>
            <a:r>
              <a:rPr lang="de-DE" altLang="de-DE" dirty="0"/>
              <a:t> Integration/</a:t>
            </a:r>
            <a:r>
              <a:rPr lang="de-DE" altLang="de-DE" dirty="0" err="1"/>
              <a:t>Continuous</a:t>
            </a:r>
            <a:r>
              <a:rPr lang="de-DE" altLang="de-DE" dirty="0"/>
              <a:t> </a:t>
            </a:r>
            <a:r>
              <a:rPr lang="de-DE" altLang="de-DE" dirty="0" err="1"/>
              <a:t>Deployment</a:t>
            </a:r>
            <a:r>
              <a:rPr lang="de-DE" altLang="de-DE" dirty="0"/>
              <a:t>)</a:t>
            </a:r>
          </a:p>
          <a:p>
            <a:pPr lvl="1"/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– Einführung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C5E0A4-48A3-DB09-6C6F-41D8657E4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772816"/>
            <a:ext cx="2805881" cy="61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de-DE" altLang="de-DE" b="1" dirty="0" err="1"/>
              <a:t>Git</a:t>
            </a:r>
            <a:r>
              <a:rPr lang="de-DE" altLang="de-DE" b="1" dirty="0"/>
              <a:t> </a:t>
            </a:r>
            <a:r>
              <a:rPr lang="de-DE" altLang="de-DE" b="1" dirty="0" err="1"/>
              <a:t>vs</a:t>
            </a:r>
            <a:r>
              <a:rPr lang="de-DE" altLang="de-DE" b="1" dirty="0"/>
              <a:t> </a:t>
            </a:r>
            <a:r>
              <a:rPr lang="de-DE" altLang="de-DE" b="1" dirty="0" err="1"/>
              <a:t>GitLab</a:t>
            </a:r>
            <a:br>
              <a:rPr lang="de-DE" altLang="de-DE" dirty="0"/>
            </a:br>
            <a:endParaRPr lang="de-DE" altLang="de-DE" dirty="0"/>
          </a:p>
          <a:p>
            <a:pPr marL="57150" indent="0">
              <a:buNone/>
            </a:pPr>
            <a:r>
              <a:rPr lang="de-DE" altLang="de-DE" dirty="0" err="1"/>
              <a:t>Git</a:t>
            </a:r>
            <a:endParaRPr lang="de-DE" altLang="de-DE" dirty="0"/>
          </a:p>
          <a:p>
            <a:pPr lvl="1"/>
            <a:r>
              <a:rPr lang="de-DE" altLang="de-DE" dirty="0"/>
              <a:t>Verteiltes Versionskontrollsystem zur lokalen Verwaltung von Dateien</a:t>
            </a:r>
          </a:p>
          <a:p>
            <a:pPr lvl="1"/>
            <a:r>
              <a:rPr lang="de-DE" altLang="de-DE" dirty="0"/>
              <a:t>Verfolgung und Speicherung von Änderungen an Dateien</a:t>
            </a:r>
          </a:p>
          <a:p>
            <a:pPr marL="57150" indent="0">
              <a:buNone/>
            </a:pPr>
            <a:endParaRPr lang="de-DE" altLang="de-DE" dirty="0"/>
          </a:p>
          <a:p>
            <a:pPr marL="57150" indent="0">
              <a:buNone/>
            </a:pPr>
            <a:r>
              <a:rPr lang="de-DE" altLang="de-DE" dirty="0" err="1"/>
              <a:t>GitLab</a:t>
            </a:r>
            <a:endParaRPr lang="de-DE" altLang="de-DE" dirty="0"/>
          </a:p>
          <a:p>
            <a:pPr lvl="1"/>
            <a:r>
              <a:rPr lang="de-DE" altLang="de-DE" dirty="0"/>
              <a:t>Umfassende </a:t>
            </a:r>
            <a:r>
              <a:rPr lang="de-DE" altLang="de-DE" dirty="0" err="1"/>
              <a:t>DevOps</a:t>
            </a:r>
            <a:r>
              <a:rPr lang="de-DE" altLang="de-DE" dirty="0"/>
              <a:t>-Plattform</a:t>
            </a:r>
          </a:p>
          <a:p>
            <a:pPr lvl="1"/>
            <a:r>
              <a:rPr lang="de-DE" altLang="de-DE" dirty="0"/>
              <a:t>Erweitert </a:t>
            </a:r>
            <a:r>
              <a:rPr lang="de-DE" altLang="de-DE" dirty="0" err="1"/>
              <a:t>Git</a:t>
            </a:r>
            <a:r>
              <a:rPr lang="de-DE" altLang="de-DE" dirty="0"/>
              <a:t> um Tools und Funktionen für Projektmanagement, Zusammenarbeit und Automatisierung</a:t>
            </a:r>
          </a:p>
          <a:p>
            <a:pPr lvl="1"/>
            <a:r>
              <a:rPr lang="de-DE" altLang="de-DE" dirty="0"/>
              <a:t>Zentrale Plattform zur Verwaltung von Projekten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2635015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de-DE" altLang="de-DE" b="1" dirty="0"/>
              <a:t>Unterschiedliche </a:t>
            </a:r>
            <a:r>
              <a:rPr lang="de-DE" altLang="de-DE" b="1" dirty="0" err="1"/>
              <a:t>GitLab</a:t>
            </a:r>
            <a:r>
              <a:rPr lang="de-DE" altLang="de-DE" b="1" dirty="0"/>
              <a:t> Versionen</a:t>
            </a:r>
          </a:p>
          <a:p>
            <a:pPr marL="400050"/>
            <a:r>
              <a:rPr lang="de-DE" altLang="de-DE" dirty="0"/>
              <a:t>Free</a:t>
            </a:r>
          </a:p>
          <a:p>
            <a:pPr marL="800100" lvl="1"/>
            <a:r>
              <a:rPr lang="de-DE" altLang="de-DE" dirty="0"/>
              <a:t>Kostenlos und Open Source</a:t>
            </a:r>
          </a:p>
          <a:p>
            <a:pPr marL="800100" lvl="1"/>
            <a:r>
              <a:rPr lang="de-DE" altLang="de-DE" dirty="0"/>
              <a:t>Konzipiert für persönliche Projekte</a:t>
            </a:r>
          </a:p>
          <a:p>
            <a:pPr marL="800100" lvl="1"/>
            <a:r>
              <a:rPr lang="de-DE" altLang="de-DE" dirty="0"/>
              <a:t>400 </a:t>
            </a:r>
            <a:r>
              <a:rPr lang="de-DE" altLang="de-DE" dirty="0" err="1"/>
              <a:t>compute</a:t>
            </a:r>
            <a:r>
              <a:rPr lang="de-DE" altLang="de-DE" dirty="0"/>
              <a:t> </a:t>
            </a:r>
            <a:r>
              <a:rPr lang="de-DE" altLang="de-DE" dirty="0" err="1"/>
              <a:t>minutes</a:t>
            </a:r>
            <a:r>
              <a:rPr lang="de-DE" altLang="de-DE" dirty="0"/>
              <a:t> für CI/CD</a:t>
            </a:r>
          </a:p>
          <a:p>
            <a:pPr marL="800100" lvl="1"/>
            <a:r>
              <a:rPr lang="de-DE" altLang="de-DE" dirty="0"/>
              <a:t>Support nur über </a:t>
            </a:r>
            <a:r>
              <a:rPr lang="de-DE" altLang="de-DE" dirty="0" err="1"/>
              <a:t>GitLab</a:t>
            </a:r>
            <a:r>
              <a:rPr lang="de-DE" altLang="de-DE" dirty="0"/>
              <a:t> Forum</a:t>
            </a:r>
          </a:p>
          <a:p>
            <a:pPr marL="400050"/>
            <a:r>
              <a:rPr lang="de-DE" altLang="de-DE" dirty="0"/>
              <a:t>Premium</a:t>
            </a:r>
          </a:p>
          <a:p>
            <a:pPr marL="800100" lvl="1"/>
            <a:r>
              <a:rPr lang="de-DE" altLang="de-DE" dirty="0"/>
              <a:t>Für mittlere bis große Teams</a:t>
            </a:r>
          </a:p>
          <a:p>
            <a:pPr marL="800100" lvl="1"/>
            <a:r>
              <a:rPr lang="de-DE" altLang="de-DE" dirty="0"/>
              <a:t>Fortgeschrittene Features im Bereich Projektmanagement, Code Reviews sowie CI/CD</a:t>
            </a:r>
          </a:p>
          <a:p>
            <a:pPr marL="800100" lvl="1"/>
            <a:r>
              <a:rPr lang="de-DE" altLang="de-DE" dirty="0"/>
              <a:t>10.000 </a:t>
            </a:r>
            <a:r>
              <a:rPr lang="de-DE" altLang="de-DE" dirty="0" err="1"/>
              <a:t>compute</a:t>
            </a:r>
            <a:r>
              <a:rPr lang="de-DE" altLang="de-DE" dirty="0"/>
              <a:t> </a:t>
            </a:r>
            <a:r>
              <a:rPr lang="de-DE" altLang="de-DE" dirty="0" err="1"/>
              <a:t>minutes</a:t>
            </a:r>
            <a:r>
              <a:rPr lang="de-DE" altLang="de-DE" dirty="0"/>
              <a:t> für CI/CD</a:t>
            </a:r>
          </a:p>
          <a:p>
            <a:pPr marL="800100" lvl="1"/>
            <a:r>
              <a:rPr lang="de-DE" altLang="de-DE" dirty="0"/>
              <a:t>Support bei Problemen</a:t>
            </a:r>
          </a:p>
          <a:p>
            <a:pPr marL="800100" lvl="1"/>
            <a:endParaRPr lang="de-DE" altLang="de-DE" dirty="0"/>
          </a:p>
          <a:p>
            <a:pPr marL="800100" lvl="1"/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3564118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Ultimate</a:t>
            </a:r>
          </a:p>
          <a:p>
            <a:pPr marL="800100" lvl="1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Kostenlos und Open Source</a:t>
            </a:r>
          </a:p>
          <a:p>
            <a:pPr marL="800100" lvl="1">
              <a:spcBef>
                <a:spcPts val="600"/>
              </a:spcBef>
              <a:spcAft>
                <a:spcPts val="300"/>
              </a:spcAft>
            </a:pPr>
            <a:r>
              <a:rPr lang="de-DE" dirty="0">
                <a:solidFill>
                  <a:srgbClr val="000000"/>
                </a:solidFill>
                <a:effectLst/>
              </a:rPr>
              <a:t>Für Unternehmen und große Organisationen</a:t>
            </a:r>
            <a:endParaRPr lang="de-DE" dirty="0">
              <a:solidFill>
                <a:srgbClr val="000000"/>
              </a:solidFill>
            </a:endParaRPr>
          </a:p>
          <a:p>
            <a:pPr marL="800100" lvl="1">
              <a:spcBef>
                <a:spcPts val="600"/>
              </a:spcBef>
              <a:spcAft>
                <a:spcPts val="300"/>
              </a:spcAft>
            </a:pPr>
            <a:r>
              <a:rPr lang="de-DE" altLang="de-DE" dirty="0">
                <a:solidFill>
                  <a:srgbClr val="000000"/>
                </a:solidFill>
                <a:latin typeface="Arial" panose="020B0604020202020204" pitchFamily="34" charset="0"/>
              </a:rPr>
              <a:t>Umfangreiche Statistiken zur Analyse</a:t>
            </a:r>
          </a:p>
          <a:p>
            <a:pPr marL="800100" lvl="1">
              <a:spcBef>
                <a:spcPts val="600"/>
              </a:spcBef>
              <a:spcAft>
                <a:spcPts val="300"/>
              </a:spcAft>
            </a:pPr>
            <a:r>
              <a:rPr lang="de-DE" altLang="de-DE" dirty="0">
                <a:solidFill>
                  <a:srgbClr val="000000"/>
                </a:solidFill>
                <a:latin typeface="Arial" panose="020B0604020202020204" pitchFamily="34" charset="0"/>
              </a:rPr>
              <a:t>Erweiterte Funktionen insbesondere im Bereich Security und Automatisierung</a:t>
            </a:r>
          </a:p>
          <a:p>
            <a:pPr marL="800100" lvl="1">
              <a:spcBef>
                <a:spcPts val="600"/>
              </a:spcBef>
              <a:spcAft>
                <a:spcPts val="300"/>
              </a:spcAft>
            </a:pPr>
            <a:r>
              <a:rPr lang="de-DE" altLang="de-DE" dirty="0">
                <a:solidFill>
                  <a:srgbClr val="000000"/>
                </a:solidFill>
                <a:latin typeface="Arial" panose="020B0604020202020204" pitchFamily="34" charset="0"/>
              </a:rPr>
              <a:t>50,000 </a:t>
            </a:r>
            <a:r>
              <a:rPr lang="de-DE" altLang="de-DE" dirty="0" err="1">
                <a:solidFill>
                  <a:srgbClr val="000000"/>
                </a:solidFill>
                <a:latin typeface="Arial" panose="020B0604020202020204" pitchFamily="34" charset="0"/>
              </a:rPr>
              <a:t>compute</a:t>
            </a:r>
            <a:r>
              <a:rPr lang="de-DE" altLang="de-DE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de-DE" altLang="de-DE" dirty="0" err="1">
                <a:solidFill>
                  <a:srgbClr val="000000"/>
                </a:solidFill>
                <a:latin typeface="Arial" panose="020B0604020202020204" pitchFamily="34" charset="0"/>
              </a:rPr>
              <a:t>minutes</a:t>
            </a:r>
            <a:r>
              <a:rPr lang="de-DE" altLang="de-DE" dirty="0">
                <a:solidFill>
                  <a:srgbClr val="000000"/>
                </a:solidFill>
                <a:latin typeface="Arial" panose="020B0604020202020204" pitchFamily="34" charset="0"/>
              </a:rPr>
              <a:t> für CI/CD</a:t>
            </a:r>
            <a:endParaRPr lang="de-DE" altLang="de-DE" dirty="0"/>
          </a:p>
          <a:p>
            <a:pPr marL="45720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Versionen können als SaaS auf GitLab.com oder selbst gehostete Instanz im eigenen Netzwerk betrieben werden</a:t>
            </a:r>
          </a:p>
          <a:p>
            <a:pPr marL="45720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Zusätzliche Add-</a:t>
            </a:r>
            <a:r>
              <a:rPr lang="de-DE" altLang="de-DE" dirty="0" err="1"/>
              <a:t>ons</a:t>
            </a:r>
            <a:r>
              <a:rPr lang="de-DE" altLang="de-DE" dirty="0"/>
              <a:t> mit Fokus auf AI-Unterstützung für Premium und Ultimate verfügbar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3943474610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1983</Words>
  <Application>Microsoft Office PowerPoint</Application>
  <PresentationFormat>Bildschirmpräsentation (4:3)</PresentationFormat>
  <Paragraphs>182</Paragraphs>
  <Slides>26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26</vt:i4>
      </vt:variant>
    </vt:vector>
  </HeadingPairs>
  <TitlesOfParts>
    <vt:vector size="34" baseType="lpstr">
      <vt:lpstr>Arial</vt:lpstr>
      <vt:lpstr>Consolas</vt:lpstr>
      <vt:lpstr>Monotype Sorts</vt:lpstr>
      <vt:lpstr>Times New Roman</vt:lpstr>
      <vt:lpstr>vorlneu</vt:lpstr>
      <vt:lpstr>Benutzerdefiniertes Design</vt:lpstr>
      <vt:lpstr>1_vorlneu</vt:lpstr>
      <vt:lpstr>2_vorlneu</vt:lpstr>
      <vt:lpstr>Tag 1: Einführung in Git und GitLab, Git-Workflow im Team</vt:lpstr>
      <vt:lpstr>Agenda</vt:lpstr>
      <vt:lpstr>Agenda</vt:lpstr>
      <vt:lpstr>GitLab</vt:lpstr>
      <vt:lpstr>GitLab – Einführung </vt:lpstr>
      <vt:lpstr>GitLab – Einführung </vt:lpstr>
      <vt:lpstr>GitLab – Einführung</vt:lpstr>
      <vt:lpstr>GitLab – Einführung</vt:lpstr>
      <vt:lpstr>GitLab – Einführung</vt:lpstr>
      <vt:lpstr>GitLab</vt:lpstr>
      <vt:lpstr>Übung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25</cp:revision>
  <cp:lastPrinted>1996-08-01T16:36:58Z</cp:lastPrinted>
  <dcterms:created xsi:type="dcterms:W3CDTF">2024-05-03T10:07:43Z</dcterms:created>
  <dcterms:modified xsi:type="dcterms:W3CDTF">2024-06-10T16:16:15Z</dcterms:modified>
</cp:coreProperties>
</file>