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handoutMasterIdLst>
    <p:handoutMasterId r:id="rId42"/>
  </p:handoutMasterIdLst>
  <p:sldIdLst>
    <p:sldId id="288" r:id="rId3"/>
    <p:sldId id="287" r:id="rId4"/>
    <p:sldId id="302" r:id="rId5"/>
    <p:sldId id="289" r:id="rId6"/>
    <p:sldId id="316" r:id="rId7"/>
    <p:sldId id="303" r:id="rId8"/>
    <p:sldId id="304" r:id="rId9"/>
    <p:sldId id="309" r:id="rId10"/>
    <p:sldId id="308" r:id="rId11"/>
    <p:sldId id="311" r:id="rId12"/>
    <p:sldId id="313" r:id="rId13"/>
    <p:sldId id="312" r:id="rId14"/>
    <p:sldId id="314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39" r:id="rId36"/>
    <p:sldId id="340" r:id="rId37"/>
    <p:sldId id="307" r:id="rId38"/>
    <p:sldId id="310" r:id="rId39"/>
    <p:sldId id="336" r:id="rId4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716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877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246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36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2683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37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852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38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1415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9B0A20D-B68C-9272-FD68-8235D62B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Erhalten über Server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entfällt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2CCA4AA-EBE7-3A66-E613-3D12E1AA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6ECC388-45AF-9D73-F0AB-4B00B72A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sich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6ECC388-45AF-9D73-F0AB-4B00B72A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450"/>
            <a:ext cx="8219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 dirty="0">
                <a:latin typeface="Arial" panose="020B0604020202020204" pitchFamily="34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7560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lokales Repository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Konfiguration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Konfiguration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Projekt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8951"/>
            <a:ext cx="82192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Motivation und Hintergrund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Erste Schritte mit </a:t>
            </a:r>
            <a:r>
              <a:rPr lang="de-DE" altLang="de-DE" sz="1800" dirty="0" err="1">
                <a:latin typeface="Arial" panose="020B0604020202020204" pitchFamily="34" charset="0"/>
              </a:rPr>
              <a:t>GitLab</a:t>
            </a:r>
            <a:endParaRPr lang="de-DE" altLang="de-DE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Projekt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Tracked</a:t>
            </a:r>
            <a:r>
              <a:rPr lang="de-DE" alt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dummy_file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Tracking von Ordnern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3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</a:t>
            </a:r>
            <a:r>
              <a:rPr lang="de-DE" altLang="de-DE"/>
              <a:t>Commit geben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Messages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</a:t>
            </a:r>
            <a:r>
              <a:rPr lang="de-DE" altLang="de-DE" dirty="0" err="1"/>
              <a:t>Staging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</a:t>
            </a:r>
            <a:r>
              <a:rPr lang="de-DE" altLang="de-DE" dirty="0" err="1"/>
              <a:t>Staging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450"/>
            <a:ext cx="8219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 dirty="0">
                <a:latin typeface="Arial" panose="020B0604020202020204" pitchFamily="34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65727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 Änderungen innerhalb eines </a:t>
            </a:r>
            <a:r>
              <a:rPr lang="de-DE" altLang="de-DE" dirty="0" err="1"/>
              <a:t>Commits</a:t>
            </a:r>
            <a:r>
              <a:rPr lang="de-DE" altLang="de-DE" dirty="0"/>
              <a:t> sollten möglichst simpel gehalten werden, bspw.</a:t>
            </a:r>
          </a:p>
          <a:p>
            <a:pPr lvl="1"/>
            <a:r>
              <a:rPr lang="de-DE" altLang="de-DE" dirty="0"/>
              <a:t>Ein Bugfix</a:t>
            </a:r>
          </a:p>
          <a:p>
            <a:pPr lvl="1"/>
            <a:r>
              <a:rPr lang="de-DE" altLang="de-DE" dirty="0"/>
              <a:t>Ein funktionales Feature</a:t>
            </a:r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Inhalt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Identifier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222109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Visualisierung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19888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1868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190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40364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413695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196376"/>
            <a:ext cx="4646290" cy="29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5045"/>
              </p:ext>
            </p:extLst>
          </p:nvPr>
        </p:nvGraphicFramePr>
        <p:xfrm>
          <a:off x="395536" y="1124744"/>
          <a:ext cx="8445250" cy="490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Unstaged</a:t>
                      </a:r>
                      <a:r>
                        <a:rPr lang="de-DE" sz="2000" dirty="0"/>
                        <a:t> alle aktuell </a:t>
                      </a:r>
                      <a:r>
                        <a:rPr lang="de-DE" sz="2000" dirty="0" err="1"/>
                        <a:t>gestageten</a:t>
                      </a:r>
                      <a:r>
                        <a:rPr lang="de-DE" sz="2000" dirty="0"/>
                        <a:t> Dateien, Änderungen bleiben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89379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2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Commit - Befehle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99776"/>
              </p:ext>
            </p:extLst>
          </p:nvPr>
        </p:nvGraphicFramePr>
        <p:xfrm>
          <a:off x="395536" y="1124744"/>
          <a:ext cx="8445250" cy="701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62882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5554960" cy="706437"/>
          </a:xfrm>
        </p:spPr>
        <p:txBody>
          <a:bodyPr/>
          <a:lstStyle/>
          <a:p>
            <a:r>
              <a:rPr lang="de-DE" altLang="de-DE" dirty="0"/>
              <a:t>Templates (später entfernen)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F6E9D6C9-740C-C7AB-F249-3D6EAED13D6B}"/>
              </a:ext>
            </a:extLst>
          </p:cNvPr>
          <p:cNvCxnSpPr>
            <a:cxnSpLocks/>
            <a:stCxn id="10" idx="0"/>
            <a:endCxn id="32" idx="0"/>
          </p:cNvCxnSpPr>
          <p:nvPr/>
        </p:nvCxnSpPr>
        <p:spPr bwMode="auto">
          <a:xfrm>
            <a:off x="5292080" y="2924944"/>
            <a:ext cx="1034002" cy="11198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60560A-B26F-7FCB-9CE8-8CB0E0E5A876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>
            <a:off x="4247880" y="2924944"/>
            <a:ext cx="1044200" cy="11334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105DAF2-C12F-EF95-BF0B-C4D887F113B5}"/>
              </a:ext>
            </a:extLst>
          </p:cNvPr>
          <p:cNvGrpSpPr/>
          <p:nvPr/>
        </p:nvGrpSpPr>
        <p:grpSpPr>
          <a:xfrm>
            <a:off x="4408190" y="1252792"/>
            <a:ext cx="1800200" cy="2185501"/>
            <a:chOff x="4716016" y="1387515"/>
            <a:chExt cx="1800200" cy="21855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A9949C9-E959-6212-EF5D-126DB0342ADA}"/>
                </a:ext>
              </a:extLst>
            </p:cNvPr>
            <p:cNvSpPr/>
            <p:nvPr/>
          </p:nvSpPr>
          <p:spPr bwMode="auto">
            <a:xfrm>
              <a:off x="4860032" y="1387515"/>
              <a:ext cx="1512168" cy="218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B39233D-F828-39F2-1332-754661DAD566}"/>
                </a:ext>
              </a:extLst>
            </p:cNvPr>
            <p:cNvSpPr/>
            <p:nvPr/>
          </p:nvSpPr>
          <p:spPr bwMode="auto">
            <a:xfrm>
              <a:off x="4961498" y="178544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2C6CE29-35AC-FD66-B05A-84DD1FC7DECA}"/>
                </a:ext>
              </a:extLst>
            </p:cNvPr>
            <p:cNvSpPr txBox="1"/>
            <p:nvPr/>
          </p:nvSpPr>
          <p:spPr bwMode="auto">
            <a:xfrm>
              <a:off x="4716016" y="1412453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VCS Server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38205E2-05D0-B856-49E0-135324F133F1}"/>
                </a:ext>
              </a:extLst>
            </p:cNvPr>
            <p:cNvSpPr/>
            <p:nvPr/>
          </p:nvSpPr>
          <p:spPr bwMode="auto">
            <a:xfrm>
              <a:off x="5040052" y="187008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2DE2A97-BF1C-20C8-E452-6784E318009B}"/>
                </a:ext>
              </a:extLst>
            </p:cNvPr>
            <p:cNvSpPr/>
            <p:nvPr/>
          </p:nvSpPr>
          <p:spPr bwMode="auto">
            <a:xfrm>
              <a:off x="5023842" y="246487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8E3F52F-A9AB-3385-89FF-959E39A14F53}"/>
                </a:ext>
              </a:extLst>
            </p:cNvPr>
            <p:cNvSpPr/>
            <p:nvPr/>
          </p:nvSpPr>
          <p:spPr bwMode="auto">
            <a:xfrm>
              <a:off x="5023842" y="305966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1" name="Pfeil: nach unten 10">
              <a:extLst>
                <a:ext uri="{FF2B5EF4-FFF2-40B4-BE49-F238E27FC236}">
                  <a16:creationId xmlns:a16="http://schemas.microsoft.com/office/drawing/2014/main" id="{AAF8F699-F3E3-F063-F91C-76CD3BD49A04}"/>
                </a:ext>
              </a:extLst>
            </p:cNvPr>
            <p:cNvSpPr/>
            <p:nvPr/>
          </p:nvSpPr>
          <p:spPr bwMode="auto">
            <a:xfrm>
              <a:off x="5544108" y="227544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99755676-2685-1407-4AFD-40A2E2BE3995}"/>
                </a:ext>
              </a:extLst>
            </p:cNvPr>
            <p:cNvSpPr/>
            <p:nvPr/>
          </p:nvSpPr>
          <p:spPr bwMode="auto">
            <a:xfrm>
              <a:off x="5544108" y="287816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912B380-D77E-DD82-10EA-8017B2F4E100}"/>
              </a:ext>
            </a:extLst>
          </p:cNvPr>
          <p:cNvGrpSpPr/>
          <p:nvPr/>
        </p:nvGrpSpPr>
        <p:grpSpPr>
          <a:xfrm>
            <a:off x="3570418" y="4036027"/>
            <a:ext cx="1387511" cy="1152128"/>
            <a:chOff x="1888345" y="3140968"/>
            <a:chExt cx="1387511" cy="1152128"/>
          </a:xfrm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93DC5BA-A98A-2CC1-862B-0AA6C9789F0D}"/>
                </a:ext>
              </a:extLst>
            </p:cNvPr>
            <p:cNvGrpSpPr/>
            <p:nvPr/>
          </p:nvGrpSpPr>
          <p:grpSpPr>
            <a:xfrm>
              <a:off x="1888345" y="3140968"/>
              <a:ext cx="1387511" cy="1152128"/>
              <a:chOff x="1888345" y="2422798"/>
              <a:chExt cx="1800200" cy="2233419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3BF2E4C-3C6A-0041-901E-CB5AD01CD0C6}"/>
                  </a:ext>
                </a:extLst>
              </p:cNvPr>
              <p:cNvSpPr/>
              <p:nvPr/>
            </p:nvSpPr>
            <p:spPr bwMode="auto">
              <a:xfrm>
                <a:off x="2032361" y="2470716"/>
                <a:ext cx="1512168" cy="21855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37D5C46-C671-3DCE-72FE-ADA64EB4B4CC}"/>
                  </a:ext>
                </a:extLst>
              </p:cNvPr>
              <p:cNvSpPr txBox="1"/>
              <p:nvPr/>
            </p:nvSpPr>
            <p:spPr bwMode="auto">
              <a:xfrm>
                <a:off x="1888345" y="2422798"/>
                <a:ext cx="1800200" cy="642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 eaLnBrk="1" hangingPunct="1"/>
                <a:r>
                  <a:rPr lang="de-DE" sz="1600" dirty="0">
                    <a:latin typeface="Arial" charset="0"/>
                  </a:rPr>
                  <a:t>Developer 1</a:t>
                </a:r>
              </a:p>
            </p:txBody>
          </p:sp>
        </p:grpSp>
        <p:sp>
          <p:nvSpPr>
            <p:cNvPr id="15" name="Rechteck: gefaltete Ecke 14">
              <a:extLst>
                <a:ext uri="{FF2B5EF4-FFF2-40B4-BE49-F238E27FC236}">
                  <a16:creationId xmlns:a16="http://schemas.microsoft.com/office/drawing/2014/main" id="{E8DC4E14-8A2B-CC55-A193-B7A0C21E3796}"/>
                </a:ext>
              </a:extLst>
            </p:cNvPr>
            <p:cNvSpPr/>
            <p:nvPr/>
          </p:nvSpPr>
          <p:spPr bwMode="auto">
            <a:xfrm rot="10800000" flipH="1">
              <a:off x="2293439" y="3496977"/>
              <a:ext cx="576064" cy="706437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BD69A3F-D2DC-6325-2689-E0D2C7F3F333}"/>
                </a:ext>
              </a:extLst>
            </p:cNvPr>
            <p:cNvSpPr txBox="1"/>
            <p:nvPr/>
          </p:nvSpPr>
          <p:spPr bwMode="auto">
            <a:xfrm>
              <a:off x="2293438" y="3702757"/>
              <a:ext cx="6268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 1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B1D937A-92B5-8D52-EB22-E68DA949BD35}"/>
              </a:ext>
            </a:extLst>
          </p:cNvPr>
          <p:cNvGrpSpPr/>
          <p:nvPr/>
        </p:nvGrpSpPr>
        <p:grpSpPr>
          <a:xfrm>
            <a:off x="5632326" y="4044754"/>
            <a:ext cx="1387511" cy="1155760"/>
            <a:chOff x="1888345" y="3137336"/>
            <a:chExt cx="1387511" cy="1155760"/>
          </a:xfrm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21B9C9C-C1AA-1C59-6937-647849917F2E}"/>
                </a:ext>
              </a:extLst>
            </p:cNvPr>
            <p:cNvGrpSpPr/>
            <p:nvPr/>
          </p:nvGrpSpPr>
          <p:grpSpPr>
            <a:xfrm>
              <a:off x="1888345" y="3137336"/>
              <a:ext cx="1387511" cy="1155760"/>
              <a:chOff x="1888345" y="2415757"/>
              <a:chExt cx="1800200" cy="2240460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E1928F41-FA9D-66C7-25F6-BFC853F58405}"/>
                  </a:ext>
                </a:extLst>
              </p:cNvPr>
              <p:cNvSpPr/>
              <p:nvPr/>
            </p:nvSpPr>
            <p:spPr bwMode="auto">
              <a:xfrm>
                <a:off x="2032361" y="2470716"/>
                <a:ext cx="1512168" cy="21855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CEF86DA-79FA-D1BA-4993-4BA04A730332}"/>
                  </a:ext>
                </a:extLst>
              </p:cNvPr>
              <p:cNvSpPr txBox="1"/>
              <p:nvPr/>
            </p:nvSpPr>
            <p:spPr bwMode="auto">
              <a:xfrm>
                <a:off x="1888345" y="2415757"/>
                <a:ext cx="1800200" cy="656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 eaLnBrk="1" hangingPunct="1"/>
                <a:r>
                  <a:rPr lang="de-DE" sz="1600" dirty="0">
                    <a:latin typeface="Arial" charset="0"/>
                  </a:rPr>
                  <a:t>Developer 2</a:t>
                </a:r>
              </a:p>
            </p:txBody>
          </p:sp>
        </p:grpSp>
        <p:sp>
          <p:nvSpPr>
            <p:cNvPr id="27" name="Rechteck: gefaltete Ecke 26">
              <a:extLst>
                <a:ext uri="{FF2B5EF4-FFF2-40B4-BE49-F238E27FC236}">
                  <a16:creationId xmlns:a16="http://schemas.microsoft.com/office/drawing/2014/main" id="{F1DCBD1B-4287-6F65-EDBC-1D4E35B01428}"/>
                </a:ext>
              </a:extLst>
            </p:cNvPr>
            <p:cNvSpPr/>
            <p:nvPr/>
          </p:nvSpPr>
          <p:spPr bwMode="auto">
            <a:xfrm rot="10800000" flipH="1">
              <a:off x="2293439" y="3496977"/>
              <a:ext cx="576064" cy="706437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5C35E2C-0CAB-4DB4-0E6E-6247C8DDA927}"/>
                </a:ext>
              </a:extLst>
            </p:cNvPr>
            <p:cNvSpPr txBox="1"/>
            <p:nvPr/>
          </p:nvSpPr>
          <p:spPr bwMode="auto">
            <a:xfrm>
              <a:off x="2293438" y="3702757"/>
              <a:ext cx="6268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67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3131AEB-A766-E4DD-0032-1A1899FAF92D}"/>
              </a:ext>
            </a:extLst>
          </p:cNvPr>
          <p:cNvGrpSpPr/>
          <p:nvPr/>
        </p:nvGrpSpPr>
        <p:grpSpPr>
          <a:xfrm>
            <a:off x="5753514" y="339732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EA2A062-DB63-8EB5-82A9-EA953F8D2BD6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808ED79-ED23-FC88-B06C-95482A03216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F32522F9-7D32-EBB1-E59F-F1881BE3D966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 2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7DEFA8C-2045-DDD9-AC58-42F40591AD1B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75B4190-8B41-B79B-231B-4170DC5845AF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FACA930A-9A67-21A3-C60C-63BA2F69FA4B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6EFEA85C-590C-1366-46D5-52C9EAB996EE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Pfeil: nach unten 50">
              <a:extLst>
                <a:ext uri="{FF2B5EF4-FFF2-40B4-BE49-F238E27FC236}">
                  <a16:creationId xmlns:a16="http://schemas.microsoft.com/office/drawing/2014/main" id="{725EC515-3E05-5C51-5B9A-A032CC0FC53A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echteck: gefaltete Ecke 51">
              <a:extLst>
                <a:ext uri="{FF2B5EF4-FFF2-40B4-BE49-F238E27FC236}">
                  <a16:creationId xmlns:a16="http://schemas.microsoft.com/office/drawing/2014/main" id="{92B41673-B777-2E21-094A-F38F72D0BC63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86D2DFD-AC68-445D-2153-6EE314F4DB98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4" name="Pfeil: nach unten 53">
              <a:extLst>
                <a:ext uri="{FF2B5EF4-FFF2-40B4-BE49-F238E27FC236}">
                  <a16:creationId xmlns:a16="http://schemas.microsoft.com/office/drawing/2014/main" id="{8B573B3D-0600-B6AA-A0BE-AF95E98CD77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105DAF2-C12F-EF95-BF0B-C4D887F113B5}"/>
              </a:ext>
            </a:extLst>
          </p:cNvPr>
          <p:cNvGrpSpPr/>
          <p:nvPr/>
        </p:nvGrpSpPr>
        <p:grpSpPr>
          <a:xfrm>
            <a:off x="4211960" y="363276"/>
            <a:ext cx="1800200" cy="2185501"/>
            <a:chOff x="4716016" y="1387515"/>
            <a:chExt cx="1800200" cy="21855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A9949C9-E959-6212-EF5D-126DB0342ADA}"/>
                </a:ext>
              </a:extLst>
            </p:cNvPr>
            <p:cNvSpPr/>
            <p:nvPr/>
          </p:nvSpPr>
          <p:spPr bwMode="auto">
            <a:xfrm>
              <a:off x="4860032" y="1387515"/>
              <a:ext cx="1512168" cy="218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B39233D-F828-39F2-1332-754661DAD566}"/>
                </a:ext>
              </a:extLst>
            </p:cNvPr>
            <p:cNvSpPr/>
            <p:nvPr/>
          </p:nvSpPr>
          <p:spPr bwMode="auto">
            <a:xfrm>
              <a:off x="4961498" y="178544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2C6CE29-35AC-FD66-B05A-84DD1FC7DECA}"/>
                </a:ext>
              </a:extLst>
            </p:cNvPr>
            <p:cNvSpPr txBox="1"/>
            <p:nvPr/>
          </p:nvSpPr>
          <p:spPr bwMode="auto">
            <a:xfrm>
              <a:off x="4716016" y="1412453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Remote Repo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38205E2-05D0-B856-49E0-135324F133F1}"/>
                </a:ext>
              </a:extLst>
            </p:cNvPr>
            <p:cNvSpPr/>
            <p:nvPr/>
          </p:nvSpPr>
          <p:spPr bwMode="auto">
            <a:xfrm>
              <a:off x="5040052" y="187008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2DE2A97-BF1C-20C8-E452-6784E318009B}"/>
                </a:ext>
              </a:extLst>
            </p:cNvPr>
            <p:cNvSpPr/>
            <p:nvPr/>
          </p:nvSpPr>
          <p:spPr bwMode="auto">
            <a:xfrm>
              <a:off x="5023842" y="246487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8E3F52F-A9AB-3385-89FF-959E39A14F53}"/>
                </a:ext>
              </a:extLst>
            </p:cNvPr>
            <p:cNvSpPr/>
            <p:nvPr/>
          </p:nvSpPr>
          <p:spPr bwMode="auto">
            <a:xfrm>
              <a:off x="5023842" y="305966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1" name="Pfeil: nach unten 10">
              <a:extLst>
                <a:ext uri="{FF2B5EF4-FFF2-40B4-BE49-F238E27FC236}">
                  <a16:creationId xmlns:a16="http://schemas.microsoft.com/office/drawing/2014/main" id="{AAF8F699-F3E3-F063-F91C-76CD3BD49A04}"/>
                </a:ext>
              </a:extLst>
            </p:cNvPr>
            <p:cNvSpPr/>
            <p:nvPr/>
          </p:nvSpPr>
          <p:spPr bwMode="auto">
            <a:xfrm>
              <a:off x="5544108" y="227544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99755676-2685-1407-4AFD-40A2E2BE3995}"/>
                </a:ext>
              </a:extLst>
            </p:cNvPr>
            <p:cNvSpPr/>
            <p:nvPr/>
          </p:nvSpPr>
          <p:spPr bwMode="auto">
            <a:xfrm>
              <a:off x="5544108" y="287816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BF1845B3-CF40-4A9B-B8C8-71E7148360E2}"/>
              </a:ext>
            </a:extLst>
          </p:cNvPr>
          <p:cNvGrpSpPr/>
          <p:nvPr/>
        </p:nvGrpSpPr>
        <p:grpSpPr>
          <a:xfrm>
            <a:off x="2734908" y="339732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BD66882-492F-CE5E-7C54-B2ACF9D4DDE7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FB3F18-1A76-9CAB-2116-85D55F459048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CE966EB-BF65-30CA-53C6-E672BE5DD786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 1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D773C11C-83A1-A48C-FF72-1C7867DD3C42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0BA21251-3C5B-1EBF-408C-36BCA512E53D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0EEDEE5-8C74-93C7-FD5A-C04763F23A04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6" name="Pfeil: nach unten 35">
              <a:extLst>
                <a:ext uri="{FF2B5EF4-FFF2-40B4-BE49-F238E27FC236}">
                  <a16:creationId xmlns:a16="http://schemas.microsoft.com/office/drawing/2014/main" id="{DDCF86C3-5EAB-7459-D088-E1470EF3070D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0B896833-DA54-CDF3-CEEF-1F4B5DB6BBD2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hteck: gefaltete Ecke 38">
              <a:extLst>
                <a:ext uri="{FF2B5EF4-FFF2-40B4-BE49-F238E27FC236}">
                  <a16:creationId xmlns:a16="http://schemas.microsoft.com/office/drawing/2014/main" id="{5B1561A7-9E8B-1D3B-9ED7-1E21F098FBD9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4E02A7C-4152-F13C-9F16-EB079E37EA17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41" name="Pfeil: nach unten 40">
              <a:extLst>
                <a:ext uri="{FF2B5EF4-FFF2-40B4-BE49-F238E27FC236}">
                  <a16:creationId xmlns:a16="http://schemas.microsoft.com/office/drawing/2014/main" id="{D2540770-5C88-E14E-E3DA-0DAAC79F4A25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5121" name="Gerade Verbindung mit Pfeil 5120">
            <a:extLst>
              <a:ext uri="{FF2B5EF4-FFF2-40B4-BE49-F238E27FC236}">
                <a16:creationId xmlns:a16="http://schemas.microsoft.com/office/drawing/2014/main" id="{8DE81442-4177-4F05-EA53-B5C20A7BAB37}"/>
              </a:ext>
            </a:extLst>
          </p:cNvPr>
          <p:cNvCxnSpPr>
            <a:cxnSpLocks/>
            <a:endCxn id="46" idx="0"/>
          </p:cNvCxnSpPr>
          <p:nvPr/>
        </p:nvCxnSpPr>
        <p:spPr bwMode="auto">
          <a:xfrm>
            <a:off x="5508104" y="2548777"/>
            <a:ext cx="1145510" cy="8485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25" name="Gerade Verbindung mit Pfeil 5124">
            <a:extLst>
              <a:ext uri="{FF2B5EF4-FFF2-40B4-BE49-F238E27FC236}">
                <a16:creationId xmlns:a16="http://schemas.microsoft.com/office/drawing/2014/main" id="{99D6F4ED-436C-789A-1B4C-78D656A13ADC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3635008" y="2547406"/>
            <a:ext cx="1044116" cy="8499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29" name="Gerade Verbindung mit Pfeil 5128">
            <a:extLst>
              <a:ext uri="{FF2B5EF4-FFF2-40B4-BE49-F238E27FC236}">
                <a16:creationId xmlns:a16="http://schemas.microsoft.com/office/drawing/2014/main" id="{E77D2A38-4FC3-C16C-5DCC-E6E9F7765ECB}"/>
              </a:ext>
            </a:extLst>
          </p:cNvPr>
          <p:cNvCxnSpPr>
            <a:cxnSpLocks/>
            <a:stCxn id="25" idx="3"/>
            <a:endCxn id="44" idx="1"/>
          </p:cNvCxnSpPr>
          <p:nvPr/>
        </p:nvCxnSpPr>
        <p:spPr bwMode="auto">
          <a:xfrm>
            <a:off x="4372761" y="4933825"/>
            <a:ext cx="150643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3681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48EC3C4-E3BD-C1D3-ABD2-A776103DEC89}"/>
              </a:ext>
            </a:extLst>
          </p:cNvPr>
          <p:cNvSpPr/>
          <p:nvPr/>
        </p:nvSpPr>
        <p:spPr bwMode="auto">
          <a:xfrm>
            <a:off x="539552" y="32309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57623E-41DC-2F28-EB64-2AF2A35A29E5}"/>
              </a:ext>
            </a:extLst>
          </p:cNvPr>
          <p:cNvSpPr/>
          <p:nvPr/>
        </p:nvSpPr>
        <p:spPr bwMode="auto">
          <a:xfrm>
            <a:off x="1691680" y="32309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1874179-807D-BB31-A55E-B58C97724CF9}"/>
              </a:ext>
            </a:extLst>
          </p:cNvPr>
          <p:cNvSpPr/>
          <p:nvPr/>
        </p:nvSpPr>
        <p:spPr bwMode="auto">
          <a:xfrm>
            <a:off x="2843808" y="32309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8A532B-4ED0-F7CB-7D60-A88F351E126E}"/>
              </a:ext>
            </a:extLst>
          </p:cNvPr>
          <p:cNvSpPr/>
          <p:nvPr/>
        </p:nvSpPr>
        <p:spPr bwMode="auto">
          <a:xfrm>
            <a:off x="3995936" y="32309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B60895-A1DA-A579-5ED9-8570AF96F079}"/>
              </a:ext>
            </a:extLst>
          </p:cNvPr>
          <p:cNvSpPr/>
          <p:nvPr/>
        </p:nvSpPr>
        <p:spPr bwMode="auto">
          <a:xfrm>
            <a:off x="5148064" y="32309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F6CF767-2899-1707-6608-3E905E8EE87E}"/>
              </a:ext>
            </a:extLst>
          </p:cNvPr>
          <p:cNvCxnSpPr>
            <a:stCxn id="2" idx="6"/>
            <a:endCxn id="13" idx="2"/>
          </p:cNvCxnSpPr>
          <p:nvPr/>
        </p:nvCxnSpPr>
        <p:spPr bwMode="auto">
          <a:xfrm>
            <a:off x="1259632" y="34290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C94BB7-B123-5E8A-C4E1-F8D9D2279D7E}"/>
              </a:ext>
            </a:extLst>
          </p:cNvPr>
          <p:cNvCxnSpPr/>
          <p:nvPr/>
        </p:nvCxnSpPr>
        <p:spPr bwMode="auto">
          <a:xfrm>
            <a:off x="2411760" y="34290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6254ACC-2E54-C988-DB3F-B653F73EC783}"/>
              </a:ext>
            </a:extLst>
          </p:cNvPr>
          <p:cNvCxnSpPr/>
          <p:nvPr/>
        </p:nvCxnSpPr>
        <p:spPr bwMode="auto">
          <a:xfrm>
            <a:off x="3563888" y="34290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357CE77-29F5-D38F-7A18-C0131F0EF1CD}"/>
              </a:ext>
            </a:extLst>
          </p:cNvPr>
          <p:cNvCxnSpPr/>
          <p:nvPr/>
        </p:nvCxnSpPr>
        <p:spPr bwMode="auto">
          <a:xfrm>
            <a:off x="4716016" y="34323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316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Freie Software zu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</p:txBody>
      </p:sp>
      <p:pic>
        <p:nvPicPr>
          <p:cNvPr id="2" name="Picture 2" descr="Git – Wikipedia">
            <a:extLst>
              <a:ext uri="{FF2B5EF4-FFF2-40B4-BE49-F238E27FC236}">
                <a16:creationId xmlns:a16="http://schemas.microsoft.com/office/drawing/2014/main" id="{A5C40A1E-8309-A2CB-0E3A-5433D38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450"/>
            <a:ext cx="8219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 dirty="0">
                <a:latin typeface="Arial" panose="020B0604020202020204" pitchFamily="34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365202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3B74021-AC06-2AAF-C671-249D3A2E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55D43A-1148-AFFB-FD94-0658A500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2399</Words>
  <Application>Microsoft Office PowerPoint</Application>
  <PresentationFormat>Bildschirmpräsentation (4:3)</PresentationFormat>
  <Paragraphs>424</Paragraphs>
  <Slides>38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Git</vt:lpstr>
      <vt:lpstr>Inhalt</vt:lpstr>
      <vt:lpstr>Inhalt</vt:lpstr>
      <vt:lpstr>Was ist Git?</vt:lpstr>
      <vt:lpstr>Inhalt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Inhalt</vt:lpstr>
      <vt:lpstr>Git – lokales Repository</vt:lpstr>
      <vt:lpstr>Git – Installation</vt:lpstr>
      <vt:lpstr>Git – Konfiguration</vt:lpstr>
      <vt:lpstr>Git – Konfiguration</vt:lpstr>
      <vt:lpstr>Git Projekt</vt:lpstr>
      <vt:lpstr>Git Projekt</vt:lpstr>
      <vt:lpstr>Status</vt:lpstr>
      <vt:lpstr>Tracked Files</vt:lpstr>
      <vt:lpstr>Tracking von Ordnern</vt:lpstr>
      <vt:lpstr>Tracking von Ordnern</vt:lpstr>
      <vt:lpstr>Tracking von Ordnern</vt:lpstr>
      <vt:lpstr>Commit</vt:lpstr>
      <vt:lpstr>Commit Messages</vt:lpstr>
      <vt:lpstr>Commit - Staging</vt:lpstr>
      <vt:lpstr>Commit - Staging</vt:lpstr>
      <vt:lpstr>Commit - Inhalt</vt:lpstr>
      <vt:lpstr>Commit - Identifier</vt:lpstr>
      <vt:lpstr>Commit - Visualisierung</vt:lpstr>
      <vt:lpstr>Commit - Visualisierung</vt:lpstr>
      <vt:lpstr>Commit - Befehle</vt:lpstr>
      <vt:lpstr>Commit - Befehle</vt:lpstr>
      <vt:lpstr>Templates (später entfernen)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11</cp:revision>
  <cp:lastPrinted>1996-08-01T16:36:58Z</cp:lastPrinted>
  <dcterms:created xsi:type="dcterms:W3CDTF">2024-05-03T10:07:43Z</dcterms:created>
  <dcterms:modified xsi:type="dcterms:W3CDTF">2024-05-10T09:33:09Z</dcterms:modified>
</cp:coreProperties>
</file>