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bookmarkIdSeed="2">
  <p:sldMasterIdLst>
    <p:sldMasterId id="2147483648" r:id="rId1"/>
    <p:sldMasterId id="2147483649" r:id="rId2"/>
  </p:sldMasterIdLst>
  <p:notesMasterIdLst>
    <p:notesMasterId r:id="rId40"/>
  </p:notesMasterIdLst>
  <p:handoutMasterIdLst>
    <p:handoutMasterId r:id="rId41"/>
  </p:handoutMasterIdLst>
  <p:sldIdLst>
    <p:sldId id="288" r:id="rId3"/>
    <p:sldId id="289" r:id="rId4"/>
    <p:sldId id="291" r:id="rId5"/>
    <p:sldId id="587" r:id="rId6"/>
    <p:sldId id="596" r:id="rId7"/>
    <p:sldId id="599" r:id="rId8"/>
    <p:sldId id="600" r:id="rId9"/>
    <p:sldId id="588" r:id="rId10"/>
    <p:sldId id="598" r:id="rId11"/>
    <p:sldId id="601" r:id="rId12"/>
    <p:sldId id="603" r:id="rId13"/>
    <p:sldId id="589" r:id="rId14"/>
    <p:sldId id="604" r:id="rId15"/>
    <p:sldId id="590" r:id="rId16"/>
    <p:sldId id="614" r:id="rId17"/>
    <p:sldId id="605" r:id="rId18"/>
    <p:sldId id="606" r:id="rId19"/>
    <p:sldId id="607" r:id="rId20"/>
    <p:sldId id="612" r:id="rId21"/>
    <p:sldId id="608" r:id="rId22"/>
    <p:sldId id="609" r:id="rId23"/>
    <p:sldId id="611" r:id="rId24"/>
    <p:sldId id="610" r:id="rId25"/>
    <p:sldId id="613" r:id="rId26"/>
    <p:sldId id="615" r:id="rId27"/>
    <p:sldId id="616" r:id="rId28"/>
    <p:sldId id="617" r:id="rId29"/>
    <p:sldId id="620" r:id="rId30"/>
    <p:sldId id="621" r:id="rId31"/>
    <p:sldId id="618" r:id="rId32"/>
    <p:sldId id="619" r:id="rId33"/>
    <p:sldId id="591" r:id="rId34"/>
    <p:sldId id="592" r:id="rId35"/>
    <p:sldId id="593" r:id="rId36"/>
    <p:sldId id="594" r:id="rId37"/>
    <p:sldId id="597" r:id="rId38"/>
    <p:sldId id="595" r:id="rId39"/>
  </p:sldIdLst>
  <p:sldSz cx="9144000" cy="6858000" type="screen4x3"/>
  <p:notesSz cx="6784975" cy="9921875"/>
  <p:defaultTextStyle>
    <a:defPPr>
      <a:defRPr lang="de-DE"/>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24">
          <p15:clr>
            <a:srgbClr val="A4A3A4"/>
          </p15:clr>
        </p15:guide>
        <p15:guide id="2" pos="2137">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DDEEE8"/>
    <a:srgbClr val="FFFFFF"/>
    <a:srgbClr val="0D4F3C"/>
    <a:srgbClr val="008C5A"/>
    <a:srgbClr val="037C03"/>
    <a:srgbClr val="800000"/>
    <a:srgbClr val="060165"/>
    <a:srgbClr val="006A42"/>
    <a:srgbClr val="0249F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67246" autoAdjust="0"/>
  </p:normalViewPr>
  <p:slideViewPr>
    <p:cSldViewPr>
      <p:cViewPr varScale="1">
        <p:scale>
          <a:sx n="106" d="100"/>
          <a:sy n="106" d="100"/>
        </p:scale>
        <p:origin x="78" y="11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5" d="100"/>
          <a:sy n="65" d="100"/>
        </p:scale>
        <p:origin x="-2976" y="-77"/>
      </p:cViewPr>
      <p:guideLst>
        <p:guide orient="horz" pos="3124"/>
        <p:guide pos="2137"/>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presProps" Target="pres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viewProps" Target="viewProp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20" Type="http://schemas.openxmlformats.org/officeDocument/2006/relationships/slide" Target="slides/slide18.xml"/><Relationship Id="rId41"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D04C2617-8B2B-14A4-7890-E490CA1C1A76}"/>
              </a:ext>
            </a:extLst>
          </p:cNvPr>
          <p:cNvSpPr>
            <a:spLocks noGrp="1" noChangeArrowheads="1"/>
          </p:cNvSpPr>
          <p:nvPr>
            <p:ph type="hdr" sz="quarter"/>
          </p:nvPr>
        </p:nvSpPr>
        <p:spPr bwMode="auto">
          <a:xfrm>
            <a:off x="0" y="9525"/>
            <a:ext cx="2940050" cy="46355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defTabSz="762000">
              <a:defRPr sz="1000" i="1">
                <a:latin typeface="Arial" pitchFamily="34" charset="0"/>
              </a:defRPr>
            </a:lvl1pPr>
          </a:lstStyle>
          <a:p>
            <a:pPr>
              <a:defRPr/>
            </a:pPr>
            <a:endParaRPr lang="de-DE"/>
          </a:p>
        </p:txBody>
      </p:sp>
      <p:sp>
        <p:nvSpPr>
          <p:cNvPr id="3075" name="Rectangle 3">
            <a:extLst>
              <a:ext uri="{FF2B5EF4-FFF2-40B4-BE49-F238E27FC236}">
                <a16:creationId xmlns:a16="http://schemas.microsoft.com/office/drawing/2014/main" id="{BB170C73-A867-D135-E090-E1822E7E6F67}"/>
              </a:ext>
            </a:extLst>
          </p:cNvPr>
          <p:cNvSpPr>
            <a:spLocks noGrp="1" noChangeArrowheads="1"/>
          </p:cNvSpPr>
          <p:nvPr>
            <p:ph type="dt" sz="quarter" idx="1"/>
          </p:nvPr>
        </p:nvSpPr>
        <p:spPr bwMode="auto">
          <a:xfrm>
            <a:off x="3844925" y="9525"/>
            <a:ext cx="2940050" cy="46355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algn="r" defTabSz="762000">
              <a:defRPr sz="1000" i="1">
                <a:latin typeface="Arial" pitchFamily="34" charset="0"/>
              </a:defRPr>
            </a:lvl1pPr>
          </a:lstStyle>
          <a:p>
            <a:pPr>
              <a:defRPr/>
            </a:pPr>
            <a:endParaRPr lang="de-DE"/>
          </a:p>
        </p:txBody>
      </p:sp>
      <p:sp>
        <p:nvSpPr>
          <p:cNvPr id="3076" name="Rectangle 4">
            <a:extLst>
              <a:ext uri="{FF2B5EF4-FFF2-40B4-BE49-F238E27FC236}">
                <a16:creationId xmlns:a16="http://schemas.microsoft.com/office/drawing/2014/main" id="{94599501-77EB-2113-9267-4DAC3211A28E}"/>
              </a:ext>
            </a:extLst>
          </p:cNvPr>
          <p:cNvSpPr>
            <a:spLocks noGrp="1" noChangeArrowheads="1"/>
          </p:cNvSpPr>
          <p:nvPr>
            <p:ph type="ftr" sz="quarter" idx="2"/>
          </p:nvPr>
        </p:nvSpPr>
        <p:spPr bwMode="auto">
          <a:xfrm>
            <a:off x="0" y="9447213"/>
            <a:ext cx="2940050" cy="46355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defTabSz="762000">
              <a:defRPr sz="1000" i="1">
                <a:latin typeface="Arial" pitchFamily="34" charset="0"/>
              </a:defRPr>
            </a:lvl1pPr>
          </a:lstStyle>
          <a:p>
            <a:pPr>
              <a:defRPr/>
            </a:pPr>
            <a:endParaRPr lang="de-DE"/>
          </a:p>
        </p:txBody>
      </p:sp>
      <p:sp>
        <p:nvSpPr>
          <p:cNvPr id="3077" name="Rectangle 5">
            <a:extLst>
              <a:ext uri="{FF2B5EF4-FFF2-40B4-BE49-F238E27FC236}">
                <a16:creationId xmlns:a16="http://schemas.microsoft.com/office/drawing/2014/main" id="{E6DAC829-6068-5F20-66A2-179E9BEF88F0}"/>
              </a:ext>
            </a:extLst>
          </p:cNvPr>
          <p:cNvSpPr>
            <a:spLocks noGrp="1" noChangeArrowheads="1"/>
          </p:cNvSpPr>
          <p:nvPr>
            <p:ph type="sldNum" sz="quarter" idx="3"/>
          </p:nvPr>
        </p:nvSpPr>
        <p:spPr bwMode="auto">
          <a:xfrm>
            <a:off x="3844925" y="9447213"/>
            <a:ext cx="2940050" cy="46355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algn="r" defTabSz="762000">
              <a:defRPr sz="1000" i="1">
                <a:latin typeface="Arial" panose="020B0604020202020204" pitchFamily="34" charset="0"/>
              </a:defRPr>
            </a:lvl1pPr>
          </a:lstStyle>
          <a:p>
            <a:fld id="{7A381A76-9D15-47F1-824E-5E26A48B64FA}" type="slidenum">
              <a:rPr lang="de-DE" altLang="de-DE"/>
              <a:pPr/>
              <a:t>‹Nr.›</a:t>
            </a:fld>
            <a:endParaRPr lang="de-DE" altLang="de-DE"/>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51EF861B-B28A-A7FE-0A28-F719BE2BB27D}"/>
              </a:ext>
            </a:extLst>
          </p:cNvPr>
          <p:cNvSpPr>
            <a:spLocks noGrp="1" noChangeArrowheads="1"/>
          </p:cNvSpPr>
          <p:nvPr>
            <p:ph type="hdr" sz="quarter"/>
          </p:nvPr>
        </p:nvSpPr>
        <p:spPr bwMode="auto">
          <a:xfrm>
            <a:off x="0" y="9525"/>
            <a:ext cx="2940050" cy="46355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defTabSz="762000">
              <a:defRPr sz="1000" i="1">
                <a:latin typeface="Arial" pitchFamily="34" charset="0"/>
              </a:defRPr>
            </a:lvl1pPr>
          </a:lstStyle>
          <a:p>
            <a:pPr>
              <a:defRPr/>
            </a:pPr>
            <a:endParaRPr lang="de-DE"/>
          </a:p>
        </p:txBody>
      </p:sp>
      <p:sp>
        <p:nvSpPr>
          <p:cNvPr id="2051" name="Rectangle 3">
            <a:extLst>
              <a:ext uri="{FF2B5EF4-FFF2-40B4-BE49-F238E27FC236}">
                <a16:creationId xmlns:a16="http://schemas.microsoft.com/office/drawing/2014/main" id="{632B70BB-2BF4-7B1B-9C29-0D2AD3C6E627}"/>
              </a:ext>
            </a:extLst>
          </p:cNvPr>
          <p:cNvSpPr>
            <a:spLocks noGrp="1" noChangeArrowheads="1"/>
          </p:cNvSpPr>
          <p:nvPr>
            <p:ph type="dt" idx="1"/>
          </p:nvPr>
        </p:nvSpPr>
        <p:spPr bwMode="auto">
          <a:xfrm>
            <a:off x="3844925" y="9525"/>
            <a:ext cx="2940050" cy="46355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algn="r" defTabSz="762000">
              <a:defRPr sz="1000" i="1">
                <a:latin typeface="Arial" pitchFamily="34" charset="0"/>
              </a:defRPr>
            </a:lvl1pPr>
          </a:lstStyle>
          <a:p>
            <a:pPr>
              <a:defRPr/>
            </a:pPr>
            <a:endParaRPr lang="de-DE"/>
          </a:p>
        </p:txBody>
      </p:sp>
      <p:sp>
        <p:nvSpPr>
          <p:cNvPr id="2052" name="Rectangle 4">
            <a:extLst>
              <a:ext uri="{FF2B5EF4-FFF2-40B4-BE49-F238E27FC236}">
                <a16:creationId xmlns:a16="http://schemas.microsoft.com/office/drawing/2014/main" id="{509556E9-A2AB-A993-BE5A-024BC4C22EA7}"/>
              </a:ext>
            </a:extLst>
          </p:cNvPr>
          <p:cNvSpPr>
            <a:spLocks noGrp="1" noChangeArrowheads="1"/>
          </p:cNvSpPr>
          <p:nvPr>
            <p:ph type="ftr" sz="quarter" idx="4"/>
          </p:nvPr>
        </p:nvSpPr>
        <p:spPr bwMode="auto">
          <a:xfrm>
            <a:off x="0" y="9447213"/>
            <a:ext cx="2940050" cy="46355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defTabSz="762000">
              <a:defRPr sz="1000" i="1">
                <a:latin typeface="Arial" pitchFamily="34" charset="0"/>
              </a:defRPr>
            </a:lvl1pPr>
          </a:lstStyle>
          <a:p>
            <a:pPr>
              <a:defRPr/>
            </a:pPr>
            <a:endParaRPr lang="de-DE"/>
          </a:p>
        </p:txBody>
      </p:sp>
      <p:sp>
        <p:nvSpPr>
          <p:cNvPr id="2053" name="Rectangle 5">
            <a:extLst>
              <a:ext uri="{FF2B5EF4-FFF2-40B4-BE49-F238E27FC236}">
                <a16:creationId xmlns:a16="http://schemas.microsoft.com/office/drawing/2014/main" id="{8AAF3708-14E9-8FF1-8F2A-D06143DBD68D}"/>
              </a:ext>
            </a:extLst>
          </p:cNvPr>
          <p:cNvSpPr>
            <a:spLocks noGrp="1" noChangeArrowheads="1"/>
          </p:cNvSpPr>
          <p:nvPr>
            <p:ph type="sldNum" sz="quarter" idx="5"/>
          </p:nvPr>
        </p:nvSpPr>
        <p:spPr bwMode="auto">
          <a:xfrm>
            <a:off x="3844925" y="9447213"/>
            <a:ext cx="2940050" cy="46355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algn="r" defTabSz="762000">
              <a:defRPr sz="1000" i="1">
                <a:latin typeface="Arial" panose="020B0604020202020204" pitchFamily="34" charset="0"/>
              </a:defRPr>
            </a:lvl1pPr>
          </a:lstStyle>
          <a:p>
            <a:fld id="{18182567-388C-4D33-8B7B-A651F195F118}" type="slidenum">
              <a:rPr lang="de-DE" altLang="de-DE"/>
              <a:pPr/>
              <a:t>‹Nr.›</a:t>
            </a:fld>
            <a:endParaRPr lang="de-DE" altLang="de-DE"/>
          </a:p>
        </p:txBody>
      </p:sp>
      <p:sp>
        <p:nvSpPr>
          <p:cNvPr id="2054" name="Rectangle 6">
            <a:extLst>
              <a:ext uri="{FF2B5EF4-FFF2-40B4-BE49-F238E27FC236}">
                <a16:creationId xmlns:a16="http://schemas.microsoft.com/office/drawing/2014/main" id="{DD8465B4-4BEB-3FA1-5578-D0E2FB0A5E29}"/>
              </a:ext>
            </a:extLst>
          </p:cNvPr>
          <p:cNvSpPr>
            <a:spLocks noGrp="1" noChangeArrowheads="1"/>
          </p:cNvSpPr>
          <p:nvPr>
            <p:ph type="body" sz="quarter" idx="3"/>
          </p:nvPr>
        </p:nvSpPr>
        <p:spPr bwMode="auto">
          <a:xfrm>
            <a:off x="906463" y="4738688"/>
            <a:ext cx="4972050" cy="4410075"/>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p>
            <a:pPr lvl="0"/>
            <a:r>
              <a:rPr lang="de-DE" noProof="0" dirty="0"/>
              <a:t>Klicken Sie, um die Formate des Vorlagentextes zu bearbeiten</a:t>
            </a:r>
          </a:p>
          <a:p>
            <a:pPr lvl="1"/>
            <a:r>
              <a:rPr lang="de-DE" noProof="0" dirty="0"/>
              <a:t>Zweite Ebene</a:t>
            </a:r>
          </a:p>
          <a:p>
            <a:pPr lvl="2"/>
            <a:r>
              <a:rPr lang="de-DE" noProof="0" dirty="0"/>
              <a:t>Dritte Ebene</a:t>
            </a:r>
          </a:p>
          <a:p>
            <a:pPr lvl="3"/>
            <a:r>
              <a:rPr lang="de-DE" noProof="0" dirty="0"/>
              <a:t>Vierte Ebene</a:t>
            </a:r>
          </a:p>
          <a:p>
            <a:pPr lvl="4"/>
            <a:r>
              <a:rPr lang="de-DE" noProof="0" dirty="0"/>
              <a:t>Fünfte Ebene</a:t>
            </a:r>
          </a:p>
        </p:txBody>
      </p:sp>
      <p:sp>
        <p:nvSpPr>
          <p:cNvPr id="8199" name="Rectangle 7">
            <a:extLst>
              <a:ext uri="{FF2B5EF4-FFF2-40B4-BE49-F238E27FC236}">
                <a16:creationId xmlns:a16="http://schemas.microsoft.com/office/drawing/2014/main" id="{BDBCBCAF-13E3-5F15-9012-7ACC75CA4482}"/>
              </a:ext>
            </a:extLst>
          </p:cNvPr>
          <p:cNvSpPr>
            <a:spLocks noGrp="1" noRot="1" noChangeAspect="1" noChangeArrowheads="1" noTextEdit="1"/>
          </p:cNvSpPr>
          <p:nvPr>
            <p:ph type="sldImg" idx="2"/>
          </p:nvPr>
        </p:nvSpPr>
        <p:spPr bwMode="auto">
          <a:xfrm>
            <a:off x="1069975" y="887413"/>
            <a:ext cx="4645025" cy="348456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Tree>
  </p:cSld>
  <p:clrMap bg1="lt1" tx1="dk1" bg2="lt2" tx2="dk2" accent1="accent1" accent2="accent2" accent3="accent3" accent4="accent4" accent5="accent5" accent6="accent6" hlink="hlink" folHlink="folHlink"/>
  <p:notesStyle>
    <a:lvl1pPr algn="l" defTabSz="762000"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defTabSz="762000"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defTabSz="762000"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defTabSz="762000"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defTabSz="762000"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Quelle:</a:t>
            </a:r>
          </a:p>
          <a:p>
            <a:r>
              <a:rPr lang="de-DE" dirty="0"/>
              <a:t>https://medium.com/@truongbui95/exploring-gitlab-ci-cd-ce6a7ffb5746</a:t>
            </a:r>
          </a:p>
          <a:p>
            <a:endParaRPr lang="de-DE" dirty="0"/>
          </a:p>
          <a:p>
            <a:r>
              <a:rPr lang="de-DE" dirty="0"/>
              <a:t>Kurz nochmal auf CICD eingehen…</a:t>
            </a:r>
          </a:p>
          <a:p>
            <a:endParaRPr lang="de-DE" dirty="0"/>
          </a:p>
          <a:p>
            <a:r>
              <a:rPr lang="de-DE" dirty="0"/>
              <a:t>CI -&gt; </a:t>
            </a:r>
            <a:r>
              <a:rPr lang="de-DE" dirty="0" err="1"/>
              <a:t>Continuous</a:t>
            </a:r>
            <a:r>
              <a:rPr lang="de-DE" dirty="0"/>
              <a:t> Integration</a:t>
            </a:r>
          </a:p>
          <a:p>
            <a:r>
              <a:rPr lang="de-DE" dirty="0"/>
              <a:t>CD -&gt; </a:t>
            </a:r>
            <a:r>
              <a:rPr lang="de-DE" dirty="0" err="1"/>
              <a:t>Continuous</a:t>
            </a:r>
            <a:r>
              <a:rPr lang="de-DE" dirty="0"/>
              <a:t> </a:t>
            </a:r>
            <a:r>
              <a:rPr lang="de-DE" dirty="0" err="1"/>
              <a:t>Deployment</a:t>
            </a:r>
            <a:r>
              <a:rPr lang="de-DE" dirty="0"/>
              <a:t> ODER </a:t>
            </a:r>
            <a:r>
              <a:rPr lang="de-DE" dirty="0" err="1"/>
              <a:t>Delivery</a:t>
            </a:r>
            <a:endParaRPr lang="de-DE" dirty="0"/>
          </a:p>
          <a:p>
            <a:endParaRPr lang="de-DE" dirty="0"/>
          </a:p>
          <a:p>
            <a:r>
              <a:rPr lang="de-DE" dirty="0"/>
              <a:t>Man will automatisiert und kontinuierlich </a:t>
            </a:r>
          </a:p>
          <a:p>
            <a:pPr marL="171450" indent="-171450">
              <a:buFont typeface="Arial" panose="020B0604020202020204" pitchFamily="34" charset="0"/>
              <a:buChar char="•"/>
            </a:pPr>
            <a:r>
              <a:rPr lang="de-DE" dirty="0"/>
              <a:t>Code </a:t>
            </a:r>
            <a:r>
              <a:rPr lang="de-DE" dirty="0" err="1"/>
              <a:t>Changes</a:t>
            </a:r>
            <a:r>
              <a:rPr lang="de-DE" dirty="0"/>
              <a:t> (Code -&gt; Commit) bauen (Java ist eine „Compiler </a:t>
            </a:r>
            <a:r>
              <a:rPr lang="de-DE" dirty="0" err="1"/>
              <a:t>language</a:t>
            </a:r>
            <a:r>
              <a:rPr lang="de-DE" dirty="0"/>
              <a:t>“… bei „Interpreter </a:t>
            </a:r>
            <a:r>
              <a:rPr lang="de-DE" dirty="0" err="1"/>
              <a:t>languages</a:t>
            </a:r>
            <a:r>
              <a:rPr lang="de-DE" dirty="0"/>
              <a:t>“ braucht man keine </a:t>
            </a:r>
            <a:r>
              <a:rPr lang="de-DE" dirty="0" err="1"/>
              <a:t>Compilation</a:t>
            </a:r>
            <a:r>
              <a:rPr lang="de-DE" dirty="0"/>
              <a:t>), testen, (CI Pipeline) und</a:t>
            </a:r>
          </a:p>
          <a:p>
            <a:pPr marL="171450" indent="-171450">
              <a:buFont typeface="Arial" panose="020B0604020202020204" pitchFamily="34" charset="0"/>
              <a:buChar char="•"/>
            </a:pPr>
            <a:r>
              <a:rPr lang="de-DE" dirty="0"/>
              <a:t>im Anschluss auf die </a:t>
            </a:r>
            <a:r>
              <a:rPr lang="de-DE" dirty="0" err="1"/>
              <a:t>Deployment</a:t>
            </a:r>
            <a:r>
              <a:rPr lang="de-DE" dirty="0"/>
              <a:t>-Umgebung (CI Pipeline mit </a:t>
            </a:r>
            <a:r>
              <a:rPr lang="de-DE" dirty="0" err="1"/>
              <a:t>Staging</a:t>
            </a:r>
            <a:r>
              <a:rPr lang="de-DE" dirty="0"/>
              <a:t> und </a:t>
            </a:r>
            <a:r>
              <a:rPr lang="de-DE" dirty="0" err="1"/>
              <a:t>Production</a:t>
            </a:r>
            <a:r>
              <a:rPr lang="de-DE" dirty="0"/>
              <a:t>) releasen</a:t>
            </a:r>
          </a:p>
          <a:p>
            <a:pPr marL="171450" indent="-171450">
              <a:buFont typeface="Arial" panose="020B0604020202020204" pitchFamily="34" charset="0"/>
              <a:buChar char="•"/>
            </a:pPr>
            <a:endParaRPr lang="de-DE" dirty="0"/>
          </a:p>
          <a:p>
            <a:pPr marL="171450" indent="-171450">
              <a:buFont typeface="Arial" panose="020B0604020202020204" pitchFamily="34" charset="0"/>
              <a:buChar char="•"/>
            </a:pPr>
            <a:endParaRPr lang="de-DE" dirty="0"/>
          </a:p>
          <a:p>
            <a:pPr marL="0" indent="0">
              <a:buFont typeface="Arial" panose="020B0604020202020204" pitchFamily="34" charset="0"/>
              <a:buNone/>
            </a:pPr>
            <a:r>
              <a:rPr lang="de-DE" dirty="0"/>
              <a:t>Also </a:t>
            </a:r>
            <a:r>
              <a:rPr lang="de-DE" dirty="0">
                <a:sym typeface="Wingdings" panose="05000000000000000000" pitchFamily="2" charset="2"/>
              </a:rPr>
              <a:t></a:t>
            </a:r>
          </a:p>
          <a:p>
            <a:pPr marL="0" indent="0">
              <a:buFont typeface="Arial" panose="020B0604020202020204" pitchFamily="34" charset="0"/>
              <a:buNone/>
            </a:pPr>
            <a:r>
              <a:rPr lang="de-DE" dirty="0">
                <a:sym typeface="Wingdings" panose="05000000000000000000" pitchFamily="2" charset="2"/>
              </a:rPr>
              <a:t>Developer </a:t>
            </a:r>
            <a:r>
              <a:rPr lang="de-DE" dirty="0" err="1">
                <a:sym typeface="Wingdings" panose="05000000000000000000" pitchFamily="2" charset="2"/>
              </a:rPr>
              <a:t>merged</a:t>
            </a:r>
            <a:r>
              <a:rPr lang="de-DE" dirty="0">
                <a:sym typeface="Wingdings" panose="05000000000000000000" pitchFamily="2" charset="2"/>
              </a:rPr>
              <a:t> Code Änderungen (oder </a:t>
            </a:r>
            <a:r>
              <a:rPr lang="de-DE" dirty="0" err="1">
                <a:sym typeface="Wingdings" panose="05000000000000000000" pitchFamily="2" charset="2"/>
              </a:rPr>
              <a:t>git</a:t>
            </a:r>
            <a:r>
              <a:rPr lang="de-DE" dirty="0">
                <a:sym typeface="Wingdings" panose="05000000000000000000" pitchFamily="2" charset="2"/>
              </a:rPr>
              <a:t> </a:t>
            </a:r>
            <a:r>
              <a:rPr lang="de-DE" dirty="0" err="1">
                <a:sym typeface="Wingdings" panose="05000000000000000000" pitchFamily="2" charset="2"/>
              </a:rPr>
              <a:t>commit</a:t>
            </a:r>
            <a:r>
              <a:rPr lang="de-DE" dirty="0">
                <a:sym typeface="Wingdings" panose="05000000000000000000" pitchFamily="2" charset="2"/>
              </a:rPr>
              <a:t> + </a:t>
            </a:r>
            <a:r>
              <a:rPr lang="de-DE" dirty="0" err="1">
                <a:sym typeface="Wingdings" panose="05000000000000000000" pitchFamily="2" charset="2"/>
              </a:rPr>
              <a:t>git</a:t>
            </a:r>
            <a:r>
              <a:rPr lang="de-DE" dirty="0">
                <a:sym typeface="Wingdings" panose="05000000000000000000" pitchFamily="2" charset="2"/>
              </a:rPr>
              <a:t> push) auf einem remote </a:t>
            </a:r>
            <a:r>
              <a:rPr lang="de-DE" dirty="0" err="1">
                <a:sym typeface="Wingdings" panose="05000000000000000000" pitchFamily="2" charset="2"/>
              </a:rPr>
              <a:t>git</a:t>
            </a:r>
            <a:r>
              <a:rPr lang="de-DE" dirty="0">
                <a:sym typeface="Wingdings" panose="05000000000000000000" pitchFamily="2" charset="2"/>
              </a:rPr>
              <a:t> </a:t>
            </a:r>
            <a:r>
              <a:rPr lang="de-DE" dirty="0" err="1">
                <a:sym typeface="Wingdings" panose="05000000000000000000" pitchFamily="2" charset="2"/>
              </a:rPr>
              <a:t>repo</a:t>
            </a:r>
            <a:endParaRPr lang="de-DE" dirty="0">
              <a:sym typeface="Wingdings" panose="05000000000000000000" pitchFamily="2" charset="2"/>
            </a:endParaRPr>
          </a:p>
          <a:p>
            <a:pPr marL="0" indent="0">
              <a:buFont typeface="Arial" panose="020B0604020202020204" pitchFamily="34" charset="0"/>
              <a:buNone/>
            </a:pPr>
            <a:r>
              <a:rPr lang="de-DE" dirty="0">
                <a:sym typeface="Wingdings" panose="05000000000000000000" pitchFamily="2" charset="2"/>
              </a:rPr>
              <a:t>Daraufhin führt </a:t>
            </a:r>
            <a:r>
              <a:rPr lang="de-DE" dirty="0" err="1">
                <a:sym typeface="Wingdings" panose="05000000000000000000" pitchFamily="2" charset="2"/>
              </a:rPr>
              <a:t>GitLab</a:t>
            </a:r>
            <a:r>
              <a:rPr lang="de-DE" dirty="0">
                <a:sym typeface="Wingdings" panose="05000000000000000000" pitchFamily="2" charset="2"/>
              </a:rPr>
              <a:t> die entsprechenden Pipelines aus.</a:t>
            </a:r>
          </a:p>
          <a:p>
            <a:pPr marL="0" indent="0">
              <a:buFont typeface="Arial" panose="020B0604020202020204" pitchFamily="34" charset="0"/>
              <a:buNone/>
            </a:pPr>
            <a:r>
              <a:rPr lang="de-DE" dirty="0">
                <a:sym typeface="Wingdings" panose="05000000000000000000" pitchFamily="2" charset="2"/>
              </a:rPr>
              <a:t>„Endziel“ (lol): neue code-änderungen für den </a:t>
            </a:r>
            <a:r>
              <a:rPr lang="de-DE" dirty="0" err="1">
                <a:sym typeface="Wingdings" panose="05000000000000000000" pitchFamily="2" charset="2"/>
              </a:rPr>
              <a:t>endanwender</a:t>
            </a:r>
            <a:r>
              <a:rPr lang="de-DE" dirty="0">
                <a:sym typeface="Wingdings" panose="05000000000000000000" pitchFamily="2" charset="2"/>
              </a:rPr>
              <a:t> releasen</a:t>
            </a:r>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6</a:t>
            </a:fld>
            <a:endParaRPr lang="de-DE" altLang="de-DE"/>
          </a:p>
        </p:txBody>
      </p:sp>
    </p:spTree>
    <p:extLst>
      <p:ext uri="{BB962C8B-B14F-4D97-AF65-F5344CB8AC3E}">
        <p14:creationId xmlns:p14="http://schemas.microsoft.com/office/powerpoint/2010/main" val="42701050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a:p>
            <a:r>
              <a:rPr lang="de-DE" dirty="0"/>
              <a:t>https://docs.gitlab.com/runner/install/</a:t>
            </a:r>
          </a:p>
          <a:p>
            <a:r>
              <a:rPr lang="de-DE" dirty="0"/>
              <a:t>https://help.itc.rwth-aachen.de/service/ubrf9cmzd17m/article/2abb4436ab0544a0aabe6f466e6159cd/</a:t>
            </a:r>
          </a:p>
          <a:p>
            <a:endParaRPr lang="de-DE" dirty="0"/>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18</a:t>
            </a:fld>
            <a:endParaRPr lang="de-DE" altLang="de-DE"/>
          </a:p>
        </p:txBody>
      </p:sp>
    </p:spTree>
    <p:extLst>
      <p:ext uri="{BB962C8B-B14F-4D97-AF65-F5344CB8AC3E}">
        <p14:creationId xmlns:p14="http://schemas.microsoft.com/office/powerpoint/2010/main" val="32535422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a:p>
            <a:r>
              <a:rPr lang="de-DE" dirty="0"/>
              <a:t>https://docs.gitlab.com/runner/install/</a:t>
            </a:r>
          </a:p>
          <a:p>
            <a:r>
              <a:rPr lang="de-DE" dirty="0"/>
              <a:t>https://help.itc.rwth-aachen.de/service/ubrf9cmzd17m/article/2abb4436ab0544a0aabe6f466e6159cd/</a:t>
            </a:r>
          </a:p>
          <a:p>
            <a:endParaRPr lang="de-DE" dirty="0"/>
          </a:p>
          <a:p>
            <a:r>
              <a:rPr lang="de-DE" b="0" i="0" dirty="0">
                <a:solidFill>
                  <a:srgbClr val="000000"/>
                </a:solidFill>
                <a:effectLst/>
                <a:latin typeface="Avenir"/>
              </a:rPr>
              <a:t>Debian-Benutzer sollten APT-</a:t>
            </a:r>
            <a:r>
              <a:rPr lang="de-DE" b="0" i="0" dirty="0" err="1">
                <a:solidFill>
                  <a:srgbClr val="000000"/>
                </a:solidFill>
                <a:effectLst/>
                <a:latin typeface="Avenir"/>
              </a:rPr>
              <a:t>Pinning</a:t>
            </a:r>
            <a:r>
              <a:rPr lang="de-DE" b="0" i="0" dirty="0">
                <a:solidFill>
                  <a:srgbClr val="000000"/>
                </a:solidFill>
                <a:effectLst/>
                <a:latin typeface="Avenir"/>
              </a:rPr>
              <a:t> verwenden.</a:t>
            </a:r>
            <a:br>
              <a:rPr lang="de-DE" dirty="0"/>
            </a:br>
            <a:br>
              <a:rPr lang="de-DE" dirty="0"/>
            </a:br>
            <a:r>
              <a:rPr lang="de-DE" b="0" i="0" dirty="0">
                <a:solidFill>
                  <a:srgbClr val="000000"/>
                </a:solidFill>
                <a:effectLst/>
                <a:latin typeface="Avenir"/>
              </a:rPr>
              <a:t>Seit Debian Stretch haben die Debian-</a:t>
            </a:r>
            <a:r>
              <a:rPr lang="de-DE" b="0" i="0" dirty="0" err="1">
                <a:solidFill>
                  <a:srgbClr val="000000"/>
                </a:solidFill>
                <a:effectLst/>
                <a:latin typeface="Avenir"/>
              </a:rPr>
              <a:t>Maintainer</a:t>
            </a:r>
            <a:r>
              <a:rPr lang="de-DE" b="0" i="0" dirty="0">
                <a:solidFill>
                  <a:srgbClr val="000000"/>
                </a:solidFill>
                <a:effectLst/>
                <a:latin typeface="Avenir"/>
              </a:rPr>
              <a:t> ihr natives Paket mit dem gleichen Namen wie das offizielle </a:t>
            </a:r>
            <a:r>
              <a:rPr lang="de-DE" b="0" i="0" dirty="0" err="1">
                <a:solidFill>
                  <a:srgbClr val="000000"/>
                </a:solidFill>
                <a:effectLst/>
                <a:latin typeface="Avenir"/>
              </a:rPr>
              <a:t>GitLab</a:t>
            </a:r>
            <a:r>
              <a:rPr lang="de-DE" b="0" i="0" dirty="0">
                <a:solidFill>
                  <a:srgbClr val="000000"/>
                </a:solidFill>
                <a:effectLst/>
                <a:latin typeface="Avenir"/>
              </a:rPr>
              <a:t> Paket hinzugefügt, und standardmäßig haben die offiziellen </a:t>
            </a:r>
            <a:r>
              <a:rPr lang="de-DE" b="0" i="0" dirty="0" err="1">
                <a:solidFill>
                  <a:srgbClr val="000000"/>
                </a:solidFill>
                <a:effectLst/>
                <a:latin typeface="Avenir"/>
              </a:rPr>
              <a:t>Repositories</a:t>
            </a:r>
            <a:r>
              <a:rPr lang="de-DE" b="0" i="0" dirty="0">
                <a:solidFill>
                  <a:srgbClr val="000000"/>
                </a:solidFill>
                <a:effectLst/>
                <a:latin typeface="Avenir"/>
              </a:rPr>
              <a:t> eine höhere Priorität.</a:t>
            </a:r>
            <a:br>
              <a:rPr lang="de-DE" dirty="0"/>
            </a:br>
            <a:br>
              <a:rPr lang="de-DE" dirty="0"/>
            </a:br>
            <a:r>
              <a:rPr lang="de-DE" b="0" i="0" dirty="0">
                <a:solidFill>
                  <a:srgbClr val="000000"/>
                </a:solidFill>
                <a:effectLst/>
                <a:latin typeface="Avenir"/>
              </a:rPr>
              <a:t>Wenn Sie das offizielle </a:t>
            </a:r>
            <a:r>
              <a:rPr lang="de-DE" b="0" i="0" dirty="0" err="1">
                <a:solidFill>
                  <a:srgbClr val="000000"/>
                </a:solidFill>
                <a:effectLst/>
                <a:latin typeface="Avenir"/>
              </a:rPr>
              <a:t>GitLab</a:t>
            </a:r>
            <a:r>
              <a:rPr lang="de-DE" b="0" i="0" dirty="0">
                <a:solidFill>
                  <a:srgbClr val="000000"/>
                </a:solidFill>
                <a:effectLst/>
                <a:latin typeface="Avenir"/>
              </a:rPr>
              <a:t> Paket verwenden möchten, sollten Sie die Quelle des Pakets manuell festlegen. Am besten ist es, die </a:t>
            </a:r>
            <a:r>
              <a:rPr lang="de-DE" b="0" i="0" dirty="0" err="1">
                <a:solidFill>
                  <a:srgbClr val="000000"/>
                </a:solidFill>
                <a:effectLst/>
                <a:latin typeface="Avenir"/>
              </a:rPr>
              <a:t>Pinning</a:t>
            </a:r>
            <a:r>
              <a:rPr lang="de-DE" b="0" i="0" dirty="0">
                <a:solidFill>
                  <a:srgbClr val="000000"/>
                </a:solidFill>
                <a:effectLst/>
                <a:latin typeface="Avenir"/>
              </a:rPr>
              <a:t>-Konfigurationsdatei hinzuzufügen. Dadurch wird jedes nächste Update des Runner-Pakets - ob manuell oder automatisch - mit derselben Quelle durchgeführt:</a:t>
            </a:r>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19</a:t>
            </a:fld>
            <a:endParaRPr lang="de-DE" altLang="de-DE"/>
          </a:p>
        </p:txBody>
      </p:sp>
    </p:spTree>
    <p:extLst>
      <p:ext uri="{BB962C8B-B14F-4D97-AF65-F5344CB8AC3E}">
        <p14:creationId xmlns:p14="http://schemas.microsoft.com/office/powerpoint/2010/main" val="39003068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a:p>
            <a:r>
              <a:rPr lang="de-DE" dirty="0"/>
              <a:t>https://docs.gitlab.com/runner/install/</a:t>
            </a:r>
          </a:p>
          <a:p>
            <a:r>
              <a:rPr lang="de-DE" dirty="0"/>
              <a:t>https://help.itc.rwth-aachen.de/service/ubrf9cmzd17m/article/2abb4436ab0544a0aabe6f466e6159cd/</a:t>
            </a:r>
          </a:p>
          <a:p>
            <a:endParaRPr lang="de-DE" dirty="0"/>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20</a:t>
            </a:fld>
            <a:endParaRPr lang="de-DE" altLang="de-DE"/>
          </a:p>
        </p:txBody>
      </p:sp>
    </p:spTree>
    <p:extLst>
      <p:ext uri="{BB962C8B-B14F-4D97-AF65-F5344CB8AC3E}">
        <p14:creationId xmlns:p14="http://schemas.microsoft.com/office/powerpoint/2010/main" val="4899528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a:p>
            <a:r>
              <a:rPr lang="de-DE" dirty="0"/>
              <a:t>https://docs.gitlab.com/runner/install/</a:t>
            </a:r>
          </a:p>
          <a:p>
            <a:r>
              <a:rPr lang="de-DE" dirty="0"/>
              <a:t>https://help.itc.rwth-aachen.de/service/ubrf9cmzd17m/article/2abb4436ab0544a0aabe6f466e6159cd/</a:t>
            </a:r>
          </a:p>
          <a:p>
            <a:endParaRPr lang="de-DE" dirty="0"/>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21</a:t>
            </a:fld>
            <a:endParaRPr lang="de-DE" altLang="de-DE"/>
          </a:p>
        </p:txBody>
      </p:sp>
    </p:spTree>
    <p:extLst>
      <p:ext uri="{BB962C8B-B14F-4D97-AF65-F5344CB8AC3E}">
        <p14:creationId xmlns:p14="http://schemas.microsoft.com/office/powerpoint/2010/main" val="7413952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a:p>
            <a:r>
              <a:rPr lang="de-DE" dirty="0"/>
              <a:t>https://docs.gitlab.com/runner/install/</a:t>
            </a:r>
          </a:p>
          <a:p>
            <a:r>
              <a:rPr lang="de-DE" dirty="0"/>
              <a:t>https://help.itc.rwth-aachen.de/service/ubrf9cmzd17m/article/2abb4436ab0544a0aabe6f466e6159cd/</a:t>
            </a:r>
          </a:p>
          <a:p>
            <a:endParaRPr lang="de-DE" dirty="0"/>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22</a:t>
            </a:fld>
            <a:endParaRPr lang="de-DE" altLang="de-DE"/>
          </a:p>
        </p:txBody>
      </p:sp>
    </p:spTree>
    <p:extLst>
      <p:ext uri="{BB962C8B-B14F-4D97-AF65-F5344CB8AC3E}">
        <p14:creationId xmlns:p14="http://schemas.microsoft.com/office/powerpoint/2010/main" val="2689938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a:p>
            <a:r>
              <a:rPr lang="de-DE" dirty="0"/>
              <a:t>https://docs.gitlab.com/runner/install/</a:t>
            </a:r>
          </a:p>
          <a:p>
            <a:r>
              <a:rPr lang="de-DE" dirty="0"/>
              <a:t>https://help.itc.rwth-aachen.de/service/ubrf9cmzd17m/article/2abb4436ab0544a0aabe6f466e6159cd/</a:t>
            </a:r>
          </a:p>
          <a:p>
            <a:endParaRPr lang="de-DE" dirty="0"/>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23</a:t>
            </a:fld>
            <a:endParaRPr lang="de-DE" altLang="de-DE"/>
          </a:p>
        </p:txBody>
      </p:sp>
    </p:spTree>
    <p:extLst>
      <p:ext uri="{BB962C8B-B14F-4D97-AF65-F5344CB8AC3E}">
        <p14:creationId xmlns:p14="http://schemas.microsoft.com/office/powerpoint/2010/main" val="28511997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a:p>
            <a:r>
              <a:rPr lang="de-DE" dirty="0"/>
              <a:t>https://docs.gitlab.com/runner/install/</a:t>
            </a:r>
          </a:p>
          <a:p>
            <a:r>
              <a:rPr lang="de-DE" dirty="0"/>
              <a:t>https://help.itc.rwth-aachen.de/service/ubrf9cmzd17m/article/2abb4436ab0544a0aabe6f466e6159cd/</a:t>
            </a:r>
          </a:p>
          <a:p>
            <a:endParaRPr lang="de-DE" dirty="0"/>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24</a:t>
            </a:fld>
            <a:endParaRPr lang="de-DE" altLang="de-DE"/>
          </a:p>
        </p:txBody>
      </p:sp>
    </p:spTree>
    <p:extLst>
      <p:ext uri="{BB962C8B-B14F-4D97-AF65-F5344CB8AC3E}">
        <p14:creationId xmlns:p14="http://schemas.microsoft.com/office/powerpoint/2010/main" val="40069158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25</a:t>
            </a:fld>
            <a:endParaRPr lang="de-DE" altLang="de-DE"/>
          </a:p>
        </p:txBody>
      </p:sp>
    </p:spTree>
    <p:extLst>
      <p:ext uri="{BB962C8B-B14F-4D97-AF65-F5344CB8AC3E}">
        <p14:creationId xmlns:p14="http://schemas.microsoft.com/office/powerpoint/2010/main" val="179572698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27</a:t>
            </a:fld>
            <a:endParaRPr lang="de-DE" altLang="de-DE"/>
          </a:p>
        </p:txBody>
      </p:sp>
    </p:spTree>
    <p:extLst>
      <p:ext uri="{BB962C8B-B14F-4D97-AF65-F5344CB8AC3E}">
        <p14:creationId xmlns:p14="http://schemas.microsoft.com/office/powerpoint/2010/main" val="242296138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28</a:t>
            </a:fld>
            <a:endParaRPr lang="de-DE" altLang="de-DE"/>
          </a:p>
        </p:txBody>
      </p:sp>
    </p:spTree>
    <p:extLst>
      <p:ext uri="{BB962C8B-B14F-4D97-AF65-F5344CB8AC3E}">
        <p14:creationId xmlns:p14="http://schemas.microsoft.com/office/powerpoint/2010/main" val="34442812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Quelle Bild:</a:t>
            </a:r>
          </a:p>
          <a:p>
            <a:r>
              <a:rPr lang="de-DE" dirty="0"/>
              <a:t>https://medium.com/@mosiko1234/optimizing-gitlab-ci-cd-pipelines-for-high-efficiency-f2ebbc046a89</a:t>
            </a:r>
          </a:p>
          <a:p>
            <a:endParaRPr lang="de-DE" dirty="0"/>
          </a:p>
          <a:p>
            <a:r>
              <a:rPr lang="de-DE" dirty="0"/>
              <a:t>CI -&gt; </a:t>
            </a:r>
            <a:r>
              <a:rPr lang="de-DE" dirty="0" err="1"/>
              <a:t>Continuous</a:t>
            </a:r>
            <a:r>
              <a:rPr lang="de-DE" dirty="0"/>
              <a:t> Integration</a:t>
            </a:r>
          </a:p>
          <a:p>
            <a:r>
              <a:rPr lang="de-DE" dirty="0"/>
              <a:t>CD -&gt; </a:t>
            </a:r>
            <a:r>
              <a:rPr lang="de-DE" dirty="0" err="1"/>
              <a:t>Continuous</a:t>
            </a:r>
            <a:r>
              <a:rPr lang="de-DE" dirty="0"/>
              <a:t> </a:t>
            </a:r>
            <a:r>
              <a:rPr lang="de-DE" dirty="0" err="1"/>
              <a:t>Deployment</a:t>
            </a:r>
            <a:r>
              <a:rPr lang="de-DE" dirty="0"/>
              <a:t> ODER </a:t>
            </a:r>
            <a:r>
              <a:rPr lang="de-DE" dirty="0" err="1"/>
              <a:t>Delivery</a:t>
            </a:r>
            <a:endParaRPr lang="de-DE" dirty="0"/>
          </a:p>
          <a:p>
            <a:endParaRPr lang="de-DE" dirty="0"/>
          </a:p>
          <a:p>
            <a:r>
              <a:rPr lang="de-DE" dirty="0"/>
              <a:t>Man will automatisiert und kontinuierlich </a:t>
            </a:r>
          </a:p>
          <a:p>
            <a:pPr marL="171450" indent="-171450">
              <a:buFont typeface="Arial" panose="020B0604020202020204" pitchFamily="34" charset="0"/>
              <a:buChar char="•"/>
            </a:pPr>
            <a:r>
              <a:rPr lang="de-DE" dirty="0"/>
              <a:t>Code </a:t>
            </a:r>
            <a:r>
              <a:rPr lang="de-DE" dirty="0" err="1"/>
              <a:t>Changes</a:t>
            </a:r>
            <a:r>
              <a:rPr lang="de-DE" dirty="0"/>
              <a:t> (Code -&gt; Commit) bauen (Java ist eine „Compiler </a:t>
            </a:r>
            <a:r>
              <a:rPr lang="de-DE" dirty="0" err="1"/>
              <a:t>language</a:t>
            </a:r>
            <a:r>
              <a:rPr lang="de-DE" dirty="0"/>
              <a:t>“… bei „Interpreter </a:t>
            </a:r>
            <a:r>
              <a:rPr lang="de-DE" dirty="0" err="1"/>
              <a:t>languages</a:t>
            </a:r>
            <a:r>
              <a:rPr lang="de-DE" dirty="0"/>
              <a:t>“ braucht man keine </a:t>
            </a:r>
            <a:r>
              <a:rPr lang="de-DE" dirty="0" err="1"/>
              <a:t>Compilation</a:t>
            </a:r>
            <a:r>
              <a:rPr lang="de-DE" dirty="0"/>
              <a:t>), testen, (CI Pipeline) und</a:t>
            </a:r>
          </a:p>
          <a:p>
            <a:pPr marL="171450" indent="-171450">
              <a:buFont typeface="Arial" panose="020B0604020202020204" pitchFamily="34" charset="0"/>
              <a:buChar char="•"/>
            </a:pPr>
            <a:r>
              <a:rPr lang="de-DE" dirty="0"/>
              <a:t>im Anschluss auf die </a:t>
            </a:r>
            <a:r>
              <a:rPr lang="de-DE" dirty="0" err="1"/>
              <a:t>Deployment</a:t>
            </a:r>
            <a:r>
              <a:rPr lang="de-DE" dirty="0"/>
              <a:t>-Umgebung (CI Pipeline mit </a:t>
            </a:r>
            <a:r>
              <a:rPr lang="de-DE" dirty="0" err="1"/>
              <a:t>Staging</a:t>
            </a:r>
            <a:r>
              <a:rPr lang="de-DE" dirty="0"/>
              <a:t> und </a:t>
            </a:r>
            <a:r>
              <a:rPr lang="de-DE" dirty="0" err="1"/>
              <a:t>Production</a:t>
            </a:r>
            <a:r>
              <a:rPr lang="de-DE" dirty="0"/>
              <a:t>) releasen</a:t>
            </a:r>
          </a:p>
          <a:p>
            <a:pPr marL="171450" indent="-171450">
              <a:buFont typeface="Arial" panose="020B0604020202020204" pitchFamily="34" charset="0"/>
              <a:buChar char="•"/>
            </a:pPr>
            <a:endParaRPr lang="de-DE" dirty="0"/>
          </a:p>
          <a:p>
            <a:pPr marL="171450" indent="-171450">
              <a:buFont typeface="Arial" panose="020B0604020202020204" pitchFamily="34" charset="0"/>
              <a:buChar char="•"/>
            </a:pPr>
            <a:endParaRPr lang="de-DE" dirty="0"/>
          </a:p>
          <a:p>
            <a:pPr marL="0" indent="0">
              <a:buFont typeface="Arial" panose="020B0604020202020204" pitchFamily="34" charset="0"/>
              <a:buNone/>
            </a:pPr>
            <a:r>
              <a:rPr lang="de-DE" dirty="0"/>
              <a:t>Also </a:t>
            </a:r>
            <a:r>
              <a:rPr lang="de-DE" dirty="0">
                <a:sym typeface="Wingdings" panose="05000000000000000000" pitchFamily="2" charset="2"/>
              </a:rPr>
              <a:t></a:t>
            </a:r>
          </a:p>
          <a:p>
            <a:pPr marL="0" indent="0">
              <a:buFont typeface="Arial" panose="020B0604020202020204" pitchFamily="34" charset="0"/>
              <a:buNone/>
            </a:pPr>
            <a:r>
              <a:rPr lang="de-DE" dirty="0">
                <a:sym typeface="Wingdings" panose="05000000000000000000" pitchFamily="2" charset="2"/>
              </a:rPr>
              <a:t>Developer </a:t>
            </a:r>
            <a:r>
              <a:rPr lang="de-DE" dirty="0" err="1">
                <a:sym typeface="Wingdings" panose="05000000000000000000" pitchFamily="2" charset="2"/>
              </a:rPr>
              <a:t>merged</a:t>
            </a:r>
            <a:r>
              <a:rPr lang="de-DE" dirty="0">
                <a:sym typeface="Wingdings" panose="05000000000000000000" pitchFamily="2" charset="2"/>
              </a:rPr>
              <a:t> Code Änderungen (oder </a:t>
            </a:r>
            <a:r>
              <a:rPr lang="de-DE" dirty="0" err="1">
                <a:sym typeface="Wingdings" panose="05000000000000000000" pitchFamily="2" charset="2"/>
              </a:rPr>
              <a:t>git</a:t>
            </a:r>
            <a:r>
              <a:rPr lang="de-DE" dirty="0">
                <a:sym typeface="Wingdings" panose="05000000000000000000" pitchFamily="2" charset="2"/>
              </a:rPr>
              <a:t> </a:t>
            </a:r>
            <a:r>
              <a:rPr lang="de-DE" dirty="0" err="1">
                <a:sym typeface="Wingdings" panose="05000000000000000000" pitchFamily="2" charset="2"/>
              </a:rPr>
              <a:t>commit</a:t>
            </a:r>
            <a:r>
              <a:rPr lang="de-DE" dirty="0">
                <a:sym typeface="Wingdings" panose="05000000000000000000" pitchFamily="2" charset="2"/>
              </a:rPr>
              <a:t> + </a:t>
            </a:r>
            <a:r>
              <a:rPr lang="de-DE" dirty="0" err="1">
                <a:sym typeface="Wingdings" panose="05000000000000000000" pitchFamily="2" charset="2"/>
              </a:rPr>
              <a:t>git</a:t>
            </a:r>
            <a:r>
              <a:rPr lang="de-DE" dirty="0">
                <a:sym typeface="Wingdings" panose="05000000000000000000" pitchFamily="2" charset="2"/>
              </a:rPr>
              <a:t> push) auf einem remote </a:t>
            </a:r>
            <a:r>
              <a:rPr lang="de-DE" dirty="0" err="1">
                <a:sym typeface="Wingdings" panose="05000000000000000000" pitchFamily="2" charset="2"/>
              </a:rPr>
              <a:t>git</a:t>
            </a:r>
            <a:r>
              <a:rPr lang="de-DE" dirty="0">
                <a:sym typeface="Wingdings" panose="05000000000000000000" pitchFamily="2" charset="2"/>
              </a:rPr>
              <a:t> </a:t>
            </a:r>
            <a:r>
              <a:rPr lang="de-DE" dirty="0" err="1">
                <a:sym typeface="Wingdings" panose="05000000000000000000" pitchFamily="2" charset="2"/>
              </a:rPr>
              <a:t>repo</a:t>
            </a:r>
            <a:endParaRPr lang="de-DE" dirty="0">
              <a:sym typeface="Wingdings" panose="05000000000000000000" pitchFamily="2" charset="2"/>
            </a:endParaRPr>
          </a:p>
          <a:p>
            <a:pPr marL="0" indent="0">
              <a:buFont typeface="Arial" panose="020B0604020202020204" pitchFamily="34" charset="0"/>
              <a:buNone/>
            </a:pPr>
            <a:r>
              <a:rPr lang="de-DE" dirty="0">
                <a:sym typeface="Wingdings" panose="05000000000000000000" pitchFamily="2" charset="2"/>
              </a:rPr>
              <a:t>Daraufhin führt </a:t>
            </a:r>
            <a:r>
              <a:rPr lang="de-DE" dirty="0" err="1">
                <a:sym typeface="Wingdings" panose="05000000000000000000" pitchFamily="2" charset="2"/>
              </a:rPr>
              <a:t>GitLab</a:t>
            </a:r>
            <a:r>
              <a:rPr lang="de-DE" dirty="0">
                <a:sym typeface="Wingdings" panose="05000000000000000000" pitchFamily="2" charset="2"/>
              </a:rPr>
              <a:t> die entsprechenden Pipelines aus.</a:t>
            </a:r>
          </a:p>
          <a:p>
            <a:pPr marL="0" indent="0">
              <a:buFont typeface="Arial" panose="020B0604020202020204" pitchFamily="34" charset="0"/>
              <a:buNone/>
            </a:pPr>
            <a:r>
              <a:rPr lang="de-DE" dirty="0">
                <a:sym typeface="Wingdings" panose="05000000000000000000" pitchFamily="2" charset="2"/>
              </a:rPr>
              <a:t>„Endziel“ (lol): neue code-änderungen für den </a:t>
            </a:r>
            <a:r>
              <a:rPr lang="de-DE" dirty="0" err="1">
                <a:sym typeface="Wingdings" panose="05000000000000000000" pitchFamily="2" charset="2"/>
              </a:rPr>
              <a:t>endanwender</a:t>
            </a:r>
            <a:r>
              <a:rPr lang="de-DE" dirty="0">
                <a:sym typeface="Wingdings" panose="05000000000000000000" pitchFamily="2" charset="2"/>
              </a:rPr>
              <a:t> releasen</a:t>
            </a:r>
            <a:endParaRPr lang="de-DE" dirty="0"/>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7</a:t>
            </a:fld>
            <a:endParaRPr lang="de-DE" altLang="de-DE"/>
          </a:p>
        </p:txBody>
      </p:sp>
    </p:spTree>
    <p:extLst>
      <p:ext uri="{BB962C8B-B14F-4D97-AF65-F5344CB8AC3E}">
        <p14:creationId xmlns:p14="http://schemas.microsoft.com/office/powerpoint/2010/main" val="273909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29</a:t>
            </a:fld>
            <a:endParaRPr lang="de-DE" altLang="de-DE"/>
          </a:p>
        </p:txBody>
      </p:sp>
    </p:spTree>
    <p:extLst>
      <p:ext uri="{BB962C8B-B14F-4D97-AF65-F5344CB8AC3E}">
        <p14:creationId xmlns:p14="http://schemas.microsoft.com/office/powerpoint/2010/main" val="425431968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30</a:t>
            </a:fld>
            <a:endParaRPr lang="de-DE" altLang="de-DE"/>
          </a:p>
        </p:txBody>
      </p:sp>
    </p:spTree>
    <p:extLst>
      <p:ext uri="{BB962C8B-B14F-4D97-AF65-F5344CB8AC3E}">
        <p14:creationId xmlns:p14="http://schemas.microsoft.com/office/powerpoint/2010/main" val="165042005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31</a:t>
            </a:fld>
            <a:endParaRPr lang="de-DE" altLang="de-DE"/>
          </a:p>
        </p:txBody>
      </p:sp>
    </p:spTree>
    <p:extLst>
      <p:ext uri="{BB962C8B-B14F-4D97-AF65-F5344CB8AC3E}">
        <p14:creationId xmlns:p14="http://schemas.microsoft.com/office/powerpoint/2010/main" val="90388780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32</a:t>
            </a:fld>
            <a:endParaRPr lang="de-DE" altLang="de-DE"/>
          </a:p>
        </p:txBody>
      </p:sp>
    </p:spTree>
    <p:extLst>
      <p:ext uri="{BB962C8B-B14F-4D97-AF65-F5344CB8AC3E}">
        <p14:creationId xmlns:p14="http://schemas.microsoft.com/office/powerpoint/2010/main" val="327315306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https://docs.gitlab.com/runner/register/</a:t>
            </a:r>
          </a:p>
          <a:p>
            <a:endParaRPr lang="de-DE" dirty="0"/>
          </a:p>
          <a:p>
            <a:r>
              <a:rPr lang="de-DE" dirty="0" err="1"/>
              <a:t>Migrating</a:t>
            </a:r>
            <a:r>
              <a:rPr lang="de-DE" dirty="0"/>
              <a:t> </a:t>
            </a:r>
            <a:r>
              <a:rPr lang="de-DE" dirty="0" err="1"/>
              <a:t>to</a:t>
            </a:r>
            <a:r>
              <a:rPr lang="de-DE" dirty="0"/>
              <a:t> </a:t>
            </a:r>
            <a:r>
              <a:rPr lang="de-DE" dirty="0" err="1"/>
              <a:t>the</a:t>
            </a:r>
            <a:r>
              <a:rPr lang="de-DE" dirty="0"/>
              <a:t> </a:t>
            </a:r>
            <a:r>
              <a:rPr lang="de-DE" dirty="0" err="1"/>
              <a:t>new</a:t>
            </a:r>
            <a:r>
              <a:rPr lang="de-DE" dirty="0"/>
              <a:t> </a:t>
            </a:r>
            <a:r>
              <a:rPr lang="de-DE" dirty="0" err="1"/>
              <a:t>runner</a:t>
            </a:r>
            <a:r>
              <a:rPr lang="de-DE" dirty="0"/>
              <a:t> </a:t>
            </a:r>
            <a:r>
              <a:rPr lang="de-DE" dirty="0" err="1"/>
              <a:t>registration</a:t>
            </a:r>
            <a:r>
              <a:rPr lang="de-DE" dirty="0"/>
              <a:t> </a:t>
            </a:r>
            <a:r>
              <a:rPr lang="de-DE" dirty="0" err="1"/>
              <a:t>workflow</a:t>
            </a:r>
            <a:r>
              <a:rPr lang="de-DE" dirty="0"/>
              <a:t>:</a:t>
            </a:r>
          </a:p>
          <a:p>
            <a:r>
              <a:rPr lang="de-DE" dirty="0"/>
              <a:t>https://docs.gitlab.com/ee/ci/runners/new_creation_workflow.html</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33</a:t>
            </a:fld>
            <a:endParaRPr lang="de-DE" altLang="de-DE"/>
          </a:p>
        </p:txBody>
      </p:sp>
    </p:spTree>
    <p:extLst>
      <p:ext uri="{BB962C8B-B14F-4D97-AF65-F5344CB8AC3E}">
        <p14:creationId xmlns:p14="http://schemas.microsoft.com/office/powerpoint/2010/main" val="356790216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https://docs.gitlab.com/runner/executors/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34</a:t>
            </a:fld>
            <a:endParaRPr lang="de-DE" altLang="de-DE"/>
          </a:p>
        </p:txBody>
      </p:sp>
    </p:spTree>
    <p:extLst>
      <p:ext uri="{BB962C8B-B14F-4D97-AF65-F5344CB8AC3E}">
        <p14:creationId xmlns:p14="http://schemas.microsoft.com/office/powerpoint/2010/main" val="6624015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https://docs.gitlab.com/ee/ci/runners/configure_runners.html</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35</a:t>
            </a:fld>
            <a:endParaRPr lang="de-DE" altLang="de-DE"/>
          </a:p>
        </p:txBody>
      </p:sp>
    </p:spTree>
    <p:extLst>
      <p:ext uri="{BB962C8B-B14F-4D97-AF65-F5344CB8AC3E}">
        <p14:creationId xmlns:p14="http://schemas.microsoft.com/office/powerpoint/2010/main" val="34309742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https://docs.gitlab.com/runner/</a:t>
            </a:r>
          </a:p>
          <a:p>
            <a:endParaRPr lang="de-DE" dirty="0"/>
          </a:p>
          <a:p>
            <a:r>
              <a:rPr lang="de-DE" dirty="0"/>
              <a:t>„</a:t>
            </a:r>
            <a:r>
              <a:rPr lang="de-DE" dirty="0" err="1"/>
              <a:t>GitLab</a:t>
            </a:r>
            <a:r>
              <a:rPr lang="de-DE" dirty="0"/>
              <a:t> Dedicated“ = https://about.gitlab.com/dedicated/</a:t>
            </a:r>
          </a:p>
          <a:p>
            <a:endParaRPr lang="de-DE" dirty="0"/>
          </a:p>
          <a:p>
            <a:r>
              <a:rPr lang="de-DE" dirty="0"/>
              <a:t>https://medium.com/@truongbui95/exploring-gitlab-ci-cd-ce6a7ffb5746</a:t>
            </a:r>
          </a:p>
          <a:p>
            <a:endParaRPr lang="de-DE" dirty="0"/>
          </a:p>
          <a:p>
            <a:r>
              <a:rPr lang="de-DE" dirty="0"/>
              <a:t>https://help.itc.rwth-aachen.de/service/ubrf9cmzd17m/article/2abb4436ab0544a0aabe6f466e6159cd/</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8</a:t>
            </a:fld>
            <a:endParaRPr lang="de-DE" altLang="de-DE"/>
          </a:p>
        </p:txBody>
      </p:sp>
    </p:spTree>
    <p:extLst>
      <p:ext uri="{BB962C8B-B14F-4D97-AF65-F5344CB8AC3E}">
        <p14:creationId xmlns:p14="http://schemas.microsoft.com/office/powerpoint/2010/main" val="3343777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GitLab</a:t>
            </a:r>
            <a:r>
              <a:rPr lang="de-DE" dirty="0"/>
              <a:t> Instanz</a:t>
            </a:r>
          </a:p>
          <a:p>
            <a:r>
              <a:rPr lang="de-DE" dirty="0" err="1"/>
              <a:t>www,gitlab.com</a:t>
            </a:r>
            <a:endParaRPr lang="de-DE" dirty="0"/>
          </a:p>
          <a:p>
            <a:r>
              <a:rPr lang="de-DE" dirty="0"/>
              <a:t>SaaS – </a:t>
            </a:r>
            <a:r>
              <a:rPr lang="de-DE" dirty="0" err="1"/>
              <a:t>maintained</a:t>
            </a:r>
            <a:r>
              <a:rPr lang="de-DE" dirty="0"/>
              <a:t> </a:t>
            </a:r>
            <a:r>
              <a:rPr lang="de-DE" dirty="0" err="1"/>
              <a:t>by</a:t>
            </a:r>
            <a:r>
              <a:rPr lang="de-DE" dirty="0"/>
              <a:t> </a:t>
            </a:r>
            <a:r>
              <a:rPr lang="de-DE" dirty="0" err="1"/>
              <a:t>GitLab</a:t>
            </a:r>
            <a:endParaRPr lang="de-DE" dirty="0"/>
          </a:p>
          <a:p>
            <a:endParaRPr lang="de-DE" dirty="0"/>
          </a:p>
          <a:p>
            <a:endParaRPr lang="de-DE" dirty="0"/>
          </a:p>
          <a:p>
            <a:r>
              <a:rPr lang="de-DE" dirty="0" err="1"/>
              <a:t>GitLab</a:t>
            </a:r>
            <a:r>
              <a:rPr lang="de-DE" dirty="0"/>
              <a:t> Server</a:t>
            </a:r>
          </a:p>
          <a:p>
            <a:r>
              <a:rPr lang="de-DE" dirty="0"/>
              <a:t>www.gitlab.meinefirma.com</a:t>
            </a:r>
          </a:p>
          <a:p>
            <a:r>
              <a:rPr lang="de-DE" dirty="0"/>
              <a:t>Self-</a:t>
            </a:r>
            <a:r>
              <a:rPr lang="de-DE" dirty="0" err="1"/>
              <a:t>managed</a:t>
            </a:r>
            <a:endParaRPr lang="de-DE" dirty="0"/>
          </a:p>
          <a:p>
            <a:endParaRPr lang="de-DE" dirty="0"/>
          </a:p>
          <a:p>
            <a:endParaRPr lang="de-DE" dirty="0"/>
          </a:p>
          <a:p>
            <a:r>
              <a:rPr lang="de-DE" dirty="0" err="1"/>
              <a:t>GitLab</a:t>
            </a:r>
            <a:r>
              <a:rPr lang="de-DE" dirty="0"/>
              <a:t> Server sieht an sich für beide gleich aus – ist auch das Gleiche, nur woanders </a:t>
            </a:r>
            <a:r>
              <a:rPr lang="de-DE" dirty="0" err="1"/>
              <a:t>gehosted</a:t>
            </a:r>
            <a:r>
              <a:rPr lang="de-DE" dirty="0"/>
              <a:t>.</a:t>
            </a:r>
          </a:p>
          <a:p>
            <a:endParaRPr lang="de-DE" dirty="0"/>
          </a:p>
          <a:p>
            <a:r>
              <a:rPr lang="de-DE" dirty="0"/>
              <a:t>Das dunkelgrüne soll eine Pipeline darstellen </a:t>
            </a:r>
            <a:r>
              <a:rPr lang="de-DE" dirty="0">
                <a:sym typeface="Wingdings" panose="05000000000000000000" pitchFamily="2" charset="2"/>
              </a:rPr>
              <a:t></a:t>
            </a:r>
          </a:p>
          <a:p>
            <a:r>
              <a:rPr lang="de-DE" dirty="0">
                <a:sym typeface="Wingdings" panose="05000000000000000000" pitchFamily="2" charset="2"/>
              </a:rPr>
              <a:t>Pipelines sind als „Code“ (= YAML Format) geschrieben</a:t>
            </a:r>
            <a:endParaRPr lang="de-DE" dirty="0"/>
          </a:p>
          <a:p>
            <a:r>
              <a:rPr lang="de-DE" dirty="0"/>
              <a:t>Und muss .</a:t>
            </a:r>
            <a:r>
              <a:rPr lang="de-DE" dirty="0" err="1"/>
              <a:t>gitlab-ci.yml</a:t>
            </a:r>
            <a:r>
              <a:rPr lang="de-DE" dirty="0"/>
              <a:t> heißen.</a:t>
            </a:r>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9</a:t>
            </a:fld>
            <a:endParaRPr lang="de-DE" altLang="de-DE"/>
          </a:p>
        </p:txBody>
      </p:sp>
    </p:spTree>
    <p:extLst>
      <p:ext uri="{BB962C8B-B14F-4D97-AF65-F5344CB8AC3E}">
        <p14:creationId xmlns:p14="http://schemas.microsoft.com/office/powerpoint/2010/main" val="31487544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GitLab</a:t>
            </a:r>
            <a:r>
              <a:rPr lang="de-DE" dirty="0"/>
              <a:t> Instanz</a:t>
            </a:r>
          </a:p>
          <a:p>
            <a:r>
              <a:rPr lang="de-DE" dirty="0" err="1"/>
              <a:t>www,gitlab.com</a:t>
            </a:r>
            <a:endParaRPr lang="de-DE" dirty="0"/>
          </a:p>
          <a:p>
            <a:r>
              <a:rPr lang="de-DE" dirty="0"/>
              <a:t>SaaS – </a:t>
            </a:r>
            <a:r>
              <a:rPr lang="de-DE" dirty="0" err="1"/>
              <a:t>maintained</a:t>
            </a:r>
            <a:r>
              <a:rPr lang="de-DE" dirty="0"/>
              <a:t> </a:t>
            </a:r>
            <a:r>
              <a:rPr lang="de-DE" dirty="0" err="1"/>
              <a:t>by</a:t>
            </a:r>
            <a:r>
              <a:rPr lang="de-DE" dirty="0"/>
              <a:t> </a:t>
            </a:r>
            <a:r>
              <a:rPr lang="de-DE" dirty="0" err="1"/>
              <a:t>GitLab</a:t>
            </a:r>
            <a:endParaRPr lang="de-DE" dirty="0"/>
          </a:p>
          <a:p>
            <a:endParaRPr lang="de-DE" dirty="0"/>
          </a:p>
          <a:p>
            <a:r>
              <a:rPr lang="de-DE" dirty="0" err="1"/>
              <a:t>GitLab</a:t>
            </a:r>
            <a:r>
              <a:rPr lang="de-DE" dirty="0"/>
              <a:t> bietet verschiedene Runner an, welche auch durch </a:t>
            </a:r>
            <a:r>
              <a:rPr lang="de-DE" dirty="0" err="1"/>
              <a:t>GitLab</a:t>
            </a:r>
            <a:r>
              <a:rPr lang="de-DE" dirty="0"/>
              <a:t> </a:t>
            </a:r>
            <a:r>
              <a:rPr lang="de-DE" dirty="0" err="1"/>
              <a:t>maintained</a:t>
            </a:r>
            <a:r>
              <a:rPr lang="de-DE" dirty="0"/>
              <a:t> werden</a:t>
            </a:r>
          </a:p>
          <a:p>
            <a:r>
              <a:rPr lang="de-DE" dirty="0"/>
              <a:t>Diese Runner sind für alle Benutzer von gitlab.com verfügbar</a:t>
            </a:r>
          </a:p>
          <a:p>
            <a:endParaRPr lang="de-DE" dirty="0"/>
          </a:p>
          <a:p>
            <a:endParaRPr lang="de-DE" dirty="0"/>
          </a:p>
          <a:p>
            <a:r>
              <a:rPr lang="de-DE" dirty="0" err="1"/>
              <a:t>GitLab</a:t>
            </a:r>
            <a:r>
              <a:rPr lang="de-DE" dirty="0"/>
              <a:t> Server</a:t>
            </a:r>
          </a:p>
          <a:p>
            <a:r>
              <a:rPr lang="de-DE" dirty="0"/>
              <a:t>www.gitlab.meinefirma.com</a:t>
            </a:r>
          </a:p>
          <a:p>
            <a:r>
              <a:rPr lang="de-DE" dirty="0"/>
              <a:t>Self-</a:t>
            </a:r>
            <a:r>
              <a:rPr lang="de-DE" dirty="0" err="1"/>
              <a:t>managed</a:t>
            </a:r>
            <a:endParaRPr lang="de-DE" dirty="0"/>
          </a:p>
          <a:p>
            <a:endParaRPr lang="de-DE" dirty="0"/>
          </a:p>
          <a:p>
            <a:r>
              <a:rPr lang="de-DE" dirty="0"/>
              <a:t>Eigene </a:t>
            </a:r>
            <a:r>
              <a:rPr lang="de-DE" dirty="0" err="1"/>
              <a:t>gitlab</a:t>
            </a:r>
            <a:r>
              <a:rPr lang="de-DE" dirty="0"/>
              <a:t> </a:t>
            </a:r>
            <a:r>
              <a:rPr lang="de-DE" dirty="0" err="1"/>
              <a:t>runner</a:t>
            </a:r>
            <a:r>
              <a:rPr lang="de-DE" dirty="0"/>
              <a:t> mit verbinden</a:t>
            </a:r>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10</a:t>
            </a:fld>
            <a:endParaRPr lang="de-DE" altLang="de-DE"/>
          </a:p>
        </p:txBody>
      </p:sp>
    </p:spTree>
    <p:extLst>
      <p:ext uri="{BB962C8B-B14F-4D97-AF65-F5344CB8AC3E}">
        <p14:creationId xmlns:p14="http://schemas.microsoft.com/office/powerpoint/2010/main" val="41235668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14</a:t>
            </a:fld>
            <a:endParaRPr lang="de-DE" altLang="de-DE"/>
          </a:p>
        </p:txBody>
      </p:sp>
    </p:spTree>
    <p:extLst>
      <p:ext uri="{BB962C8B-B14F-4D97-AF65-F5344CB8AC3E}">
        <p14:creationId xmlns:p14="http://schemas.microsoft.com/office/powerpoint/2010/main" val="18721174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15</a:t>
            </a:fld>
            <a:endParaRPr lang="de-DE" altLang="de-DE"/>
          </a:p>
        </p:txBody>
      </p:sp>
    </p:spTree>
    <p:extLst>
      <p:ext uri="{BB962C8B-B14F-4D97-AF65-F5344CB8AC3E}">
        <p14:creationId xmlns:p14="http://schemas.microsoft.com/office/powerpoint/2010/main" val="25780031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a:p>
            <a:endParaRPr lang="de-DE" dirty="0"/>
          </a:p>
          <a:p>
            <a:r>
              <a:rPr lang="de-DE" dirty="0"/>
              <a:t>https://docs.gitlab.com/runner/install/</a:t>
            </a:r>
          </a:p>
          <a:p>
            <a:endParaRPr lang="de-DE" dirty="0"/>
          </a:p>
          <a:p>
            <a:endParaRPr lang="de-DE" dirty="0"/>
          </a:p>
          <a:p>
            <a:r>
              <a:rPr lang="de-DE" dirty="0" err="1"/>
              <a:t>macOS</a:t>
            </a:r>
            <a:r>
              <a:rPr lang="de-DE" dirty="0"/>
              <a:t> </a:t>
            </a:r>
          </a:p>
          <a:p>
            <a:r>
              <a:rPr lang="de-DE" dirty="0"/>
              <a:t>https://docs.gitlab.com/runner/install/osx.html</a:t>
            </a:r>
          </a:p>
          <a:p>
            <a:endParaRPr lang="de-DE" dirty="0"/>
          </a:p>
          <a:p>
            <a:r>
              <a:rPr lang="de-DE" dirty="0"/>
              <a:t>In einem Container:</a:t>
            </a:r>
          </a:p>
          <a:p>
            <a:r>
              <a:rPr lang="de-DE" dirty="0"/>
              <a:t>https://docs.gitlab.com/runner/install/docker.html</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16</a:t>
            </a:fld>
            <a:endParaRPr lang="de-DE" altLang="de-DE"/>
          </a:p>
        </p:txBody>
      </p:sp>
    </p:spTree>
    <p:extLst>
      <p:ext uri="{BB962C8B-B14F-4D97-AF65-F5344CB8AC3E}">
        <p14:creationId xmlns:p14="http://schemas.microsoft.com/office/powerpoint/2010/main" val="34586059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a:p>
            <a:r>
              <a:rPr lang="de-DE" dirty="0"/>
              <a:t>https://docs.gitlab.com/runner/install/</a:t>
            </a:r>
          </a:p>
          <a:p>
            <a:r>
              <a:rPr lang="de-DE" dirty="0"/>
              <a:t>https://help.itc.rwth-aachen.de/service/ubrf9cmzd17m/article/2abb4436ab0544a0aabe6f466e6159cd/</a:t>
            </a:r>
          </a:p>
          <a:p>
            <a:endParaRPr lang="de-DE" dirty="0"/>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17</a:t>
            </a:fld>
            <a:endParaRPr lang="de-DE" altLang="de-DE"/>
          </a:p>
        </p:txBody>
      </p:sp>
    </p:spTree>
    <p:extLst>
      <p:ext uri="{BB962C8B-B14F-4D97-AF65-F5344CB8AC3E}">
        <p14:creationId xmlns:p14="http://schemas.microsoft.com/office/powerpoint/2010/main" val="16586884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a:xfrm>
            <a:off x="285720" y="150795"/>
            <a:ext cx="5554663" cy="706437"/>
          </a:xfrm>
        </p:spPr>
        <p:txBody>
          <a:bodyPr/>
          <a:lstStyle/>
          <a:p>
            <a:r>
              <a:rPr lang="de-DE"/>
              <a:t>Mastertitelformat bearbeiten</a:t>
            </a:r>
          </a:p>
        </p:txBody>
      </p:sp>
      <p:sp>
        <p:nvSpPr>
          <p:cNvPr id="3" name="Inhaltsplatzhalt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Tree>
    <p:extLst>
      <p:ext uri="{BB962C8B-B14F-4D97-AF65-F5344CB8AC3E}">
        <p14:creationId xmlns:p14="http://schemas.microsoft.com/office/powerpoint/2010/main" val="504745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de-DE" dirty="0"/>
              <a:t>Titelmasterformat durch Klicken bearbeiten</a:t>
            </a:r>
          </a:p>
        </p:txBody>
      </p:sp>
      <p:sp>
        <p:nvSpPr>
          <p:cNvPr id="3" name="Textplatzhalt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DE"/>
              <a:t>Textmasterformate durch Klicken bearbeiten</a:t>
            </a:r>
          </a:p>
        </p:txBody>
      </p:sp>
    </p:spTree>
    <p:extLst>
      <p:ext uri="{BB962C8B-B14F-4D97-AF65-F5344CB8AC3E}">
        <p14:creationId xmlns:p14="http://schemas.microsoft.com/office/powerpoint/2010/main" val="36086764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sp>
        <p:nvSpPr>
          <p:cNvPr id="2" name="Textfeld 1">
            <a:extLst>
              <a:ext uri="{FF2B5EF4-FFF2-40B4-BE49-F238E27FC236}">
                <a16:creationId xmlns:a16="http://schemas.microsoft.com/office/drawing/2014/main" id="{6122548F-DB6D-8F3A-7154-540335541CE7}"/>
              </a:ext>
            </a:extLst>
          </p:cNvPr>
          <p:cNvSpPr txBox="1"/>
          <p:nvPr userDrawn="1"/>
        </p:nvSpPr>
        <p:spPr>
          <a:xfrm>
            <a:off x="7667625" y="4508500"/>
            <a:ext cx="1441450" cy="185738"/>
          </a:xfrm>
          <a:prstGeom prst="rect">
            <a:avLst/>
          </a:prstGeom>
          <a:solidFill>
            <a:schemeClr val="bg1"/>
          </a:solidFill>
          <a:ln>
            <a:noFill/>
          </a:ln>
        </p:spPr>
        <p:txBody>
          <a:bodyPr>
            <a:spAutoFit/>
          </a:bodyPr>
          <a:lstStyle/>
          <a:p>
            <a:pPr>
              <a:defRPr/>
            </a:pPr>
            <a:r>
              <a:rPr lang="de-DE" sz="600" dirty="0">
                <a:latin typeface="+mj-lt"/>
              </a:rPr>
              <a:t>© Copyright 2024 anderScore GmbH</a:t>
            </a:r>
          </a:p>
        </p:txBody>
      </p:sp>
    </p:spTree>
    <p:extLst>
      <p:ext uri="{BB962C8B-B14F-4D97-AF65-F5344CB8AC3E}">
        <p14:creationId xmlns:p14="http://schemas.microsoft.com/office/powerpoint/2010/main" val="132767293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1.jpeg"/><Relationship Id="rId4" Type="http://schemas.openxmlformats.org/officeDocument/2006/relationships/hyperlink" Target="http://www.brockhaus-ag.de/" TargetMode="Externa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theme" Target="../theme/theme2.xml"/><Relationship Id="rId1" Type="http://schemas.openxmlformats.org/officeDocument/2006/relationships/slideLayout" Target="../slideLayouts/slideLayout3.xml"/><Relationship Id="rId4"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71" name="Rectangle 47">
            <a:extLst>
              <a:ext uri="{FF2B5EF4-FFF2-40B4-BE49-F238E27FC236}">
                <a16:creationId xmlns:a16="http://schemas.microsoft.com/office/drawing/2014/main" id="{BAECF73F-51DF-FDBE-6AE5-F37C2B1BD435}"/>
              </a:ext>
            </a:extLst>
          </p:cNvPr>
          <p:cNvSpPr>
            <a:spLocks noChangeArrowheads="1"/>
          </p:cNvSpPr>
          <p:nvPr userDrawn="1"/>
        </p:nvSpPr>
        <p:spPr bwMode="auto">
          <a:xfrm>
            <a:off x="0" y="6453188"/>
            <a:ext cx="9144000" cy="404812"/>
          </a:xfrm>
          <a:prstGeom prst="rect">
            <a:avLst/>
          </a:prstGeom>
          <a:solidFill>
            <a:srgbClr val="0D4F3C"/>
          </a:solidFill>
          <a:ln w="9525">
            <a:noFill/>
            <a:miter lim="800000"/>
            <a:headEnd/>
            <a:tailEnd/>
          </a:ln>
          <a:effectLst/>
        </p:spPr>
        <p:txBody>
          <a:bodyPr wrap="none" anchor="ctr"/>
          <a:lstStyle/>
          <a:p>
            <a:pPr>
              <a:defRPr/>
            </a:pPr>
            <a:endParaRPr lang="de-DE" dirty="0">
              <a:latin typeface="Arial" pitchFamily="34" charset="0"/>
            </a:endParaRPr>
          </a:p>
        </p:txBody>
      </p:sp>
      <p:sp>
        <p:nvSpPr>
          <p:cNvPr id="1029" name="Rectangle 5">
            <a:extLst>
              <a:ext uri="{FF2B5EF4-FFF2-40B4-BE49-F238E27FC236}">
                <a16:creationId xmlns:a16="http://schemas.microsoft.com/office/drawing/2014/main" id="{05F4B649-D280-50F3-C67E-6AAA9D00BFF3}"/>
              </a:ext>
            </a:extLst>
          </p:cNvPr>
          <p:cNvSpPr>
            <a:spLocks noChangeArrowheads="1"/>
          </p:cNvSpPr>
          <p:nvPr/>
        </p:nvSpPr>
        <p:spPr bwMode="auto">
          <a:xfrm>
            <a:off x="7924800" y="457200"/>
            <a:ext cx="895350" cy="457200"/>
          </a:xfrm>
          <a:prstGeom prst="rect">
            <a:avLst/>
          </a:prstGeom>
          <a:noFill/>
          <a:ln w="9525">
            <a:noFill/>
            <a:miter lim="800000"/>
            <a:headEnd/>
            <a:tailEnd/>
          </a:ln>
          <a:effectLst/>
        </p:spPr>
        <p:txBody>
          <a:bodyPr wrap="none" anchor="ctr"/>
          <a:lstStyle/>
          <a:p>
            <a:pPr>
              <a:defRPr/>
            </a:pPr>
            <a:endParaRPr lang="de-DE" dirty="0">
              <a:latin typeface="Arial" pitchFamily="34" charset="0"/>
            </a:endParaRPr>
          </a:p>
        </p:txBody>
      </p:sp>
      <p:sp>
        <p:nvSpPr>
          <p:cNvPr id="1030" name="Rectangle 6">
            <a:extLst>
              <a:ext uri="{FF2B5EF4-FFF2-40B4-BE49-F238E27FC236}">
                <a16:creationId xmlns:a16="http://schemas.microsoft.com/office/drawing/2014/main" id="{84F4050C-4DDC-EEE7-1F55-0CF6892CBFB1}"/>
              </a:ext>
            </a:extLst>
          </p:cNvPr>
          <p:cNvSpPr>
            <a:spLocks noChangeArrowheads="1"/>
          </p:cNvSpPr>
          <p:nvPr/>
        </p:nvSpPr>
        <p:spPr bwMode="auto">
          <a:xfrm>
            <a:off x="4456113" y="6615113"/>
            <a:ext cx="812800" cy="244475"/>
          </a:xfrm>
          <a:prstGeom prst="rect">
            <a:avLst/>
          </a:prstGeom>
          <a:noFill/>
          <a:ln w="9525">
            <a:noFill/>
            <a:miter lim="800000"/>
            <a:headEnd/>
            <a:tailEnd/>
          </a:ln>
          <a:effectLst/>
        </p:spPr>
        <p:txBody>
          <a:bodyPr wrap="none" lIns="92075" tIns="46038" rIns="92075" bIns="46038" anchor="ctr">
            <a:spAutoFit/>
          </a:bodyPr>
          <a:lstStyle/>
          <a:p>
            <a:pPr algn="ctr">
              <a:defRPr/>
            </a:pPr>
            <a:fld id="{61B3D086-5D28-4B67-8868-985D0752D18E}" type="datetime1">
              <a:rPr lang="de-DE" sz="1000">
                <a:solidFill>
                  <a:schemeClr val="bg1"/>
                </a:solidFill>
                <a:latin typeface="Arial" charset="0"/>
              </a:rPr>
              <a:pPr algn="ctr">
                <a:defRPr/>
              </a:pPr>
              <a:t>28.05.2024</a:t>
            </a:fld>
            <a:endParaRPr lang="de-DE" sz="1000">
              <a:solidFill>
                <a:schemeClr val="bg1"/>
              </a:solidFill>
              <a:latin typeface="Arial" charset="0"/>
            </a:endParaRPr>
          </a:p>
        </p:txBody>
      </p:sp>
      <p:sp>
        <p:nvSpPr>
          <p:cNvPr id="1031" name="Rectangle 7">
            <a:extLst>
              <a:ext uri="{FF2B5EF4-FFF2-40B4-BE49-F238E27FC236}">
                <a16:creationId xmlns:a16="http://schemas.microsoft.com/office/drawing/2014/main" id="{F275FE2A-62CE-89A3-6F74-188DBF7725EF}"/>
              </a:ext>
            </a:extLst>
          </p:cNvPr>
          <p:cNvSpPr>
            <a:spLocks noChangeArrowheads="1"/>
          </p:cNvSpPr>
          <p:nvPr/>
        </p:nvSpPr>
        <p:spPr bwMode="auto">
          <a:xfrm>
            <a:off x="8308975" y="6515100"/>
            <a:ext cx="439738" cy="244475"/>
          </a:xfrm>
          <a:prstGeom prst="rect">
            <a:avLst/>
          </a:prstGeom>
          <a:noFill/>
          <a:ln w="9525">
            <a:noFill/>
            <a:miter lim="800000"/>
            <a:headEnd/>
            <a:tailEnd/>
          </a:ln>
          <a:effectLst/>
        </p:spPr>
        <p:txBody>
          <a:bodyPr wrap="none" lIns="92075" tIns="46038" rIns="92075" bIns="46038"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r"/>
            <a:fld id="{412D5C9A-5062-4B85-AFEB-13425A69A721}" type="slidenum">
              <a:rPr lang="de-DE" altLang="de-DE" sz="1000">
                <a:solidFill>
                  <a:schemeClr val="bg1"/>
                </a:solidFill>
                <a:latin typeface="Arial" panose="020B0604020202020204" pitchFamily="34" charset="0"/>
              </a:rPr>
              <a:pPr algn="r"/>
              <a:t>‹Nr.›</a:t>
            </a:fld>
            <a:endParaRPr lang="de-DE" altLang="de-DE" sz="1000">
              <a:solidFill>
                <a:schemeClr val="bg1"/>
              </a:solidFill>
              <a:latin typeface="Arial" panose="020B0604020202020204" pitchFamily="34" charset="0"/>
            </a:endParaRPr>
          </a:p>
        </p:txBody>
      </p:sp>
      <p:sp>
        <p:nvSpPr>
          <p:cNvPr id="2" name="Rectangle 9">
            <a:extLst>
              <a:ext uri="{FF2B5EF4-FFF2-40B4-BE49-F238E27FC236}">
                <a16:creationId xmlns:a16="http://schemas.microsoft.com/office/drawing/2014/main" id="{2C8B5109-8C77-C5A8-61F4-5A9D9A719833}"/>
              </a:ext>
            </a:extLst>
          </p:cNvPr>
          <p:cNvSpPr>
            <a:spLocks noGrp="1" noChangeArrowheads="1"/>
          </p:cNvSpPr>
          <p:nvPr>
            <p:ph type="body" idx="1"/>
          </p:nvPr>
        </p:nvSpPr>
        <p:spPr bwMode="auto">
          <a:xfrm>
            <a:off x="303213" y="981075"/>
            <a:ext cx="8516937" cy="540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p>
            <a:pPr lvl="0"/>
            <a:r>
              <a:rPr lang="de-DE" altLang="de-DE"/>
              <a:t>Klicken Sie,  um die Formate des Vorlagentextes zu bearbeiten</a:t>
            </a:r>
          </a:p>
          <a:p>
            <a:pPr lvl="1"/>
            <a:r>
              <a:rPr lang="de-DE" altLang="de-DE"/>
              <a:t>Zweite Ebene</a:t>
            </a:r>
          </a:p>
          <a:p>
            <a:pPr lvl="2"/>
            <a:r>
              <a:rPr lang="de-DE" altLang="de-DE"/>
              <a:t>Dritte Ebene</a:t>
            </a:r>
          </a:p>
          <a:p>
            <a:pPr lvl="3"/>
            <a:r>
              <a:rPr lang="de-DE" altLang="de-DE"/>
              <a:t>Vierte Ebene</a:t>
            </a:r>
          </a:p>
          <a:p>
            <a:pPr lvl="4"/>
            <a:r>
              <a:rPr lang="de-DE" altLang="de-DE"/>
              <a:t>Fünfte Ebene</a:t>
            </a:r>
          </a:p>
        </p:txBody>
      </p:sp>
      <p:sp>
        <p:nvSpPr>
          <p:cNvPr id="1048" name="Text Box 24">
            <a:extLst>
              <a:ext uri="{FF2B5EF4-FFF2-40B4-BE49-F238E27FC236}">
                <a16:creationId xmlns:a16="http://schemas.microsoft.com/office/drawing/2014/main" id="{F1840321-693F-91D3-D149-F3E33CC4DB5D}"/>
              </a:ext>
            </a:extLst>
          </p:cNvPr>
          <p:cNvSpPr txBox="1">
            <a:spLocks noChangeArrowheads="1"/>
          </p:cNvSpPr>
          <p:nvPr/>
        </p:nvSpPr>
        <p:spPr bwMode="auto">
          <a:xfrm>
            <a:off x="250825" y="6429375"/>
            <a:ext cx="3035300" cy="427038"/>
          </a:xfrm>
          <a:prstGeom prst="rect">
            <a:avLst/>
          </a:prstGeom>
          <a:noFill/>
          <a:ln w="12700">
            <a:noFill/>
            <a:miter lim="800000"/>
            <a:headEnd type="none" w="sm" len="sm"/>
            <a:tailEnd type="none" w="sm" len="sm"/>
          </a:ln>
          <a:effectLst/>
        </p:spPr>
        <p:txBody>
          <a:bodyPr wrap="none">
            <a:spAutoFit/>
          </a:bodyPr>
          <a:lstStyle/>
          <a:p>
            <a:pPr defTabSz="762000">
              <a:defRPr/>
            </a:pPr>
            <a:r>
              <a:rPr lang="de-DE" sz="1000" dirty="0" err="1">
                <a:solidFill>
                  <a:schemeClr val="bg1"/>
                </a:solidFill>
                <a:latin typeface="Arial" charset="0"/>
              </a:rPr>
              <a:t>anderScore</a:t>
            </a:r>
            <a:r>
              <a:rPr lang="de-DE" sz="1000" dirty="0">
                <a:solidFill>
                  <a:schemeClr val="bg1"/>
                </a:solidFill>
                <a:latin typeface="Arial" charset="0"/>
              </a:rPr>
              <a:t> GmbH </a:t>
            </a:r>
            <a:r>
              <a:rPr lang="de-DE" sz="1200" dirty="0">
                <a:solidFill>
                  <a:schemeClr val="bg1"/>
                </a:solidFill>
                <a:latin typeface="Arial" charset="0"/>
              </a:rPr>
              <a:t>•</a:t>
            </a:r>
            <a:r>
              <a:rPr lang="de-DE" sz="1000" dirty="0">
                <a:solidFill>
                  <a:schemeClr val="bg1"/>
                </a:solidFill>
                <a:latin typeface="Arial" charset="0"/>
              </a:rPr>
              <a:t> Frankenwerft 35 </a:t>
            </a:r>
            <a:r>
              <a:rPr lang="de-DE" sz="1200" dirty="0">
                <a:solidFill>
                  <a:schemeClr val="bg1"/>
                </a:solidFill>
                <a:latin typeface="Arial" charset="0"/>
              </a:rPr>
              <a:t>•</a:t>
            </a:r>
            <a:r>
              <a:rPr lang="de-DE" sz="1000" dirty="0">
                <a:solidFill>
                  <a:schemeClr val="bg1"/>
                </a:solidFill>
                <a:latin typeface="Arial" charset="0"/>
              </a:rPr>
              <a:t> 50667 Köln</a:t>
            </a:r>
          </a:p>
          <a:p>
            <a:pPr defTabSz="762000">
              <a:defRPr/>
            </a:pPr>
            <a:r>
              <a:rPr lang="de-DE" sz="1000" dirty="0">
                <a:solidFill>
                  <a:schemeClr val="bg1"/>
                </a:solidFill>
                <a:latin typeface="Arial" charset="0"/>
              </a:rPr>
              <a:t>&lt;Autor&gt;</a:t>
            </a:r>
          </a:p>
        </p:txBody>
      </p:sp>
      <p:sp>
        <p:nvSpPr>
          <p:cNvPr id="1054" name="Text Box 30">
            <a:extLst>
              <a:ext uri="{FF2B5EF4-FFF2-40B4-BE49-F238E27FC236}">
                <a16:creationId xmlns:a16="http://schemas.microsoft.com/office/drawing/2014/main" id="{9346920B-D70B-3A57-06DF-529E537954C8}"/>
              </a:ext>
            </a:extLst>
          </p:cNvPr>
          <p:cNvSpPr txBox="1">
            <a:spLocks noChangeArrowheads="1"/>
          </p:cNvSpPr>
          <p:nvPr/>
        </p:nvSpPr>
        <p:spPr bwMode="auto">
          <a:xfrm>
            <a:off x="4252913" y="6424613"/>
            <a:ext cx="1311578" cy="246221"/>
          </a:xfrm>
          <a:prstGeom prst="rect">
            <a:avLst/>
          </a:prstGeom>
          <a:noFill/>
          <a:ln w="12700">
            <a:noFill/>
            <a:miter lim="800000"/>
            <a:headEnd type="none" w="sm" len="sm"/>
            <a:tailEnd type="none" w="sm" len="sm"/>
          </a:ln>
          <a:effectLst/>
        </p:spPr>
        <p:txBody>
          <a:bodyPr wrap="none">
            <a:spAutoFit/>
          </a:bodyPr>
          <a:lstStyle/>
          <a:p>
            <a:pPr defTabSz="762000">
              <a:defRPr/>
            </a:pPr>
            <a:r>
              <a:rPr lang="de-DE" sz="1000" dirty="0">
                <a:solidFill>
                  <a:schemeClr val="bg1"/>
                </a:solidFill>
                <a:latin typeface="Arial" charset="0"/>
              </a:rPr>
              <a:t>Tag-2_5-GitOps.ppt</a:t>
            </a:r>
            <a:endParaRPr lang="de-DE" dirty="0">
              <a:solidFill>
                <a:schemeClr val="bg1"/>
              </a:solidFill>
              <a:latin typeface="Arial" pitchFamily="34" charset="0"/>
            </a:endParaRPr>
          </a:p>
        </p:txBody>
      </p:sp>
      <p:sp>
        <p:nvSpPr>
          <p:cNvPr id="1063" name="Rectangle 39">
            <a:hlinkClick r:id="rId4"/>
            <a:extLst>
              <a:ext uri="{FF2B5EF4-FFF2-40B4-BE49-F238E27FC236}">
                <a16:creationId xmlns:a16="http://schemas.microsoft.com/office/drawing/2014/main" id="{613611E0-DAA0-F230-CD0B-8592F1472163}"/>
              </a:ext>
            </a:extLst>
          </p:cNvPr>
          <p:cNvSpPr>
            <a:spLocks noChangeArrowheads="1"/>
          </p:cNvSpPr>
          <p:nvPr userDrawn="1"/>
        </p:nvSpPr>
        <p:spPr bwMode="auto">
          <a:xfrm>
            <a:off x="3914775" y="3105150"/>
            <a:ext cx="9144000" cy="461963"/>
          </a:xfrm>
          <a:prstGeom prst="rect">
            <a:avLst/>
          </a:prstGeom>
          <a:noFill/>
          <a:ln w="12700">
            <a:noFill/>
            <a:miter lim="800000"/>
            <a:headEnd type="none" w="sm" len="sm"/>
            <a:tailEnd type="none" w="sm" len="sm"/>
          </a:ln>
          <a:effectLst/>
        </p:spPr>
        <p:txBody>
          <a:bodyPr>
            <a:spAutoFit/>
          </a:bodyPr>
          <a:lstStyle/>
          <a:p>
            <a:pPr>
              <a:defRPr/>
            </a:pPr>
            <a:endParaRPr lang="de-DE" dirty="0">
              <a:latin typeface="Arial" pitchFamily="34" charset="0"/>
            </a:endParaRPr>
          </a:p>
        </p:txBody>
      </p:sp>
      <p:sp>
        <p:nvSpPr>
          <p:cNvPr id="1064" name="Rectangle 40">
            <a:extLst>
              <a:ext uri="{FF2B5EF4-FFF2-40B4-BE49-F238E27FC236}">
                <a16:creationId xmlns:a16="http://schemas.microsoft.com/office/drawing/2014/main" id="{29E915F4-DDDF-F121-AC80-954D75E00DFB}"/>
              </a:ext>
            </a:extLst>
          </p:cNvPr>
          <p:cNvSpPr>
            <a:spLocks noChangeArrowheads="1"/>
          </p:cNvSpPr>
          <p:nvPr userDrawn="1"/>
        </p:nvSpPr>
        <p:spPr bwMode="auto">
          <a:xfrm>
            <a:off x="0" y="0"/>
            <a:ext cx="252413" cy="260350"/>
          </a:xfrm>
          <a:prstGeom prst="rect">
            <a:avLst/>
          </a:prstGeom>
          <a:noFill/>
          <a:ln w="12700">
            <a:noFill/>
            <a:miter lim="800000"/>
            <a:headEnd type="none" w="sm" len="sm"/>
            <a:tailEnd type="none" w="sm" len="sm"/>
          </a:ln>
          <a:effectLst/>
        </p:spPr>
        <p:txBody>
          <a:bodyPr wrap="none" anchor="ctr">
            <a:spAutoFit/>
          </a:bodyPr>
          <a:lstStyle/>
          <a:p>
            <a:pPr defTabSz="762000">
              <a:defRPr/>
            </a:pPr>
            <a:r>
              <a:rPr lang="de-DE" sz="800" dirty="0">
                <a:latin typeface="Arial" charset="0"/>
                <a:ea typeface="Times New Roman" pitchFamily="18" charset="0"/>
                <a:cs typeface="Arial" charset="0"/>
              </a:rPr>
              <a:t> </a:t>
            </a:r>
            <a:r>
              <a:rPr lang="de-DE" sz="1100" dirty="0">
                <a:latin typeface="Arial" pitchFamily="34" charset="0"/>
                <a:ea typeface="Times New Roman" pitchFamily="18" charset="0"/>
                <a:cs typeface="Arial" charset="0"/>
              </a:rPr>
              <a:t> </a:t>
            </a:r>
            <a:endParaRPr lang="de-DE" dirty="0">
              <a:latin typeface="Arial" pitchFamily="34" charset="0"/>
              <a:ea typeface="Times New Roman" pitchFamily="18" charset="0"/>
              <a:cs typeface="Arial" charset="0"/>
            </a:endParaRPr>
          </a:p>
        </p:txBody>
      </p:sp>
      <p:sp>
        <p:nvSpPr>
          <p:cNvPr id="1065" name="Rectangle 41">
            <a:extLst>
              <a:ext uri="{FF2B5EF4-FFF2-40B4-BE49-F238E27FC236}">
                <a16:creationId xmlns:a16="http://schemas.microsoft.com/office/drawing/2014/main" id="{1AC20BC3-24D2-D550-0D11-5B051D92208E}"/>
              </a:ext>
            </a:extLst>
          </p:cNvPr>
          <p:cNvSpPr>
            <a:spLocks noChangeArrowheads="1"/>
          </p:cNvSpPr>
          <p:nvPr userDrawn="1"/>
        </p:nvSpPr>
        <p:spPr bwMode="auto">
          <a:xfrm>
            <a:off x="0" y="0"/>
            <a:ext cx="252413" cy="260350"/>
          </a:xfrm>
          <a:prstGeom prst="rect">
            <a:avLst/>
          </a:prstGeom>
          <a:noFill/>
          <a:ln w="12700">
            <a:noFill/>
            <a:miter lim="800000"/>
            <a:headEnd type="none" w="sm" len="sm"/>
            <a:tailEnd type="none" w="sm" len="sm"/>
          </a:ln>
          <a:effectLst/>
        </p:spPr>
        <p:txBody>
          <a:bodyPr wrap="none" anchor="ctr">
            <a:spAutoFit/>
          </a:bodyPr>
          <a:lstStyle/>
          <a:p>
            <a:pPr defTabSz="762000">
              <a:defRPr/>
            </a:pPr>
            <a:r>
              <a:rPr lang="de-DE" sz="800" dirty="0">
                <a:latin typeface="Arial" charset="0"/>
                <a:ea typeface="Times New Roman" pitchFamily="18" charset="0"/>
                <a:cs typeface="Arial" charset="0"/>
              </a:rPr>
              <a:t> </a:t>
            </a:r>
            <a:r>
              <a:rPr lang="de-DE" sz="1100" dirty="0">
                <a:latin typeface="Arial" pitchFamily="34" charset="0"/>
                <a:ea typeface="Times New Roman" pitchFamily="18" charset="0"/>
                <a:cs typeface="Arial" charset="0"/>
              </a:rPr>
              <a:t> </a:t>
            </a:r>
            <a:endParaRPr lang="de-DE" dirty="0">
              <a:latin typeface="Arial" pitchFamily="34" charset="0"/>
              <a:ea typeface="Times New Roman" pitchFamily="18" charset="0"/>
              <a:cs typeface="Arial" charset="0"/>
            </a:endParaRPr>
          </a:p>
        </p:txBody>
      </p:sp>
      <p:sp>
        <p:nvSpPr>
          <p:cNvPr id="1066" name="Rectangle 42">
            <a:extLst>
              <a:ext uri="{FF2B5EF4-FFF2-40B4-BE49-F238E27FC236}">
                <a16:creationId xmlns:a16="http://schemas.microsoft.com/office/drawing/2014/main" id="{492F53AD-7BED-DC98-EB8F-A0EE8D11CB43}"/>
              </a:ext>
            </a:extLst>
          </p:cNvPr>
          <p:cNvSpPr>
            <a:spLocks noChangeArrowheads="1"/>
          </p:cNvSpPr>
          <p:nvPr userDrawn="1"/>
        </p:nvSpPr>
        <p:spPr bwMode="auto">
          <a:xfrm>
            <a:off x="0" y="0"/>
            <a:ext cx="252413" cy="260350"/>
          </a:xfrm>
          <a:prstGeom prst="rect">
            <a:avLst/>
          </a:prstGeom>
          <a:noFill/>
          <a:ln w="12700">
            <a:noFill/>
            <a:miter lim="800000"/>
            <a:headEnd type="none" w="sm" len="sm"/>
            <a:tailEnd type="none" w="sm" len="sm"/>
          </a:ln>
          <a:effectLst/>
        </p:spPr>
        <p:txBody>
          <a:bodyPr wrap="none" anchor="ctr">
            <a:spAutoFit/>
          </a:bodyPr>
          <a:lstStyle/>
          <a:p>
            <a:pPr defTabSz="762000">
              <a:defRPr/>
            </a:pPr>
            <a:r>
              <a:rPr lang="de-DE" sz="800" dirty="0">
                <a:latin typeface="Arial" charset="0"/>
                <a:ea typeface="Times New Roman" pitchFamily="18" charset="0"/>
                <a:cs typeface="Arial" charset="0"/>
              </a:rPr>
              <a:t> </a:t>
            </a:r>
            <a:r>
              <a:rPr lang="de-DE" sz="1100" dirty="0">
                <a:latin typeface="Arial" pitchFamily="34" charset="0"/>
                <a:ea typeface="Times New Roman" pitchFamily="18" charset="0"/>
                <a:cs typeface="Arial" charset="0"/>
              </a:rPr>
              <a:t> </a:t>
            </a:r>
            <a:endParaRPr lang="de-DE" dirty="0">
              <a:latin typeface="Arial" pitchFamily="34" charset="0"/>
              <a:ea typeface="Times New Roman" pitchFamily="18" charset="0"/>
              <a:cs typeface="Arial" charset="0"/>
            </a:endParaRPr>
          </a:p>
        </p:txBody>
      </p:sp>
      <p:pic>
        <p:nvPicPr>
          <p:cNvPr id="1037" name="713fdfc0-1a72-49da-bd13-b47278f75372" descr="EAF3711E-BEB0-47E0-BD76-8002A3B4EEFA@localdomain">
            <a:extLst>
              <a:ext uri="{FF2B5EF4-FFF2-40B4-BE49-F238E27FC236}">
                <a16:creationId xmlns:a16="http://schemas.microsoft.com/office/drawing/2014/main" id="{4AE00106-8F78-C96F-8B30-D2683A6B8AAD}"/>
              </a:ext>
            </a:extLst>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0" y="0"/>
            <a:ext cx="9144000" cy="955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8" name="Picture 43" descr="_anderScore-Logo_2773x575_new">
            <a:extLst>
              <a:ext uri="{FF2B5EF4-FFF2-40B4-BE49-F238E27FC236}">
                <a16:creationId xmlns:a16="http://schemas.microsoft.com/office/drawing/2014/main" id="{CC9E1C11-27DD-E217-D73D-AA9C236B0D54}"/>
              </a:ext>
            </a:extLst>
          </p:cNvPr>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6084888" y="231775"/>
            <a:ext cx="2754312"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9" name="Rectangle 45">
            <a:extLst>
              <a:ext uri="{FF2B5EF4-FFF2-40B4-BE49-F238E27FC236}">
                <a16:creationId xmlns:a16="http://schemas.microsoft.com/office/drawing/2014/main" id="{ECFE2338-BCA1-E902-1A46-C4FCCF006FB2}"/>
              </a:ext>
            </a:extLst>
          </p:cNvPr>
          <p:cNvSpPr>
            <a:spLocks noGrp="1" noChangeArrowheads="1"/>
          </p:cNvSpPr>
          <p:nvPr>
            <p:ph type="title"/>
          </p:nvPr>
        </p:nvSpPr>
        <p:spPr bwMode="auto">
          <a:xfrm>
            <a:off x="303213" y="115888"/>
            <a:ext cx="5554662" cy="706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de-DE" altLang="de-DE"/>
              <a:t>Titelmasterformat durch Klicken bearbeiten</a:t>
            </a:r>
          </a:p>
        </p:txBody>
      </p:sp>
    </p:spTree>
  </p:cSld>
  <p:clrMap bg1="lt1" tx1="dk1" bg2="lt2" tx2="dk2" accent1="accent1" accent2="accent2" accent3="accent3" accent4="accent4" accent5="accent5" accent6="accent6" hlink="hlink" folHlink="folHlink"/>
  <p:sldLayoutIdLst>
    <p:sldLayoutId id="2147483895" r:id="rId1"/>
    <p:sldLayoutId id="2147483897" r:id="rId2"/>
  </p:sldLayoutIdLst>
  <p:txStyles>
    <p:titleStyle>
      <a:lvl1pPr algn="l" rtl="0" eaLnBrk="1" fontAlgn="base" hangingPunct="1">
        <a:lnSpc>
          <a:spcPct val="90000"/>
        </a:lnSpc>
        <a:spcBef>
          <a:spcPct val="0"/>
        </a:spcBef>
        <a:spcAft>
          <a:spcPct val="0"/>
        </a:spcAft>
        <a:defRPr sz="3000">
          <a:solidFill>
            <a:srgbClr val="0D4F3C"/>
          </a:solidFill>
          <a:latin typeface="+mj-lt"/>
          <a:ea typeface="+mj-ea"/>
          <a:cs typeface="+mj-cs"/>
        </a:defRPr>
      </a:lvl1pPr>
      <a:lvl2pPr algn="l" rtl="0" eaLnBrk="1" fontAlgn="base" hangingPunct="1">
        <a:lnSpc>
          <a:spcPct val="90000"/>
        </a:lnSpc>
        <a:spcBef>
          <a:spcPct val="0"/>
        </a:spcBef>
        <a:spcAft>
          <a:spcPct val="0"/>
        </a:spcAft>
        <a:defRPr sz="3000">
          <a:solidFill>
            <a:srgbClr val="0D4F3C"/>
          </a:solidFill>
          <a:latin typeface="Arial" charset="0"/>
        </a:defRPr>
      </a:lvl2pPr>
      <a:lvl3pPr algn="l" rtl="0" eaLnBrk="1" fontAlgn="base" hangingPunct="1">
        <a:lnSpc>
          <a:spcPct val="90000"/>
        </a:lnSpc>
        <a:spcBef>
          <a:spcPct val="0"/>
        </a:spcBef>
        <a:spcAft>
          <a:spcPct val="0"/>
        </a:spcAft>
        <a:defRPr sz="3000">
          <a:solidFill>
            <a:srgbClr val="0D4F3C"/>
          </a:solidFill>
          <a:latin typeface="Arial" charset="0"/>
        </a:defRPr>
      </a:lvl3pPr>
      <a:lvl4pPr algn="l" rtl="0" eaLnBrk="1" fontAlgn="base" hangingPunct="1">
        <a:lnSpc>
          <a:spcPct val="90000"/>
        </a:lnSpc>
        <a:spcBef>
          <a:spcPct val="0"/>
        </a:spcBef>
        <a:spcAft>
          <a:spcPct val="0"/>
        </a:spcAft>
        <a:defRPr sz="3000">
          <a:solidFill>
            <a:srgbClr val="0D4F3C"/>
          </a:solidFill>
          <a:latin typeface="Arial" charset="0"/>
        </a:defRPr>
      </a:lvl4pPr>
      <a:lvl5pPr algn="l" rtl="0" eaLnBrk="1" fontAlgn="base" hangingPunct="1">
        <a:lnSpc>
          <a:spcPct val="90000"/>
        </a:lnSpc>
        <a:spcBef>
          <a:spcPct val="0"/>
        </a:spcBef>
        <a:spcAft>
          <a:spcPct val="0"/>
        </a:spcAft>
        <a:defRPr sz="3000">
          <a:solidFill>
            <a:srgbClr val="0D4F3C"/>
          </a:solidFill>
          <a:latin typeface="Arial" charset="0"/>
        </a:defRPr>
      </a:lvl5pPr>
      <a:lvl6pPr marL="457200" algn="l" rtl="0" eaLnBrk="1" fontAlgn="base" hangingPunct="1">
        <a:spcBef>
          <a:spcPct val="0"/>
        </a:spcBef>
        <a:spcAft>
          <a:spcPct val="0"/>
        </a:spcAft>
        <a:defRPr sz="3000">
          <a:solidFill>
            <a:srgbClr val="0D4F3C"/>
          </a:solidFill>
          <a:latin typeface="Arial" charset="0"/>
        </a:defRPr>
      </a:lvl6pPr>
      <a:lvl7pPr marL="914400" algn="l" rtl="0" eaLnBrk="1" fontAlgn="base" hangingPunct="1">
        <a:spcBef>
          <a:spcPct val="0"/>
        </a:spcBef>
        <a:spcAft>
          <a:spcPct val="0"/>
        </a:spcAft>
        <a:defRPr sz="3000">
          <a:solidFill>
            <a:srgbClr val="0D4F3C"/>
          </a:solidFill>
          <a:latin typeface="Arial" charset="0"/>
        </a:defRPr>
      </a:lvl7pPr>
      <a:lvl8pPr marL="1371600" algn="l" rtl="0" eaLnBrk="1" fontAlgn="base" hangingPunct="1">
        <a:spcBef>
          <a:spcPct val="0"/>
        </a:spcBef>
        <a:spcAft>
          <a:spcPct val="0"/>
        </a:spcAft>
        <a:defRPr sz="3000">
          <a:solidFill>
            <a:srgbClr val="0D4F3C"/>
          </a:solidFill>
          <a:latin typeface="Arial" charset="0"/>
        </a:defRPr>
      </a:lvl8pPr>
      <a:lvl9pPr marL="1828800" algn="l" rtl="0" eaLnBrk="1" fontAlgn="base" hangingPunct="1">
        <a:spcBef>
          <a:spcPct val="0"/>
        </a:spcBef>
        <a:spcAft>
          <a:spcPct val="0"/>
        </a:spcAft>
        <a:defRPr sz="3000">
          <a:solidFill>
            <a:srgbClr val="0D4F3C"/>
          </a:solidFill>
          <a:latin typeface="Arial" charset="0"/>
        </a:defRPr>
      </a:lvl9pPr>
    </p:titleStyle>
    <p:bodyStyle>
      <a:lvl1pPr marL="342900" indent="-342900" algn="l" rtl="0" eaLnBrk="1" fontAlgn="base" hangingPunct="1">
        <a:spcBef>
          <a:spcPct val="20000"/>
        </a:spcBef>
        <a:spcAft>
          <a:spcPct val="0"/>
        </a:spcAft>
        <a:buClr>
          <a:srgbClr val="008C5A"/>
        </a:buClr>
        <a:buFont typeface="Monotype Sorts" pitchFamily="2" charset="2"/>
        <a:buChar char="l"/>
        <a:defRPr sz="2400">
          <a:solidFill>
            <a:schemeClr val="tx1"/>
          </a:solidFill>
          <a:latin typeface="+mn-lt"/>
          <a:ea typeface="+mn-ea"/>
          <a:cs typeface="+mn-cs"/>
        </a:defRPr>
      </a:lvl1pPr>
      <a:lvl2pPr marL="742950" indent="-285750" algn="l" rtl="0" eaLnBrk="1" fontAlgn="base" hangingPunct="1">
        <a:spcBef>
          <a:spcPct val="20000"/>
        </a:spcBef>
        <a:spcAft>
          <a:spcPct val="0"/>
        </a:spcAft>
        <a:buClr>
          <a:srgbClr val="008C5A"/>
        </a:buClr>
        <a:buFont typeface="Monotype Sorts" pitchFamily="2" charset="2"/>
        <a:buChar char="l"/>
        <a:defRPr sz="2000">
          <a:solidFill>
            <a:schemeClr val="tx1"/>
          </a:solidFill>
          <a:latin typeface="+mn-lt"/>
        </a:defRPr>
      </a:lvl2pPr>
      <a:lvl3pPr marL="1143000" indent="-228600" algn="l" rtl="0" eaLnBrk="1" fontAlgn="base" hangingPunct="1">
        <a:spcBef>
          <a:spcPct val="20000"/>
        </a:spcBef>
        <a:spcAft>
          <a:spcPct val="0"/>
        </a:spcAft>
        <a:buClr>
          <a:srgbClr val="008C5A"/>
        </a:buClr>
        <a:buFont typeface="Monotype Sorts" pitchFamily="2" charset="2"/>
        <a:buChar char="l"/>
        <a:defRPr sz="2400">
          <a:solidFill>
            <a:schemeClr val="tx1"/>
          </a:solidFill>
          <a:latin typeface="+mn-lt"/>
        </a:defRPr>
      </a:lvl3pPr>
      <a:lvl4pPr marL="15621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4pPr>
      <a:lvl5pPr marL="19812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5pPr>
      <a:lvl6pPr marL="24384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6pPr>
      <a:lvl7pPr marL="28956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7pPr>
      <a:lvl8pPr marL="33528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8pPr>
      <a:lvl9pPr marL="38100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0" name="Picture 7">
            <a:extLst>
              <a:ext uri="{FF2B5EF4-FFF2-40B4-BE49-F238E27FC236}">
                <a16:creationId xmlns:a16="http://schemas.microsoft.com/office/drawing/2014/main" id="{4D35DA86-B4BB-2584-B461-44E862DDDE3E}"/>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2001838"/>
            <a:ext cx="9144000" cy="2455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9883" name="Rectangle 11">
            <a:extLst>
              <a:ext uri="{FF2B5EF4-FFF2-40B4-BE49-F238E27FC236}">
                <a16:creationId xmlns:a16="http://schemas.microsoft.com/office/drawing/2014/main" id="{968E4FCC-BFE2-C5FE-B99E-AD505999C9E6}"/>
              </a:ext>
            </a:extLst>
          </p:cNvPr>
          <p:cNvSpPr>
            <a:spLocks noChangeArrowheads="1"/>
          </p:cNvSpPr>
          <p:nvPr userDrawn="1"/>
        </p:nvSpPr>
        <p:spPr bwMode="auto">
          <a:xfrm rot="20291916" flipV="1">
            <a:off x="5889625" y="4484688"/>
            <a:ext cx="73025" cy="69850"/>
          </a:xfrm>
          <a:prstGeom prst="rect">
            <a:avLst/>
          </a:prstGeom>
          <a:solidFill>
            <a:schemeClr val="bg1"/>
          </a:solidFill>
          <a:ln w="9525">
            <a:noFill/>
            <a:miter lim="800000"/>
            <a:headEnd/>
            <a:tailEnd/>
          </a:ln>
          <a:effectLst/>
        </p:spPr>
        <p:txBody>
          <a:bodyPr wrap="none" anchor="ctr"/>
          <a:lstStyle/>
          <a:p>
            <a:pPr>
              <a:defRPr/>
            </a:pPr>
            <a:endParaRPr lang="de-DE" dirty="0">
              <a:latin typeface="Arial" pitchFamily="34" charset="0"/>
            </a:endParaRPr>
          </a:p>
        </p:txBody>
      </p:sp>
      <p:sp>
        <p:nvSpPr>
          <p:cNvPr id="79884" name="Rectangle 12">
            <a:extLst>
              <a:ext uri="{FF2B5EF4-FFF2-40B4-BE49-F238E27FC236}">
                <a16:creationId xmlns:a16="http://schemas.microsoft.com/office/drawing/2014/main" id="{250C61B2-2B35-A539-A9AE-1C8E086EC10D}"/>
              </a:ext>
            </a:extLst>
          </p:cNvPr>
          <p:cNvSpPr>
            <a:spLocks noChangeArrowheads="1"/>
          </p:cNvSpPr>
          <p:nvPr userDrawn="1"/>
        </p:nvSpPr>
        <p:spPr bwMode="auto">
          <a:xfrm rot="-922424">
            <a:off x="5884863" y="4489450"/>
            <a:ext cx="73025" cy="71438"/>
          </a:xfrm>
          <a:prstGeom prst="rect">
            <a:avLst/>
          </a:prstGeom>
          <a:solidFill>
            <a:schemeClr val="bg1"/>
          </a:solidFill>
          <a:ln w="9525">
            <a:noFill/>
            <a:miter lim="800000"/>
            <a:headEnd/>
            <a:tailEnd/>
          </a:ln>
          <a:effectLst/>
        </p:spPr>
        <p:txBody>
          <a:bodyPr wrap="none" anchor="ctr"/>
          <a:lstStyle/>
          <a:p>
            <a:pPr>
              <a:defRPr/>
            </a:pPr>
            <a:endParaRPr lang="de-DE" dirty="0">
              <a:latin typeface="Arial" pitchFamily="34" charset="0"/>
            </a:endParaRPr>
          </a:p>
        </p:txBody>
      </p:sp>
      <p:pic>
        <p:nvPicPr>
          <p:cNvPr id="2053" name="Picture 13">
            <a:extLst>
              <a:ext uri="{FF2B5EF4-FFF2-40B4-BE49-F238E27FC236}">
                <a16:creationId xmlns:a16="http://schemas.microsoft.com/office/drawing/2014/main" id="{C2AA9C0A-9353-DC7C-8B36-9A1C13E55BCB}"/>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5364163" y="620713"/>
            <a:ext cx="3381375"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feld 6">
            <a:extLst>
              <a:ext uri="{FF2B5EF4-FFF2-40B4-BE49-F238E27FC236}">
                <a16:creationId xmlns:a16="http://schemas.microsoft.com/office/drawing/2014/main" id="{977A5FA4-4CA9-715B-7152-68BE18CA531B}"/>
              </a:ext>
            </a:extLst>
          </p:cNvPr>
          <p:cNvSpPr txBox="1"/>
          <p:nvPr userDrawn="1"/>
        </p:nvSpPr>
        <p:spPr>
          <a:xfrm>
            <a:off x="7667625" y="4508500"/>
            <a:ext cx="1441450" cy="185738"/>
          </a:xfrm>
          <a:prstGeom prst="rect">
            <a:avLst/>
          </a:prstGeom>
          <a:solidFill>
            <a:schemeClr val="bg1"/>
          </a:solidFill>
          <a:ln>
            <a:noFill/>
          </a:ln>
        </p:spPr>
        <p:txBody>
          <a:bodyPr>
            <a:spAutoFit/>
          </a:bodyPr>
          <a:lstStyle/>
          <a:p>
            <a:pPr>
              <a:defRPr/>
            </a:pPr>
            <a:r>
              <a:rPr lang="de-DE" sz="600" dirty="0">
                <a:latin typeface="+mj-lt"/>
              </a:rPr>
              <a:t>© Copyright 2024 anderScore GmbH</a:t>
            </a:r>
          </a:p>
        </p:txBody>
      </p:sp>
    </p:spTree>
  </p:cSld>
  <p:clrMap bg1="lt1" tx1="dk1" bg2="lt2" tx2="dk2" accent1="accent1" accent2="accent2" accent3="accent3" accent4="accent4" accent5="accent5" accent6="accent6" hlink="hlink" folHlink="folHlink"/>
  <p:sldLayoutIdLst>
    <p:sldLayoutId id="2147483896" r:id="rId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hyperlink" Target="https://en.wikipedia.org/wiki/Software_versioning" TargetMode="External"/><Relationship Id="rId2" Type="http://schemas.openxmlformats.org/officeDocument/2006/relationships/hyperlink" Target="https://docs.gitlab.com/runner/" TargetMode="External"/><Relationship Id="rId1" Type="http://schemas.openxmlformats.org/officeDocument/2006/relationships/slideLayout" Target="../slideLayouts/slideLayout1.xml"/><Relationship Id="rId6" Type="http://schemas.openxmlformats.org/officeDocument/2006/relationships/hyperlink" Target="https://gitlab.com/gitlab-org/release/tasks/-/issues" TargetMode="External"/><Relationship Id="rId5" Type="http://schemas.openxmlformats.org/officeDocument/2006/relationships/hyperlink" Target="https://docs.gitlab.com/runner/install/index.html" TargetMode="External"/><Relationship Id="rId4" Type="http://schemas.openxmlformats.org/officeDocument/2006/relationships/hyperlink" Target="https://gitlab.com/gitlab-org/gitlab-runner/-/merge_requests/3414" TargetMode="Externa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E4B2C6CD-AD60-3C79-94C5-A3C58293BC9E}"/>
              </a:ext>
            </a:extLst>
          </p:cNvPr>
          <p:cNvSpPr>
            <a:spLocks noGrp="1" noChangeArrowheads="1"/>
          </p:cNvSpPr>
          <p:nvPr>
            <p:ph type="ctrTitle" idx="4294967295"/>
          </p:nvPr>
        </p:nvSpPr>
        <p:spPr bwMode="auto">
          <a:xfrm>
            <a:off x="468313" y="2562225"/>
            <a:ext cx="4967287" cy="93821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eaLnBrk="1" hangingPunct="1"/>
            <a:r>
              <a:rPr lang="de-DE" altLang="de-DE" sz="3200" dirty="0"/>
              <a:t>Tag 3: Docker, </a:t>
            </a:r>
            <a:r>
              <a:rPr lang="de-DE" altLang="de-DE" sz="3200" dirty="0" err="1"/>
              <a:t>GitLab</a:t>
            </a:r>
            <a:r>
              <a:rPr lang="de-DE" altLang="de-DE" sz="3200" dirty="0"/>
              <a:t> CI &amp; </a:t>
            </a:r>
            <a:r>
              <a:rPr lang="de-DE" altLang="de-DE" sz="3200" dirty="0" err="1"/>
              <a:t>Deployment</a:t>
            </a:r>
            <a:r>
              <a:rPr lang="de-DE" altLang="de-DE" sz="3200" dirty="0"/>
              <a:t>-Strategien</a:t>
            </a:r>
          </a:p>
        </p:txBody>
      </p:sp>
      <p:sp>
        <p:nvSpPr>
          <p:cNvPr id="4099" name="Rectangle 3">
            <a:extLst>
              <a:ext uri="{FF2B5EF4-FFF2-40B4-BE49-F238E27FC236}">
                <a16:creationId xmlns:a16="http://schemas.microsoft.com/office/drawing/2014/main" id="{89107976-89BA-B819-B0F4-5904DD4F4AAC}"/>
              </a:ext>
            </a:extLst>
          </p:cNvPr>
          <p:cNvSpPr>
            <a:spLocks noGrp="1" noChangeArrowheads="1"/>
          </p:cNvSpPr>
          <p:nvPr>
            <p:ph type="subTitle" idx="4294967295"/>
          </p:nvPr>
        </p:nvSpPr>
        <p:spPr bwMode="auto">
          <a:xfrm>
            <a:off x="468313" y="4462463"/>
            <a:ext cx="2159000" cy="6223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None/>
            </a:pPr>
            <a:r>
              <a:rPr lang="de-DE" altLang="de-DE" sz="1600"/>
              <a:t>&lt;Datum, Autor&gt;</a:t>
            </a:r>
          </a:p>
        </p:txBody>
      </p:sp>
      <p:sp>
        <p:nvSpPr>
          <p:cNvPr id="4100" name="Rectangle 4">
            <a:extLst>
              <a:ext uri="{FF2B5EF4-FFF2-40B4-BE49-F238E27FC236}">
                <a16:creationId xmlns:a16="http://schemas.microsoft.com/office/drawing/2014/main" id="{4D866AF1-CD71-C1C5-56DD-B2E98E020155}"/>
              </a:ext>
            </a:extLst>
          </p:cNvPr>
          <p:cNvSpPr>
            <a:spLocks noChangeArrowheads="1"/>
          </p:cNvSpPr>
          <p:nvPr/>
        </p:nvSpPr>
        <p:spPr bwMode="auto">
          <a:xfrm>
            <a:off x="468313" y="549275"/>
            <a:ext cx="4032250" cy="938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de-DE" altLang="de-DE" sz="4400">
                <a:solidFill>
                  <a:schemeClr val="tx2"/>
                </a:solidFill>
                <a:latin typeface="Arial" panose="020B0604020202020204" pitchFamily="34" charset="0"/>
              </a:rPr>
              <a:t>&lt;Kundenlogo&gt;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2146DD8-05B8-7584-3FBF-08CA507E3A90}"/>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C06FAB7F-F7B8-5D04-9D0E-03CE22DABD2F}"/>
              </a:ext>
            </a:extLst>
          </p:cNvPr>
          <p:cNvSpPr>
            <a:spLocks noGrp="1"/>
          </p:cNvSpPr>
          <p:nvPr>
            <p:ph idx="1"/>
          </p:nvPr>
        </p:nvSpPr>
        <p:spPr/>
        <p:txBody>
          <a:bodyPr/>
          <a:lstStyle/>
          <a:p>
            <a:pPr marL="0" indent="0">
              <a:buNone/>
            </a:pPr>
            <a:r>
              <a:rPr lang="de-DE" b="1" dirty="0" err="1"/>
              <a:t>GitLab</a:t>
            </a:r>
            <a:r>
              <a:rPr lang="de-DE" b="1" dirty="0"/>
              <a:t> Architektur</a:t>
            </a:r>
          </a:p>
          <a:p>
            <a:pPr>
              <a:buFont typeface="Arial" panose="020B0604020202020204" pitchFamily="34" charset="0"/>
              <a:buChar char="•"/>
            </a:pPr>
            <a:r>
              <a:rPr lang="de-DE" dirty="0" err="1"/>
              <a:t>GitLab</a:t>
            </a:r>
            <a:r>
              <a:rPr lang="de-DE" dirty="0"/>
              <a:t>-Runners</a:t>
            </a:r>
          </a:p>
          <a:p>
            <a:pPr lvl="1">
              <a:buFont typeface="Arial" panose="020B0604020202020204" pitchFamily="34" charset="0"/>
              <a:buChar char="•"/>
            </a:pPr>
            <a:r>
              <a:rPr lang="de-DE" dirty="0"/>
              <a:t>„</a:t>
            </a:r>
            <a:r>
              <a:rPr lang="de-DE" dirty="0" err="1"/>
              <a:t>Agents</a:t>
            </a:r>
            <a:r>
              <a:rPr lang="de-DE" dirty="0"/>
              <a:t>“, welche die CI/CD Aufträge (engl. </a:t>
            </a:r>
            <a:r>
              <a:rPr lang="de-DE" dirty="0" err="1"/>
              <a:t>jobs</a:t>
            </a:r>
            <a:r>
              <a:rPr lang="de-DE" dirty="0"/>
              <a:t>) ausführen</a:t>
            </a:r>
          </a:p>
          <a:p>
            <a:pPr lvl="1">
              <a:buFont typeface="Arial" panose="020B0604020202020204" pitchFamily="34" charset="0"/>
              <a:buChar char="•"/>
            </a:pPr>
            <a:r>
              <a:rPr lang="de-DE" dirty="0"/>
              <a:t>Pipeline </a:t>
            </a:r>
            <a:r>
              <a:rPr lang="de-DE" dirty="0" err="1"/>
              <a:t>jobs</a:t>
            </a:r>
            <a:r>
              <a:rPr lang="de-DE" dirty="0"/>
              <a:t> werden den verfügbaren Runnern durch den </a:t>
            </a:r>
            <a:r>
              <a:rPr lang="de-DE" dirty="0" err="1"/>
              <a:t>GitLab</a:t>
            </a:r>
            <a:r>
              <a:rPr lang="de-DE" dirty="0"/>
              <a:t> Server zugewiesen</a:t>
            </a:r>
          </a:p>
          <a:p>
            <a:pPr marL="0" indent="0">
              <a:buNone/>
            </a:pPr>
            <a:endParaRPr lang="de-DE" b="1" dirty="0"/>
          </a:p>
        </p:txBody>
      </p:sp>
      <p:pic>
        <p:nvPicPr>
          <p:cNvPr id="8" name="Grafik 7">
            <a:extLst>
              <a:ext uri="{FF2B5EF4-FFF2-40B4-BE49-F238E27FC236}">
                <a16:creationId xmlns:a16="http://schemas.microsoft.com/office/drawing/2014/main" id="{019C0BDB-642A-52C5-8539-B607EF7572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20952" y="3365566"/>
            <a:ext cx="936104" cy="936104"/>
          </a:xfrm>
          <a:prstGeom prst="rect">
            <a:avLst/>
          </a:prstGeom>
        </p:spPr>
      </p:pic>
      <p:sp>
        <p:nvSpPr>
          <p:cNvPr id="17" name="Rechteck: abgerundete Ecken 16">
            <a:extLst>
              <a:ext uri="{FF2B5EF4-FFF2-40B4-BE49-F238E27FC236}">
                <a16:creationId xmlns:a16="http://schemas.microsoft.com/office/drawing/2014/main" id="{BF9E5223-B915-6EF1-32EA-36AB5A4FB297}"/>
              </a:ext>
            </a:extLst>
          </p:cNvPr>
          <p:cNvSpPr/>
          <p:nvPr/>
        </p:nvSpPr>
        <p:spPr bwMode="auto">
          <a:xfrm>
            <a:off x="1085080" y="4527122"/>
            <a:ext cx="1650022" cy="409056"/>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de-DE" sz="1400" dirty="0" err="1">
                <a:latin typeface="+mj-lt"/>
              </a:rPr>
              <a:t>GitLab</a:t>
            </a:r>
            <a:r>
              <a:rPr lang="de-DE" sz="1400" dirty="0">
                <a:latin typeface="+mj-lt"/>
              </a:rPr>
              <a:t> Instanz</a:t>
            </a:r>
          </a:p>
        </p:txBody>
      </p:sp>
      <p:sp>
        <p:nvSpPr>
          <p:cNvPr id="18" name="Rechteck: abgerundete Ecken 17">
            <a:extLst>
              <a:ext uri="{FF2B5EF4-FFF2-40B4-BE49-F238E27FC236}">
                <a16:creationId xmlns:a16="http://schemas.microsoft.com/office/drawing/2014/main" id="{A5844D8F-98A2-2467-7257-410C68D7B4AC}"/>
              </a:ext>
            </a:extLst>
          </p:cNvPr>
          <p:cNvSpPr/>
          <p:nvPr/>
        </p:nvSpPr>
        <p:spPr bwMode="auto">
          <a:xfrm>
            <a:off x="1085080" y="5214207"/>
            <a:ext cx="1650022" cy="409056"/>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de-DE" sz="1400" dirty="0" err="1">
                <a:latin typeface="+mj-lt"/>
              </a:rPr>
              <a:t>GitLab</a:t>
            </a:r>
            <a:r>
              <a:rPr lang="de-DE" sz="1400" dirty="0">
                <a:latin typeface="+mj-lt"/>
              </a:rPr>
              <a:t> Server</a:t>
            </a:r>
          </a:p>
        </p:txBody>
      </p:sp>
      <p:sp>
        <p:nvSpPr>
          <p:cNvPr id="19" name="Textfeld 18">
            <a:extLst>
              <a:ext uri="{FF2B5EF4-FFF2-40B4-BE49-F238E27FC236}">
                <a16:creationId xmlns:a16="http://schemas.microsoft.com/office/drawing/2014/main" id="{3D1C0843-79CD-AFD2-A581-3C749749746E}"/>
              </a:ext>
            </a:extLst>
          </p:cNvPr>
          <p:cNvSpPr txBox="1"/>
          <p:nvPr/>
        </p:nvSpPr>
        <p:spPr bwMode="auto">
          <a:xfrm>
            <a:off x="1132920" y="4905916"/>
            <a:ext cx="1512168" cy="338554"/>
          </a:xfrm>
          <a:prstGeom prst="rect">
            <a:avLst/>
          </a:prstGeom>
          <a:noFill/>
          <a:ln w="9525">
            <a:noFill/>
            <a:miter lim="800000"/>
            <a:headEnd/>
            <a:tailEnd/>
          </a:ln>
        </p:spPr>
        <p:txBody>
          <a:bodyPr wrap="square" rtlCol="0" anchor="ctr">
            <a:spAutoFit/>
          </a:bodyPr>
          <a:lstStyle/>
          <a:p>
            <a:pPr algn="ctr" eaLnBrk="1" hangingPunct="1"/>
            <a:r>
              <a:rPr lang="de-DE" sz="1600" dirty="0">
                <a:latin typeface="Arial" charset="0"/>
              </a:rPr>
              <a:t>oder</a:t>
            </a:r>
          </a:p>
        </p:txBody>
      </p:sp>
      <p:pic>
        <p:nvPicPr>
          <p:cNvPr id="5" name="Grafik 4">
            <a:extLst>
              <a:ext uri="{FF2B5EF4-FFF2-40B4-BE49-F238E27FC236}">
                <a16:creationId xmlns:a16="http://schemas.microsoft.com/office/drawing/2014/main" id="{13D095F1-C80B-7AA5-3D60-95C6641D9DE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44101" y="2847931"/>
            <a:ext cx="1035270" cy="1035270"/>
          </a:xfrm>
          <a:prstGeom prst="rect">
            <a:avLst/>
          </a:prstGeom>
        </p:spPr>
      </p:pic>
      <p:pic>
        <p:nvPicPr>
          <p:cNvPr id="6" name="Grafik 5">
            <a:extLst>
              <a:ext uri="{FF2B5EF4-FFF2-40B4-BE49-F238E27FC236}">
                <a16:creationId xmlns:a16="http://schemas.microsoft.com/office/drawing/2014/main" id="{F15B697A-4BFB-7888-742A-7F96C94CF48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44101" y="4178937"/>
            <a:ext cx="1035270" cy="1035270"/>
          </a:xfrm>
          <a:prstGeom prst="rect">
            <a:avLst/>
          </a:prstGeom>
        </p:spPr>
      </p:pic>
      <p:pic>
        <p:nvPicPr>
          <p:cNvPr id="7" name="Grafik 6">
            <a:extLst>
              <a:ext uri="{FF2B5EF4-FFF2-40B4-BE49-F238E27FC236}">
                <a16:creationId xmlns:a16="http://schemas.microsoft.com/office/drawing/2014/main" id="{68E9DF7C-B4B3-8845-A000-40DB5E6E66D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74191" y="5656288"/>
            <a:ext cx="671800" cy="703046"/>
          </a:xfrm>
          <a:prstGeom prst="rect">
            <a:avLst/>
          </a:prstGeom>
        </p:spPr>
      </p:pic>
      <p:sp>
        <p:nvSpPr>
          <p:cNvPr id="11" name="Pfeil: nach rechts 10">
            <a:extLst>
              <a:ext uri="{FF2B5EF4-FFF2-40B4-BE49-F238E27FC236}">
                <a16:creationId xmlns:a16="http://schemas.microsoft.com/office/drawing/2014/main" id="{3C014BC5-9D5B-1B46-0E96-B9DE15896E55}"/>
              </a:ext>
            </a:extLst>
          </p:cNvPr>
          <p:cNvSpPr/>
          <p:nvPr/>
        </p:nvSpPr>
        <p:spPr bwMode="auto">
          <a:xfrm rot="451372">
            <a:off x="2488061" y="4275380"/>
            <a:ext cx="3144086" cy="315462"/>
          </a:xfrm>
          <a:prstGeom prst="rightArrow">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de-DE" sz="2000" b="1" dirty="0">
                <a:latin typeface="+mj-lt"/>
              </a:rPr>
              <a:t>job-2</a:t>
            </a:r>
            <a:endParaRPr kumimoji="0" lang="de-DE" sz="2000" b="1" i="0" u="none" strike="noStrike" cap="none" normalizeH="0" baseline="0" dirty="0">
              <a:ln>
                <a:noFill/>
              </a:ln>
              <a:solidFill>
                <a:schemeClr val="tx1"/>
              </a:solidFill>
              <a:effectLst/>
              <a:latin typeface="+mj-lt"/>
            </a:endParaRPr>
          </a:p>
        </p:txBody>
      </p:sp>
      <p:sp>
        <p:nvSpPr>
          <p:cNvPr id="21" name="Pfeil: nach rechts 20">
            <a:extLst>
              <a:ext uri="{FF2B5EF4-FFF2-40B4-BE49-F238E27FC236}">
                <a16:creationId xmlns:a16="http://schemas.microsoft.com/office/drawing/2014/main" id="{FFC54E1C-8096-04CB-A1CE-ED4486604DEC}"/>
              </a:ext>
            </a:extLst>
          </p:cNvPr>
          <p:cNvSpPr/>
          <p:nvPr/>
        </p:nvSpPr>
        <p:spPr bwMode="auto">
          <a:xfrm rot="21161271">
            <a:off x="2488061" y="3503683"/>
            <a:ext cx="3144086" cy="315462"/>
          </a:xfrm>
          <a:prstGeom prst="rightArrow">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de-DE" sz="2000" b="1" i="0" u="none" strike="noStrike" cap="none" normalizeH="0" baseline="0" dirty="0">
                <a:ln>
                  <a:noFill/>
                </a:ln>
                <a:solidFill>
                  <a:schemeClr val="tx1"/>
                </a:solidFill>
                <a:effectLst/>
                <a:latin typeface="+mj-lt"/>
              </a:rPr>
              <a:t>job-1</a:t>
            </a:r>
          </a:p>
        </p:txBody>
      </p:sp>
      <p:pic>
        <p:nvPicPr>
          <p:cNvPr id="26" name="Grafik 25">
            <a:extLst>
              <a:ext uri="{FF2B5EF4-FFF2-40B4-BE49-F238E27FC236}">
                <a16:creationId xmlns:a16="http://schemas.microsoft.com/office/drawing/2014/main" id="{FA8F44D9-789E-980D-C398-C8D99EBACFA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01217" y="3077477"/>
            <a:ext cx="671800" cy="703046"/>
          </a:xfrm>
          <a:prstGeom prst="rect">
            <a:avLst/>
          </a:prstGeom>
        </p:spPr>
      </p:pic>
      <p:pic>
        <p:nvPicPr>
          <p:cNvPr id="27" name="Grafik 26">
            <a:extLst>
              <a:ext uri="{FF2B5EF4-FFF2-40B4-BE49-F238E27FC236}">
                <a16:creationId xmlns:a16="http://schemas.microsoft.com/office/drawing/2014/main" id="{6EE429FA-8452-F858-94D2-E84A08C5AAA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01217" y="4443777"/>
            <a:ext cx="671800" cy="703046"/>
          </a:xfrm>
          <a:prstGeom prst="rect">
            <a:avLst/>
          </a:prstGeom>
        </p:spPr>
      </p:pic>
    </p:spTree>
    <p:extLst>
      <p:ext uri="{BB962C8B-B14F-4D97-AF65-F5344CB8AC3E}">
        <p14:creationId xmlns:p14="http://schemas.microsoft.com/office/powerpoint/2010/main" val="193019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634223D-99BD-68A7-4860-F45BC03DFEA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D9F10513-FE0C-0C65-DB15-5D771567744B}"/>
              </a:ext>
            </a:extLst>
          </p:cNvPr>
          <p:cNvSpPr>
            <a:spLocks noGrp="1"/>
          </p:cNvSpPr>
          <p:nvPr>
            <p:ph idx="1"/>
          </p:nvPr>
        </p:nvSpPr>
        <p:spPr/>
        <p:txBody>
          <a:bodyPr/>
          <a:lstStyle/>
          <a:p>
            <a:pPr marL="0" indent="0">
              <a:buNone/>
            </a:pPr>
            <a:r>
              <a:rPr lang="de-DE" b="1" dirty="0"/>
              <a:t>Self-</a:t>
            </a:r>
            <a:r>
              <a:rPr lang="de-DE" b="1" dirty="0" err="1"/>
              <a:t>managed</a:t>
            </a:r>
            <a:r>
              <a:rPr lang="de-DE" b="1" dirty="0"/>
              <a:t> Runner</a:t>
            </a:r>
          </a:p>
        </p:txBody>
      </p:sp>
      <p:pic>
        <p:nvPicPr>
          <p:cNvPr id="4" name="Inhaltsplatzhalter 4">
            <a:extLst>
              <a:ext uri="{FF2B5EF4-FFF2-40B4-BE49-F238E27FC236}">
                <a16:creationId xmlns:a16="http://schemas.microsoft.com/office/drawing/2014/main" id="{C41C5879-090D-5E3D-795C-ECCA3D72E4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2699792" y="1752600"/>
            <a:ext cx="3352800" cy="335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Grafik 4">
            <a:extLst>
              <a:ext uri="{FF2B5EF4-FFF2-40B4-BE49-F238E27FC236}">
                <a16:creationId xmlns:a16="http://schemas.microsoft.com/office/drawing/2014/main" id="{4BDBDA2D-4F0D-834D-AEA6-80A23C86932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636734">
            <a:off x="4879982" y="4174115"/>
            <a:ext cx="1729653" cy="1729653"/>
          </a:xfrm>
          <a:prstGeom prst="rect">
            <a:avLst/>
          </a:prstGeom>
        </p:spPr>
      </p:pic>
    </p:spTree>
    <p:extLst>
      <p:ext uri="{BB962C8B-B14F-4D97-AF65-F5344CB8AC3E}">
        <p14:creationId xmlns:p14="http://schemas.microsoft.com/office/powerpoint/2010/main" val="38940329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Self-</a:t>
            </a:r>
            <a:r>
              <a:rPr lang="de-DE" b="1" dirty="0" err="1"/>
              <a:t>managed</a:t>
            </a:r>
            <a:r>
              <a:rPr lang="de-DE" b="1" dirty="0"/>
              <a:t> Runner</a:t>
            </a:r>
          </a:p>
          <a:p>
            <a:pPr>
              <a:buFont typeface="Arial" panose="020B0604020202020204" pitchFamily="34" charset="0"/>
              <a:buChar char="•"/>
            </a:pPr>
            <a:r>
              <a:rPr lang="de-DE" dirty="0"/>
              <a:t>Eigenen Project Runner benutzen</a:t>
            </a:r>
          </a:p>
          <a:p>
            <a:pPr>
              <a:buFont typeface="Arial" panose="020B0604020202020204" pitchFamily="34" charset="0"/>
              <a:buChar char="•"/>
            </a:pPr>
            <a:r>
              <a:rPr lang="de-DE" dirty="0"/>
              <a:t>Verschiedene Runner verwalten</a:t>
            </a:r>
          </a:p>
          <a:p>
            <a:pPr>
              <a:buFont typeface="Arial" panose="020B0604020202020204" pitchFamily="34" charset="0"/>
              <a:buChar char="•"/>
            </a:pPr>
            <a:r>
              <a:rPr lang="de-DE" dirty="0"/>
              <a:t>Runner registrieren</a:t>
            </a:r>
          </a:p>
          <a:p>
            <a:pPr>
              <a:buFont typeface="Arial" panose="020B0604020202020204" pitchFamily="34" charset="0"/>
              <a:buChar char="•"/>
            </a:pPr>
            <a:r>
              <a:rPr lang="de-DE" dirty="0" err="1"/>
              <a:t>Executors</a:t>
            </a:r>
            <a:endParaRPr lang="de-DE" dirty="0"/>
          </a:p>
          <a:p>
            <a:pPr>
              <a:buFont typeface="Arial" panose="020B0604020202020204" pitchFamily="34" charset="0"/>
              <a:buChar char="•"/>
            </a:pPr>
            <a:r>
              <a:rPr lang="de-DE" dirty="0"/>
              <a:t>Runner konfigurieren</a:t>
            </a:r>
          </a:p>
          <a:p>
            <a:pPr>
              <a:buFont typeface="Arial" panose="020B0604020202020204" pitchFamily="34" charset="0"/>
              <a:buChar char="•"/>
            </a:pPr>
            <a:endParaRPr lang="de-DE" dirty="0"/>
          </a:p>
          <a:p>
            <a:pPr marL="0" indent="0">
              <a:buNone/>
            </a:pPr>
            <a:endParaRPr lang="de-DE" b="1" dirty="0"/>
          </a:p>
        </p:txBody>
      </p:sp>
    </p:spTree>
    <p:extLst>
      <p:ext uri="{BB962C8B-B14F-4D97-AF65-F5344CB8AC3E}">
        <p14:creationId xmlns:p14="http://schemas.microsoft.com/office/powerpoint/2010/main" val="11303191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5989517-2629-F19D-F287-A21AC9337E86}"/>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46E1868F-B940-4D2F-9D0C-5C6DA0802DA7}"/>
              </a:ext>
            </a:extLst>
          </p:cNvPr>
          <p:cNvSpPr>
            <a:spLocks noGrp="1"/>
          </p:cNvSpPr>
          <p:nvPr>
            <p:ph idx="1"/>
          </p:nvPr>
        </p:nvSpPr>
        <p:spPr/>
        <p:txBody>
          <a:bodyPr/>
          <a:lstStyle/>
          <a:p>
            <a:pPr marL="0" indent="0">
              <a:buNone/>
            </a:pPr>
            <a:r>
              <a:rPr lang="de-DE" b="1" dirty="0" err="1"/>
              <a:t>GitLab</a:t>
            </a:r>
            <a:r>
              <a:rPr lang="de-DE" b="1" dirty="0"/>
              <a:t> Runner Versionen…</a:t>
            </a:r>
          </a:p>
          <a:p>
            <a:pPr marL="0" indent="0">
              <a:buNone/>
            </a:pPr>
            <a:r>
              <a:rPr lang="de-DE" b="1" dirty="0">
                <a:hlinkClick r:id="rId2"/>
              </a:rPr>
              <a:t>https://docs.gitlab.com/runner/</a:t>
            </a:r>
            <a:endParaRPr lang="de-DE" b="1" dirty="0"/>
          </a:p>
          <a:p>
            <a:pPr algn="l">
              <a:buFont typeface="Arial" panose="020B0604020202020204" pitchFamily="34" charset="0"/>
              <a:buChar char="•"/>
            </a:pPr>
            <a:r>
              <a:rPr lang="en-US" sz="1800" b="0" i="0" dirty="0">
                <a:solidFill>
                  <a:srgbClr val="404040"/>
                </a:solidFill>
                <a:effectLst/>
                <a:latin typeface="gitlab sans"/>
              </a:rPr>
              <a:t>For compatibility reasons, the GitLab Runner </a:t>
            </a:r>
            <a:r>
              <a:rPr lang="en-US" sz="1800" b="0" i="0" u="none" strike="noStrike" dirty="0" err="1">
                <a:solidFill>
                  <a:srgbClr val="5943B6"/>
                </a:solidFill>
                <a:effectLst/>
                <a:latin typeface="gitlab sans"/>
                <a:hlinkClick r:id="rId3"/>
              </a:rPr>
              <a:t>major.minor</a:t>
            </a:r>
            <a:r>
              <a:rPr lang="en-US" sz="1800" b="0" i="0" dirty="0">
                <a:solidFill>
                  <a:srgbClr val="404040"/>
                </a:solidFill>
                <a:effectLst/>
                <a:latin typeface="gitlab sans"/>
              </a:rPr>
              <a:t> version should stay in sync with the GitLab major and minor version. Older runners may still work with newer GitLab versions, and vice versa. However, features may not be available or work properly if a version difference exists.</a:t>
            </a:r>
          </a:p>
          <a:p>
            <a:pPr algn="l">
              <a:buFont typeface="Arial" panose="020B0604020202020204" pitchFamily="34" charset="0"/>
              <a:buChar char="•"/>
            </a:pPr>
            <a:r>
              <a:rPr lang="en-US" sz="1800" b="0" i="0" dirty="0">
                <a:solidFill>
                  <a:srgbClr val="404040"/>
                </a:solidFill>
                <a:effectLst/>
                <a:latin typeface="gitlab sans"/>
              </a:rPr>
              <a:t>Backward compatibility is guaranteed between minor version updates. However, sometimes minor version updates of GitLab can introduce new features that require GitLab Runner to be on the same minor version.</a:t>
            </a:r>
          </a:p>
          <a:p>
            <a:pPr algn="l">
              <a:buFont typeface="Arial" panose="020B0604020202020204" pitchFamily="34" charset="0"/>
              <a:buChar char="•"/>
            </a:pPr>
            <a:r>
              <a:rPr lang="en-US" sz="1800" b="0" i="0" dirty="0">
                <a:solidFill>
                  <a:srgbClr val="000000"/>
                </a:solidFill>
                <a:effectLst/>
                <a:latin typeface="gitlab sans"/>
              </a:rPr>
              <a:t>GitLab Runner 15.0 </a:t>
            </a:r>
            <a:r>
              <a:rPr lang="en-US" sz="1800" b="0" i="0" u="none" strike="noStrike" dirty="0">
                <a:solidFill>
                  <a:srgbClr val="5943B6"/>
                </a:solidFill>
                <a:effectLst/>
                <a:latin typeface="gitlab sans"/>
                <a:hlinkClick r:id="rId4"/>
              </a:rPr>
              <a:t>introduced</a:t>
            </a:r>
            <a:r>
              <a:rPr lang="en-US" sz="1800" b="0" i="0" dirty="0">
                <a:solidFill>
                  <a:srgbClr val="000000"/>
                </a:solidFill>
                <a:effectLst/>
                <a:latin typeface="gitlab sans"/>
              </a:rPr>
              <a:t> a change to the registration API request format. It prevents the GitLab Runner from communicating with GitLab versions lower than 14.8. You must use a Runner version that is appropriate for the GitLab version, or upgrade the GitLab application.</a:t>
            </a:r>
          </a:p>
          <a:p>
            <a:pPr algn="l">
              <a:buFont typeface="Arial" panose="020B0604020202020204" pitchFamily="34" charset="0"/>
              <a:buChar char="•"/>
            </a:pPr>
            <a:r>
              <a:rPr lang="en-US" sz="1800" b="0" i="0" dirty="0">
                <a:solidFill>
                  <a:srgbClr val="404040"/>
                </a:solidFill>
                <a:effectLst/>
                <a:latin typeface="gitlab sans"/>
              </a:rPr>
              <a:t>If you host your own runners but host your repositories on GitLab.com, keep GitLab Runner </a:t>
            </a:r>
            <a:r>
              <a:rPr lang="en-US" sz="1800" b="0" i="0" u="none" strike="noStrike" dirty="0">
                <a:solidFill>
                  <a:srgbClr val="5943B6"/>
                </a:solidFill>
                <a:effectLst/>
                <a:latin typeface="gitlab sans"/>
                <a:hlinkClick r:id="rId5"/>
              </a:rPr>
              <a:t>updated</a:t>
            </a:r>
            <a:r>
              <a:rPr lang="en-US" sz="1800" b="0" i="0" dirty="0">
                <a:solidFill>
                  <a:srgbClr val="404040"/>
                </a:solidFill>
                <a:effectLst/>
                <a:latin typeface="gitlab sans"/>
              </a:rPr>
              <a:t> to the latest version, as GitLab.com is </a:t>
            </a:r>
            <a:r>
              <a:rPr lang="en-US" sz="1800" b="0" i="0" u="none" strike="noStrike" dirty="0">
                <a:solidFill>
                  <a:srgbClr val="5943B6"/>
                </a:solidFill>
                <a:effectLst/>
                <a:latin typeface="gitlab sans"/>
                <a:hlinkClick r:id="rId6"/>
              </a:rPr>
              <a:t>updated continuously</a:t>
            </a:r>
            <a:r>
              <a:rPr lang="en-US" sz="1800" b="0" i="0" dirty="0">
                <a:solidFill>
                  <a:srgbClr val="404040"/>
                </a:solidFill>
                <a:effectLst/>
                <a:latin typeface="gitlab sans"/>
              </a:rPr>
              <a:t>.</a:t>
            </a:r>
          </a:p>
          <a:p>
            <a:pPr marL="0" indent="0">
              <a:buNone/>
            </a:pPr>
            <a:endParaRPr lang="de-DE" b="1" dirty="0"/>
          </a:p>
        </p:txBody>
      </p:sp>
    </p:spTree>
    <p:extLst>
      <p:ext uri="{BB962C8B-B14F-4D97-AF65-F5344CB8AC3E}">
        <p14:creationId xmlns:p14="http://schemas.microsoft.com/office/powerpoint/2010/main" val="16506868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Eigenen Project Runner benutzen</a:t>
            </a:r>
          </a:p>
          <a:p>
            <a:pPr>
              <a:buFont typeface="Arial" panose="020B0604020202020204" pitchFamily="34" charset="0"/>
              <a:buChar char="•"/>
            </a:pPr>
            <a:r>
              <a:rPr lang="de-DE" dirty="0" err="1"/>
              <a:t>GitLab</a:t>
            </a:r>
            <a:r>
              <a:rPr lang="de-DE" dirty="0"/>
              <a:t> Runner installieren</a:t>
            </a:r>
          </a:p>
          <a:p>
            <a:pPr>
              <a:buFont typeface="Arial" panose="020B0604020202020204" pitchFamily="34" charset="0"/>
              <a:buChar char="•"/>
            </a:pPr>
            <a:r>
              <a:rPr lang="de-DE" dirty="0"/>
              <a:t>Neues Projekt erstellen</a:t>
            </a:r>
          </a:p>
          <a:p>
            <a:pPr>
              <a:buFont typeface="Arial" panose="020B0604020202020204" pitchFamily="34" charset="0"/>
              <a:buChar char="•"/>
            </a:pPr>
            <a:r>
              <a:rPr lang="de-DE" dirty="0"/>
              <a:t>Projekt-Pipeline erstellen</a:t>
            </a:r>
          </a:p>
          <a:p>
            <a:pPr>
              <a:buFont typeface="Arial" panose="020B0604020202020204" pitchFamily="34" charset="0"/>
              <a:buChar char="•"/>
            </a:pPr>
            <a:r>
              <a:rPr lang="de-DE" dirty="0"/>
              <a:t>Projekt-Runner erstellen und registrieren</a:t>
            </a:r>
          </a:p>
          <a:p>
            <a:pPr>
              <a:buFont typeface="Arial" panose="020B0604020202020204" pitchFamily="34" charset="0"/>
              <a:buChar char="•"/>
            </a:pPr>
            <a:r>
              <a:rPr lang="de-DE" dirty="0"/>
              <a:t>Pipeline triggern, um den Runner zu starten</a:t>
            </a:r>
          </a:p>
          <a:p>
            <a:pPr marL="0" indent="0">
              <a:buNone/>
            </a:pPr>
            <a:endParaRPr lang="de-DE" b="1" dirty="0"/>
          </a:p>
        </p:txBody>
      </p:sp>
    </p:spTree>
    <p:extLst>
      <p:ext uri="{BB962C8B-B14F-4D97-AF65-F5344CB8AC3E}">
        <p14:creationId xmlns:p14="http://schemas.microsoft.com/office/powerpoint/2010/main" val="28393121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Eigenen Project Runner benutzen</a:t>
            </a:r>
          </a:p>
          <a:p>
            <a:pPr>
              <a:buFont typeface="Arial" panose="020B0604020202020204" pitchFamily="34" charset="0"/>
              <a:buChar char="•"/>
            </a:pPr>
            <a:r>
              <a:rPr lang="de-DE" u="sng" dirty="0" err="1"/>
              <a:t>GitLab</a:t>
            </a:r>
            <a:r>
              <a:rPr lang="de-DE" u="sng" dirty="0"/>
              <a:t> Runner installieren</a:t>
            </a:r>
          </a:p>
          <a:p>
            <a:pPr>
              <a:buFont typeface="Arial" panose="020B0604020202020204" pitchFamily="34" charset="0"/>
              <a:buChar char="•"/>
            </a:pPr>
            <a:r>
              <a:rPr lang="de-DE" dirty="0"/>
              <a:t>Neues Projekt erstellen</a:t>
            </a:r>
          </a:p>
          <a:p>
            <a:pPr>
              <a:buFont typeface="Arial" panose="020B0604020202020204" pitchFamily="34" charset="0"/>
              <a:buChar char="•"/>
            </a:pPr>
            <a:r>
              <a:rPr lang="de-DE" dirty="0"/>
              <a:t>Projekt-Pipeline erstellen</a:t>
            </a:r>
          </a:p>
          <a:p>
            <a:pPr>
              <a:buFont typeface="Arial" panose="020B0604020202020204" pitchFamily="34" charset="0"/>
              <a:buChar char="•"/>
            </a:pPr>
            <a:r>
              <a:rPr lang="de-DE" dirty="0"/>
              <a:t>Projekt-Runner erstellen und registrieren</a:t>
            </a:r>
          </a:p>
          <a:p>
            <a:pPr>
              <a:buFont typeface="Arial" panose="020B0604020202020204" pitchFamily="34" charset="0"/>
              <a:buChar char="•"/>
            </a:pPr>
            <a:r>
              <a:rPr lang="de-DE" dirty="0"/>
              <a:t>Pipeline triggern, um den Runner zu starten</a:t>
            </a:r>
          </a:p>
          <a:p>
            <a:pPr marL="0" indent="0">
              <a:buNone/>
            </a:pPr>
            <a:endParaRPr lang="de-DE" b="1" dirty="0"/>
          </a:p>
        </p:txBody>
      </p:sp>
    </p:spTree>
    <p:extLst>
      <p:ext uri="{BB962C8B-B14F-4D97-AF65-F5344CB8AC3E}">
        <p14:creationId xmlns:p14="http://schemas.microsoft.com/office/powerpoint/2010/main" val="37350705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err="1"/>
              <a:t>GitLab</a:t>
            </a:r>
            <a:r>
              <a:rPr lang="de-DE" b="1" dirty="0"/>
              <a:t> Runner installieren</a:t>
            </a:r>
          </a:p>
          <a:p>
            <a:pPr>
              <a:buFont typeface="Arial" panose="020B0604020202020204" pitchFamily="34" charset="0"/>
              <a:buChar char="•"/>
            </a:pPr>
            <a:r>
              <a:rPr lang="de-DE" dirty="0"/>
              <a:t>Erinnerung: </a:t>
            </a:r>
            <a:r>
              <a:rPr lang="de-DE" dirty="0" err="1"/>
              <a:t>GitLab</a:t>
            </a:r>
            <a:r>
              <a:rPr lang="de-DE" dirty="0"/>
              <a:t> Runner führen unsere CI/CD </a:t>
            </a:r>
            <a:r>
              <a:rPr lang="de-DE" dirty="0" err="1"/>
              <a:t>jobs</a:t>
            </a:r>
            <a:r>
              <a:rPr lang="de-DE" dirty="0"/>
              <a:t> aus</a:t>
            </a:r>
          </a:p>
          <a:p>
            <a:pPr>
              <a:buFont typeface="Arial" panose="020B0604020202020204" pitchFamily="34" charset="0"/>
              <a:buChar char="•"/>
            </a:pPr>
            <a:r>
              <a:rPr lang="de-DE" dirty="0"/>
              <a:t>Folgende Installationen sind möglich</a:t>
            </a:r>
          </a:p>
          <a:p>
            <a:pPr lvl="1">
              <a:buFont typeface="Arial" panose="020B0604020202020204" pitchFamily="34" charset="0"/>
              <a:buChar char="•"/>
            </a:pPr>
            <a:r>
              <a:rPr lang="de-DE" dirty="0"/>
              <a:t>Eigene Infrastruktur</a:t>
            </a:r>
          </a:p>
          <a:p>
            <a:pPr lvl="1">
              <a:buFont typeface="Arial" panose="020B0604020202020204" pitchFamily="34" charset="0"/>
              <a:buChar char="•"/>
            </a:pPr>
            <a:r>
              <a:rPr lang="de-DE" dirty="0"/>
              <a:t>In einem Docker-Container</a:t>
            </a:r>
          </a:p>
          <a:p>
            <a:pPr lvl="1">
              <a:buFont typeface="Arial" panose="020B0604020202020204" pitchFamily="34" charset="0"/>
              <a:buChar char="•"/>
            </a:pPr>
            <a:r>
              <a:rPr lang="de-DE" dirty="0" err="1"/>
              <a:t>Kubernetes</a:t>
            </a:r>
            <a:r>
              <a:rPr lang="de-DE" dirty="0"/>
              <a:t>-Cluster</a:t>
            </a:r>
          </a:p>
          <a:p>
            <a:pPr>
              <a:buFont typeface="Arial" panose="020B0604020202020204" pitchFamily="34" charset="0"/>
              <a:buChar char="•"/>
            </a:pPr>
            <a:endParaRPr lang="de-DE" dirty="0"/>
          </a:p>
          <a:p>
            <a:pPr>
              <a:buFont typeface="Arial" panose="020B0604020202020204" pitchFamily="34" charset="0"/>
              <a:buChar char="•"/>
            </a:pPr>
            <a:r>
              <a:rPr lang="de-DE" dirty="0"/>
              <a:t>Hier: Infrastruktur </a:t>
            </a:r>
            <a:r>
              <a:rPr lang="de-DE" dirty="0">
                <a:sym typeface="Wingdings" panose="05000000000000000000" pitchFamily="2" charset="2"/>
              </a:rPr>
              <a:t> lokale Maschine</a:t>
            </a:r>
          </a:p>
          <a:p>
            <a:pPr lvl="1">
              <a:buFont typeface="Arial" panose="020B0604020202020204" pitchFamily="34" charset="0"/>
              <a:buChar char="•"/>
            </a:pPr>
            <a:r>
              <a:rPr lang="de-DE" dirty="0">
                <a:sym typeface="Wingdings" panose="05000000000000000000" pitchFamily="2" charset="2"/>
              </a:rPr>
              <a:t>Linux oder Windows</a:t>
            </a:r>
          </a:p>
          <a:p>
            <a:pPr marL="0" indent="0">
              <a:buNone/>
            </a:pPr>
            <a:endParaRPr lang="de-DE" b="1" dirty="0"/>
          </a:p>
        </p:txBody>
      </p:sp>
    </p:spTree>
    <p:extLst>
      <p:ext uri="{BB962C8B-B14F-4D97-AF65-F5344CB8AC3E}">
        <p14:creationId xmlns:p14="http://schemas.microsoft.com/office/powerpoint/2010/main" val="2596365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Linux</a:t>
            </a:r>
          </a:p>
          <a:p>
            <a:pPr marL="457200" indent="-457200">
              <a:buFont typeface="+mj-lt"/>
              <a:buAutoNum type="arabicPeriod"/>
            </a:pPr>
            <a:r>
              <a:rPr lang="de-DE" dirty="0">
                <a:sym typeface="Wingdings" panose="05000000000000000000" pitchFamily="2" charset="2"/>
              </a:rPr>
              <a:t>Offizielle </a:t>
            </a:r>
            <a:r>
              <a:rPr lang="de-DE" dirty="0" err="1">
                <a:sym typeface="Wingdings" panose="05000000000000000000" pitchFamily="2" charset="2"/>
              </a:rPr>
              <a:t>GitLab</a:t>
            </a:r>
            <a:r>
              <a:rPr lang="de-DE" dirty="0">
                <a:sym typeface="Wingdings" panose="05000000000000000000" pitchFamily="2" charset="2"/>
              </a:rPr>
              <a:t> Repository hinzufügen</a:t>
            </a:r>
          </a:p>
          <a:p>
            <a:pPr marL="457200" indent="-457200">
              <a:buFont typeface="+mj-lt"/>
              <a:buAutoNum type="arabicPeriod"/>
            </a:pPr>
            <a:r>
              <a:rPr lang="de-DE" dirty="0">
                <a:sym typeface="Wingdings" panose="05000000000000000000" pitchFamily="2" charset="2"/>
              </a:rPr>
              <a:t>Aktuellstes </a:t>
            </a:r>
            <a:r>
              <a:rPr lang="de-DE" dirty="0" err="1">
                <a:sym typeface="Wingdings" panose="05000000000000000000" pitchFamily="2" charset="2"/>
              </a:rPr>
              <a:t>GitLab</a:t>
            </a:r>
            <a:r>
              <a:rPr lang="de-DE" dirty="0">
                <a:sym typeface="Wingdings" panose="05000000000000000000" pitchFamily="2" charset="2"/>
              </a:rPr>
              <a:t> Runner Paket installieren</a:t>
            </a:r>
          </a:p>
          <a:p>
            <a:pPr marL="457200" indent="-457200">
              <a:buFont typeface="+mj-lt"/>
              <a:buAutoNum type="arabicPeriod"/>
            </a:pPr>
            <a:r>
              <a:rPr lang="de-DE" dirty="0">
                <a:sym typeface="Wingdings" panose="05000000000000000000" pitchFamily="2" charset="2"/>
              </a:rPr>
              <a:t>Installation einer bestimmten </a:t>
            </a:r>
            <a:r>
              <a:rPr lang="de-DE" dirty="0" err="1">
                <a:sym typeface="Wingdings" panose="05000000000000000000" pitchFamily="2" charset="2"/>
              </a:rPr>
              <a:t>GitLab</a:t>
            </a:r>
            <a:r>
              <a:rPr lang="de-DE" dirty="0">
                <a:sym typeface="Wingdings" panose="05000000000000000000" pitchFamily="2" charset="2"/>
              </a:rPr>
              <a:t> Runner Version</a:t>
            </a:r>
          </a:p>
          <a:p>
            <a:pPr marL="457200" indent="-457200">
              <a:buFont typeface="+mj-lt"/>
              <a:buAutoNum type="arabicPeriod"/>
            </a:pPr>
            <a:r>
              <a:rPr lang="de-DE" dirty="0" err="1">
                <a:sym typeface="Wingdings" panose="05000000000000000000" pitchFamily="2" charset="2"/>
              </a:rPr>
              <a:t>GitLab</a:t>
            </a:r>
            <a:r>
              <a:rPr lang="de-DE" dirty="0">
                <a:sym typeface="Wingdings" panose="05000000000000000000" pitchFamily="2" charset="2"/>
              </a:rPr>
              <a:t> Runner (nicht Projekt Runner!) registrieren</a:t>
            </a:r>
          </a:p>
          <a:p>
            <a:pPr marL="457200" indent="-457200">
              <a:buFont typeface="+mj-lt"/>
              <a:buAutoNum type="arabicPeriod"/>
            </a:pPr>
            <a:r>
              <a:rPr lang="de-DE" dirty="0" err="1">
                <a:sym typeface="Wingdings" panose="05000000000000000000" pitchFamily="2" charset="2"/>
              </a:rPr>
              <a:t>GitLab</a:t>
            </a:r>
            <a:r>
              <a:rPr lang="de-DE" dirty="0">
                <a:sym typeface="Wingdings" panose="05000000000000000000" pitchFamily="2" charset="2"/>
              </a:rPr>
              <a:t> Runner aktualisieren</a:t>
            </a:r>
          </a:p>
          <a:p>
            <a:pPr marL="457200" indent="-457200">
              <a:buFont typeface="+mj-lt"/>
              <a:buAutoNum type="arabicPeriod"/>
            </a:pPr>
            <a:endParaRPr lang="de-DE" dirty="0">
              <a:sym typeface="Wingdings" panose="05000000000000000000" pitchFamily="2" charset="2"/>
            </a:endParaRPr>
          </a:p>
          <a:p>
            <a:pPr marL="0" indent="0">
              <a:buNone/>
            </a:pPr>
            <a:endParaRPr lang="de-DE" b="1" dirty="0"/>
          </a:p>
        </p:txBody>
      </p:sp>
    </p:spTree>
    <p:extLst>
      <p:ext uri="{BB962C8B-B14F-4D97-AF65-F5344CB8AC3E}">
        <p14:creationId xmlns:p14="http://schemas.microsoft.com/office/powerpoint/2010/main" val="18185535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Offizielle </a:t>
            </a:r>
            <a:r>
              <a:rPr lang="de-DE" b="1" dirty="0" err="1"/>
              <a:t>GitLab</a:t>
            </a:r>
            <a:r>
              <a:rPr lang="de-DE" b="1" dirty="0"/>
              <a:t> Repository hinzufügen</a:t>
            </a:r>
          </a:p>
          <a:p>
            <a:pPr marL="0" indent="0">
              <a:buNone/>
            </a:pPr>
            <a:endParaRPr lang="de-DE" b="1" dirty="0"/>
          </a:p>
          <a:p>
            <a:pPr marL="0" indent="0">
              <a:buNone/>
            </a:pPr>
            <a:r>
              <a:rPr lang="de-DE" sz="2000" dirty="0">
                <a:latin typeface="Consolas" panose="020B0609020204030204" pitchFamily="49" charset="0"/>
                <a:sym typeface="Wingdings" panose="05000000000000000000" pitchFamily="2" charset="2"/>
              </a:rPr>
              <a:t># Für Debian/Ubuntu/Mint (Achtung bei Debian!)</a:t>
            </a:r>
          </a:p>
          <a:p>
            <a:pPr marL="0" indent="0">
              <a:buNone/>
            </a:pPr>
            <a:r>
              <a:rPr lang="de-DE" sz="2000" dirty="0" err="1">
                <a:latin typeface="Consolas" panose="020B0609020204030204" pitchFamily="49" charset="0"/>
                <a:sym typeface="Wingdings" panose="05000000000000000000" pitchFamily="2" charset="2"/>
              </a:rPr>
              <a:t>curl</a:t>
            </a:r>
            <a:r>
              <a:rPr lang="de-DE" sz="2000" dirty="0">
                <a:latin typeface="Consolas" panose="020B0609020204030204" pitchFamily="49" charset="0"/>
                <a:sym typeface="Wingdings" panose="05000000000000000000" pitchFamily="2" charset="2"/>
              </a:rPr>
              <a:t> -L https://packages.gitlab.com/install/repositories/runner/gitlab-runner/script.deb.sh | </a:t>
            </a:r>
            <a:r>
              <a:rPr lang="de-DE" sz="2000" dirty="0" err="1">
                <a:latin typeface="Consolas" panose="020B0609020204030204" pitchFamily="49" charset="0"/>
                <a:sym typeface="Wingdings" panose="05000000000000000000" pitchFamily="2" charset="2"/>
              </a:rPr>
              <a:t>sudo</a:t>
            </a:r>
            <a:r>
              <a:rPr lang="de-DE" sz="2000" dirty="0">
                <a:latin typeface="Consolas" panose="020B0609020204030204" pitchFamily="49" charset="0"/>
                <a:sym typeface="Wingdings" panose="05000000000000000000" pitchFamily="2" charset="2"/>
              </a:rPr>
              <a:t> bash</a:t>
            </a:r>
          </a:p>
          <a:p>
            <a:pPr marL="0" indent="0">
              <a:buNone/>
            </a:pPr>
            <a:r>
              <a:rPr lang="de-DE" sz="2000" dirty="0">
                <a:latin typeface="Consolas" panose="020B0609020204030204" pitchFamily="49" charset="0"/>
                <a:sym typeface="Wingdings" panose="05000000000000000000" pitchFamily="2" charset="2"/>
              </a:rPr>
              <a:t> </a:t>
            </a:r>
          </a:p>
          <a:p>
            <a:pPr marL="0" indent="0">
              <a:buNone/>
            </a:pPr>
            <a:r>
              <a:rPr lang="de-DE" sz="2000" dirty="0">
                <a:latin typeface="Consolas" panose="020B0609020204030204" pitchFamily="49" charset="0"/>
                <a:sym typeface="Wingdings" panose="05000000000000000000" pitchFamily="2" charset="2"/>
              </a:rPr>
              <a:t># Für RHEL/</a:t>
            </a:r>
            <a:r>
              <a:rPr lang="de-DE" sz="2000" dirty="0" err="1">
                <a:latin typeface="Consolas" panose="020B0609020204030204" pitchFamily="49" charset="0"/>
                <a:sym typeface="Wingdings" panose="05000000000000000000" pitchFamily="2" charset="2"/>
              </a:rPr>
              <a:t>CentOS</a:t>
            </a:r>
            <a:r>
              <a:rPr lang="de-DE" sz="2000" dirty="0">
                <a:latin typeface="Consolas" panose="020B0609020204030204" pitchFamily="49" charset="0"/>
                <a:sym typeface="Wingdings" panose="05000000000000000000" pitchFamily="2" charset="2"/>
              </a:rPr>
              <a:t>/Fedora</a:t>
            </a:r>
          </a:p>
          <a:p>
            <a:pPr marL="0" indent="0">
              <a:buNone/>
            </a:pPr>
            <a:r>
              <a:rPr lang="de-DE" sz="2000" dirty="0" err="1">
                <a:latin typeface="Consolas" panose="020B0609020204030204" pitchFamily="49" charset="0"/>
                <a:sym typeface="Wingdings" panose="05000000000000000000" pitchFamily="2" charset="2"/>
              </a:rPr>
              <a:t>curl</a:t>
            </a:r>
            <a:r>
              <a:rPr lang="de-DE" sz="2000" dirty="0">
                <a:latin typeface="Consolas" panose="020B0609020204030204" pitchFamily="49" charset="0"/>
                <a:sym typeface="Wingdings" panose="05000000000000000000" pitchFamily="2" charset="2"/>
              </a:rPr>
              <a:t> -L https://packages.gitlab.com/install/repositories/runner/gitlab-runner/script.rpm.sh | </a:t>
            </a:r>
            <a:r>
              <a:rPr lang="de-DE" sz="2000" dirty="0" err="1">
                <a:latin typeface="Consolas" panose="020B0609020204030204" pitchFamily="49" charset="0"/>
                <a:sym typeface="Wingdings" panose="05000000000000000000" pitchFamily="2" charset="2"/>
              </a:rPr>
              <a:t>sudo</a:t>
            </a:r>
            <a:r>
              <a:rPr lang="de-DE" sz="2000" dirty="0">
                <a:latin typeface="Consolas" panose="020B0609020204030204" pitchFamily="49" charset="0"/>
                <a:sym typeface="Wingdings" panose="05000000000000000000" pitchFamily="2" charset="2"/>
              </a:rPr>
              <a:t> bash</a:t>
            </a:r>
          </a:p>
          <a:p>
            <a:pPr marL="0" indent="0">
              <a:buNone/>
            </a:pPr>
            <a:endParaRPr lang="de-DE" dirty="0">
              <a:sym typeface="Wingdings" panose="05000000000000000000" pitchFamily="2" charset="2"/>
            </a:endParaRPr>
          </a:p>
          <a:p>
            <a:pPr marL="0" indent="0">
              <a:buNone/>
            </a:pPr>
            <a:endParaRPr lang="de-DE" b="1" dirty="0"/>
          </a:p>
        </p:txBody>
      </p:sp>
    </p:spTree>
    <p:extLst>
      <p:ext uri="{BB962C8B-B14F-4D97-AF65-F5344CB8AC3E}">
        <p14:creationId xmlns:p14="http://schemas.microsoft.com/office/powerpoint/2010/main" val="20619676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Offizielle </a:t>
            </a:r>
            <a:r>
              <a:rPr lang="de-DE" b="1" dirty="0" err="1"/>
              <a:t>GitLab</a:t>
            </a:r>
            <a:r>
              <a:rPr lang="de-DE" b="1" dirty="0"/>
              <a:t> Repository hinzufügen</a:t>
            </a:r>
          </a:p>
          <a:p>
            <a:pPr>
              <a:buFont typeface="Arial" panose="020B0604020202020204" pitchFamily="34" charset="0"/>
              <a:buChar char="•"/>
            </a:pPr>
            <a:r>
              <a:rPr lang="de-DE" dirty="0"/>
              <a:t>Debian-Benutzer sollten APT-</a:t>
            </a:r>
            <a:r>
              <a:rPr lang="de-DE" dirty="0" err="1"/>
              <a:t>Pinning</a:t>
            </a:r>
            <a:r>
              <a:rPr lang="de-DE" dirty="0"/>
              <a:t> verwenden</a:t>
            </a:r>
          </a:p>
          <a:p>
            <a:pPr>
              <a:buFont typeface="Arial" panose="020B0604020202020204" pitchFamily="34" charset="0"/>
              <a:buChar char="•"/>
            </a:pPr>
            <a:endParaRPr lang="de-DE" dirty="0"/>
          </a:p>
          <a:p>
            <a:pPr marL="0" indent="0">
              <a:buNone/>
            </a:pPr>
            <a:r>
              <a:rPr lang="de-DE" sz="2000" dirty="0" err="1">
                <a:latin typeface="Consolas" panose="020B0609020204030204" pitchFamily="49" charset="0"/>
              </a:rPr>
              <a:t>cat</a:t>
            </a:r>
            <a:r>
              <a:rPr lang="de-DE" sz="2000" dirty="0">
                <a:latin typeface="Consolas" panose="020B0609020204030204" pitchFamily="49" charset="0"/>
              </a:rPr>
              <a:t> &lt;&lt;EOF | </a:t>
            </a:r>
            <a:r>
              <a:rPr lang="de-DE" sz="2000" dirty="0" err="1">
                <a:latin typeface="Consolas" panose="020B0609020204030204" pitchFamily="49" charset="0"/>
              </a:rPr>
              <a:t>sudo</a:t>
            </a:r>
            <a:r>
              <a:rPr lang="de-DE" sz="2000" dirty="0">
                <a:latin typeface="Consolas" panose="020B0609020204030204" pitchFamily="49" charset="0"/>
              </a:rPr>
              <a:t> </a:t>
            </a:r>
            <a:r>
              <a:rPr lang="de-DE" sz="2000" dirty="0" err="1">
                <a:latin typeface="Consolas" panose="020B0609020204030204" pitchFamily="49" charset="0"/>
              </a:rPr>
              <a:t>tee</a:t>
            </a:r>
            <a:r>
              <a:rPr lang="de-DE" sz="2000" dirty="0">
                <a:latin typeface="Consolas" panose="020B0609020204030204" pitchFamily="49" charset="0"/>
              </a:rPr>
              <a:t> /</a:t>
            </a:r>
            <a:r>
              <a:rPr lang="de-DE" sz="2000" dirty="0" err="1">
                <a:latin typeface="Consolas" panose="020B0609020204030204" pitchFamily="49" charset="0"/>
              </a:rPr>
              <a:t>etc</a:t>
            </a:r>
            <a:r>
              <a:rPr lang="de-DE" sz="2000" dirty="0">
                <a:latin typeface="Consolas" panose="020B0609020204030204" pitchFamily="49" charset="0"/>
              </a:rPr>
              <a:t>/</a:t>
            </a:r>
            <a:r>
              <a:rPr lang="de-DE" sz="2000" dirty="0" err="1">
                <a:latin typeface="Consolas" panose="020B0609020204030204" pitchFamily="49" charset="0"/>
              </a:rPr>
              <a:t>apt</a:t>
            </a:r>
            <a:r>
              <a:rPr lang="de-DE" sz="2000" dirty="0">
                <a:latin typeface="Consolas" panose="020B0609020204030204" pitchFamily="49" charset="0"/>
              </a:rPr>
              <a:t>/</a:t>
            </a:r>
            <a:r>
              <a:rPr lang="de-DE" sz="2000" dirty="0" err="1">
                <a:latin typeface="Consolas" panose="020B0609020204030204" pitchFamily="49" charset="0"/>
              </a:rPr>
              <a:t>preferences.d</a:t>
            </a:r>
            <a:r>
              <a:rPr lang="de-DE" sz="2000" dirty="0">
                <a:latin typeface="Consolas" panose="020B0609020204030204" pitchFamily="49" charset="0"/>
              </a:rPr>
              <a:t>/</a:t>
            </a:r>
            <a:r>
              <a:rPr lang="de-DE" sz="2000" dirty="0" err="1">
                <a:latin typeface="Consolas" panose="020B0609020204030204" pitchFamily="49" charset="0"/>
              </a:rPr>
              <a:t>pin-gitlab-runner.pref</a:t>
            </a:r>
            <a:endParaRPr lang="de-DE" sz="2000" dirty="0">
              <a:latin typeface="Consolas" panose="020B0609020204030204" pitchFamily="49" charset="0"/>
            </a:endParaRPr>
          </a:p>
          <a:p>
            <a:pPr marL="0" indent="0">
              <a:buNone/>
            </a:pPr>
            <a:r>
              <a:rPr lang="de-DE" sz="2000" dirty="0">
                <a:latin typeface="Consolas" panose="020B0609020204030204" pitchFamily="49" charset="0"/>
              </a:rPr>
              <a:t>Explanation: </a:t>
            </a:r>
            <a:r>
              <a:rPr lang="de-DE" sz="2000" dirty="0" err="1">
                <a:latin typeface="Consolas" panose="020B0609020204030204" pitchFamily="49" charset="0"/>
              </a:rPr>
              <a:t>Prefer</a:t>
            </a:r>
            <a:r>
              <a:rPr lang="de-DE" sz="2000" dirty="0">
                <a:latin typeface="Consolas" panose="020B0609020204030204" pitchFamily="49" charset="0"/>
              </a:rPr>
              <a:t> </a:t>
            </a:r>
            <a:r>
              <a:rPr lang="de-DE" sz="2000" dirty="0" err="1">
                <a:latin typeface="Consolas" panose="020B0609020204030204" pitchFamily="49" charset="0"/>
              </a:rPr>
              <a:t>GitLab</a:t>
            </a:r>
            <a:r>
              <a:rPr lang="de-DE" sz="2000" dirty="0">
                <a:latin typeface="Consolas" panose="020B0609020204030204" pitchFamily="49" charset="0"/>
              </a:rPr>
              <a:t> </a:t>
            </a:r>
            <a:r>
              <a:rPr lang="de-DE" sz="2000" dirty="0" err="1">
                <a:latin typeface="Consolas" panose="020B0609020204030204" pitchFamily="49" charset="0"/>
              </a:rPr>
              <a:t>provided</a:t>
            </a:r>
            <a:r>
              <a:rPr lang="de-DE" sz="2000" dirty="0">
                <a:latin typeface="Consolas" panose="020B0609020204030204" pitchFamily="49" charset="0"/>
              </a:rPr>
              <a:t> </a:t>
            </a:r>
            <a:r>
              <a:rPr lang="de-DE" sz="2000" dirty="0" err="1">
                <a:latin typeface="Consolas" panose="020B0609020204030204" pitchFamily="49" charset="0"/>
              </a:rPr>
              <a:t>packages</a:t>
            </a:r>
            <a:r>
              <a:rPr lang="de-DE" sz="2000" dirty="0">
                <a:latin typeface="Consolas" panose="020B0609020204030204" pitchFamily="49" charset="0"/>
              </a:rPr>
              <a:t> </a:t>
            </a:r>
            <a:r>
              <a:rPr lang="de-DE" sz="2000" dirty="0" err="1">
                <a:latin typeface="Consolas" panose="020B0609020204030204" pitchFamily="49" charset="0"/>
              </a:rPr>
              <a:t>over</a:t>
            </a:r>
            <a:r>
              <a:rPr lang="de-DE" sz="2000" dirty="0">
                <a:latin typeface="Consolas" panose="020B0609020204030204" pitchFamily="49" charset="0"/>
              </a:rPr>
              <a:t> </a:t>
            </a:r>
            <a:r>
              <a:rPr lang="de-DE" sz="2000" dirty="0" err="1">
                <a:latin typeface="Consolas" panose="020B0609020204030204" pitchFamily="49" charset="0"/>
              </a:rPr>
              <a:t>the</a:t>
            </a:r>
            <a:r>
              <a:rPr lang="de-DE" sz="2000" dirty="0">
                <a:latin typeface="Consolas" panose="020B0609020204030204" pitchFamily="49" charset="0"/>
              </a:rPr>
              <a:t> Debian native </a:t>
            </a:r>
            <a:r>
              <a:rPr lang="de-DE" sz="2000" dirty="0" err="1">
                <a:latin typeface="Consolas" panose="020B0609020204030204" pitchFamily="49" charset="0"/>
              </a:rPr>
              <a:t>ones</a:t>
            </a:r>
            <a:endParaRPr lang="de-DE" sz="2000" dirty="0">
              <a:latin typeface="Consolas" panose="020B0609020204030204" pitchFamily="49" charset="0"/>
            </a:endParaRPr>
          </a:p>
          <a:p>
            <a:pPr marL="0" indent="0">
              <a:buNone/>
            </a:pPr>
            <a:r>
              <a:rPr lang="de-DE" sz="2000" dirty="0">
                <a:latin typeface="Consolas" panose="020B0609020204030204" pitchFamily="49" charset="0"/>
              </a:rPr>
              <a:t>Package: </a:t>
            </a:r>
            <a:r>
              <a:rPr lang="de-DE" sz="2000" dirty="0" err="1">
                <a:latin typeface="Consolas" panose="020B0609020204030204" pitchFamily="49" charset="0"/>
              </a:rPr>
              <a:t>gitlab-runner</a:t>
            </a:r>
            <a:endParaRPr lang="de-DE" sz="2000" dirty="0">
              <a:latin typeface="Consolas" panose="020B0609020204030204" pitchFamily="49" charset="0"/>
            </a:endParaRPr>
          </a:p>
          <a:p>
            <a:pPr marL="0" indent="0">
              <a:buNone/>
            </a:pPr>
            <a:r>
              <a:rPr lang="de-DE" sz="2000" dirty="0">
                <a:latin typeface="Consolas" panose="020B0609020204030204" pitchFamily="49" charset="0"/>
              </a:rPr>
              <a:t>Pin: </a:t>
            </a:r>
            <a:r>
              <a:rPr lang="de-DE" sz="2000" dirty="0" err="1">
                <a:latin typeface="Consolas" panose="020B0609020204030204" pitchFamily="49" charset="0"/>
              </a:rPr>
              <a:t>origin</a:t>
            </a:r>
            <a:r>
              <a:rPr lang="de-DE" sz="2000" dirty="0">
                <a:latin typeface="Consolas" panose="020B0609020204030204" pitchFamily="49" charset="0"/>
              </a:rPr>
              <a:t> packages.gitlab.com</a:t>
            </a:r>
          </a:p>
          <a:p>
            <a:pPr marL="0" indent="0">
              <a:buNone/>
            </a:pPr>
            <a:r>
              <a:rPr lang="de-DE" sz="2000" dirty="0">
                <a:latin typeface="Consolas" panose="020B0609020204030204" pitchFamily="49" charset="0"/>
              </a:rPr>
              <a:t>Pin-</a:t>
            </a:r>
            <a:r>
              <a:rPr lang="de-DE" sz="2000" dirty="0" err="1">
                <a:latin typeface="Consolas" panose="020B0609020204030204" pitchFamily="49" charset="0"/>
              </a:rPr>
              <a:t>Priority</a:t>
            </a:r>
            <a:r>
              <a:rPr lang="de-DE" sz="2000" dirty="0">
                <a:latin typeface="Consolas" panose="020B0609020204030204" pitchFamily="49" charset="0"/>
              </a:rPr>
              <a:t>: 1001</a:t>
            </a:r>
          </a:p>
          <a:p>
            <a:pPr marL="0" indent="0">
              <a:buNone/>
            </a:pPr>
            <a:r>
              <a:rPr lang="de-DE" sz="2000" dirty="0">
                <a:latin typeface="Consolas" panose="020B0609020204030204" pitchFamily="49" charset="0"/>
              </a:rPr>
              <a:t>EOF</a:t>
            </a:r>
          </a:p>
          <a:p>
            <a:pPr marL="0" indent="0">
              <a:buNone/>
            </a:pPr>
            <a:endParaRPr lang="de-DE" dirty="0">
              <a:sym typeface="Wingdings" panose="05000000000000000000" pitchFamily="2" charset="2"/>
            </a:endParaRPr>
          </a:p>
          <a:p>
            <a:pPr marL="0" indent="0">
              <a:buNone/>
            </a:pPr>
            <a:endParaRPr lang="de-DE" b="1" dirty="0"/>
          </a:p>
        </p:txBody>
      </p:sp>
    </p:spTree>
    <p:extLst>
      <p:ext uri="{BB962C8B-B14F-4D97-AF65-F5344CB8AC3E}">
        <p14:creationId xmlns:p14="http://schemas.microsoft.com/office/powerpoint/2010/main" val="26286465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Inhaltsplatzhalter 18">
            <a:extLst>
              <a:ext uri="{FF2B5EF4-FFF2-40B4-BE49-F238E27FC236}">
                <a16:creationId xmlns:a16="http://schemas.microsoft.com/office/drawing/2014/main" id="{BE3C4C95-FD5D-27F0-ED0C-AB8113CAC9F1}"/>
              </a:ext>
            </a:extLst>
          </p:cNvPr>
          <p:cNvSpPr>
            <a:spLocks noGrp="1"/>
          </p:cNvSpPr>
          <p:nvPr>
            <p:ph idx="1"/>
          </p:nvPr>
        </p:nvSpPr>
        <p:spPr/>
        <p:txBody>
          <a:bodyPr/>
          <a:lstStyle/>
          <a:p>
            <a:pPr>
              <a:buFont typeface="Arial" panose="020B0604020202020204" pitchFamily="34" charset="0"/>
              <a:buChar char="•"/>
            </a:pPr>
            <a:endParaRPr lang="de-DE" altLang="de-DE" sz="1800" b="1" dirty="0"/>
          </a:p>
          <a:p>
            <a:pPr>
              <a:buFont typeface="Arial" panose="020B0604020202020204" pitchFamily="34" charset="0"/>
              <a:buChar char="•"/>
            </a:pPr>
            <a:r>
              <a:rPr lang="de-DE" altLang="de-DE" sz="1800" b="1" dirty="0"/>
              <a:t>Tag 1 – Einführung in </a:t>
            </a:r>
            <a:r>
              <a:rPr lang="de-DE" altLang="de-DE" sz="1800" b="1" dirty="0" err="1"/>
              <a:t>Git</a:t>
            </a:r>
            <a:r>
              <a:rPr lang="de-DE" altLang="de-DE" sz="1800" b="1" dirty="0"/>
              <a:t> und </a:t>
            </a:r>
            <a:r>
              <a:rPr lang="de-DE" altLang="de-DE" sz="1800" b="1" dirty="0" err="1"/>
              <a:t>GitLab</a:t>
            </a:r>
            <a:r>
              <a:rPr lang="de-DE" altLang="de-DE" sz="1800" b="1" dirty="0"/>
              <a:t>, </a:t>
            </a:r>
            <a:r>
              <a:rPr lang="de-DE" altLang="de-DE" sz="1800" b="1" dirty="0" err="1"/>
              <a:t>Git</a:t>
            </a:r>
            <a:r>
              <a:rPr lang="de-DE" altLang="de-DE" sz="1800" b="1" dirty="0"/>
              <a:t>-Workflow im Team</a:t>
            </a:r>
          </a:p>
          <a:p>
            <a:pPr lvl="1">
              <a:buFont typeface="Arial" panose="020B0604020202020204" pitchFamily="34" charset="0"/>
              <a:buChar char="•"/>
            </a:pPr>
            <a:r>
              <a:rPr lang="de-DE" altLang="de-DE" sz="1400" dirty="0"/>
              <a:t>Einführung &amp; Kursüberblick</a:t>
            </a:r>
          </a:p>
          <a:p>
            <a:pPr lvl="1">
              <a:buFont typeface="Arial" panose="020B0604020202020204" pitchFamily="34" charset="0"/>
              <a:buChar char="•"/>
            </a:pPr>
            <a:r>
              <a:rPr lang="de-DE" altLang="de-DE" sz="1400" dirty="0"/>
              <a:t>Grundlagen von </a:t>
            </a:r>
            <a:r>
              <a:rPr lang="de-DE" altLang="de-DE" sz="1400" dirty="0" err="1"/>
              <a:t>Git</a:t>
            </a:r>
            <a:r>
              <a:rPr lang="de-DE" altLang="de-DE" sz="1400" dirty="0"/>
              <a:t> und </a:t>
            </a:r>
            <a:r>
              <a:rPr lang="de-DE" altLang="de-DE" sz="1400" dirty="0" err="1"/>
              <a:t>GitLab</a:t>
            </a:r>
            <a:endParaRPr lang="de-DE" altLang="de-DE" sz="1400" dirty="0"/>
          </a:p>
          <a:p>
            <a:pPr lvl="1">
              <a:buFont typeface="Arial" panose="020B0604020202020204" pitchFamily="34" charset="0"/>
              <a:buChar char="•"/>
            </a:pPr>
            <a:r>
              <a:rPr lang="de-DE" altLang="de-DE" sz="1400" dirty="0" err="1"/>
              <a:t>Git</a:t>
            </a:r>
            <a:r>
              <a:rPr lang="de-DE" altLang="de-DE" sz="1400" dirty="0"/>
              <a:t> </a:t>
            </a:r>
            <a:r>
              <a:rPr lang="de-DE" altLang="de-DE" sz="1400" dirty="0" err="1"/>
              <a:t>Rebase</a:t>
            </a:r>
            <a:r>
              <a:rPr lang="de-DE" altLang="de-DE" sz="1400" dirty="0"/>
              <a:t> &amp; </a:t>
            </a:r>
            <a:r>
              <a:rPr lang="de-DE" altLang="de-DE" sz="1400" dirty="0" err="1"/>
              <a:t>Merge</a:t>
            </a:r>
            <a:r>
              <a:rPr lang="de-DE" altLang="de-DE" sz="1400" dirty="0"/>
              <a:t>-Strategien</a:t>
            </a:r>
          </a:p>
          <a:p>
            <a:pPr lvl="1">
              <a:buFont typeface="Arial" panose="020B0604020202020204" pitchFamily="34" charset="0"/>
              <a:buChar char="•"/>
            </a:pPr>
            <a:r>
              <a:rPr lang="de-DE" altLang="de-DE" sz="1400" dirty="0" err="1"/>
              <a:t>Git</a:t>
            </a:r>
            <a:r>
              <a:rPr lang="de-DE" altLang="de-DE" sz="1400" dirty="0"/>
              <a:t>-Workflow im Team</a:t>
            </a:r>
          </a:p>
          <a:p>
            <a:pPr lvl="1">
              <a:buFont typeface="Arial" panose="020B0604020202020204" pitchFamily="34" charset="0"/>
              <a:buChar char="•"/>
            </a:pPr>
            <a:endParaRPr lang="de-DE" altLang="de-DE" sz="1400" dirty="0"/>
          </a:p>
          <a:p>
            <a:pPr>
              <a:buFont typeface="Arial" panose="020B0604020202020204" pitchFamily="34" charset="0"/>
              <a:buChar char="•"/>
            </a:pPr>
            <a:r>
              <a:rPr lang="de-DE" altLang="de-DE" sz="1800" b="1" dirty="0"/>
              <a:t>Tag 2 – Vertiefung </a:t>
            </a:r>
            <a:r>
              <a:rPr lang="de-DE" altLang="de-DE" sz="1800" b="1" dirty="0" err="1"/>
              <a:t>Git</a:t>
            </a:r>
            <a:r>
              <a:rPr lang="de-DE" altLang="de-DE" sz="1800" b="1" dirty="0"/>
              <a:t>-Workflow, CI/CD &amp; </a:t>
            </a:r>
            <a:r>
              <a:rPr lang="de-DE" altLang="de-DE" sz="1800" b="1" dirty="0" err="1"/>
              <a:t>GitOps</a:t>
            </a:r>
            <a:endParaRPr lang="de-DE" altLang="de-DE" sz="1800" b="1" dirty="0"/>
          </a:p>
          <a:p>
            <a:pPr lvl="1">
              <a:buFont typeface="Arial" panose="020B0604020202020204" pitchFamily="34" charset="0"/>
              <a:buChar char="•"/>
            </a:pPr>
            <a:r>
              <a:rPr lang="de-DE" altLang="de-DE" sz="1400" dirty="0" err="1"/>
              <a:t>Gitflow</a:t>
            </a:r>
            <a:r>
              <a:rPr lang="de-DE" altLang="de-DE" sz="1400" dirty="0"/>
              <a:t>-Workflow</a:t>
            </a:r>
          </a:p>
          <a:p>
            <a:pPr lvl="1">
              <a:buFont typeface="Arial" panose="020B0604020202020204" pitchFamily="34" charset="0"/>
              <a:buChar char="•"/>
            </a:pPr>
            <a:r>
              <a:rPr lang="de-DE" altLang="de-DE" sz="1400" dirty="0"/>
              <a:t>Tags, Releases &amp; deren Verwaltung</a:t>
            </a:r>
          </a:p>
          <a:p>
            <a:pPr lvl="1">
              <a:buFont typeface="Arial" panose="020B0604020202020204" pitchFamily="34" charset="0"/>
              <a:buChar char="•"/>
            </a:pPr>
            <a:r>
              <a:rPr lang="de-DE" altLang="de-DE" sz="1400" dirty="0"/>
              <a:t>Einführung in </a:t>
            </a:r>
            <a:r>
              <a:rPr lang="de-DE" altLang="de-DE" sz="1400" dirty="0" err="1"/>
              <a:t>GitLab</a:t>
            </a:r>
            <a:r>
              <a:rPr lang="de-DE" altLang="de-DE" sz="1400" dirty="0"/>
              <a:t> CI/CD &amp; </a:t>
            </a:r>
            <a:r>
              <a:rPr lang="de-DE" altLang="de-DE" sz="1400" dirty="0" err="1"/>
              <a:t>gitlab.yml</a:t>
            </a:r>
            <a:endParaRPr lang="de-DE" altLang="de-DE" sz="1400" dirty="0"/>
          </a:p>
          <a:p>
            <a:pPr lvl="1">
              <a:buFont typeface="Arial" panose="020B0604020202020204" pitchFamily="34" charset="0"/>
              <a:buChar char="•"/>
            </a:pPr>
            <a:r>
              <a:rPr lang="de-DE" altLang="de-DE" sz="1400" dirty="0"/>
              <a:t>Grundlagen von </a:t>
            </a:r>
            <a:r>
              <a:rPr lang="de-DE" altLang="de-DE" sz="1400" dirty="0" err="1"/>
              <a:t>GitOps</a:t>
            </a:r>
            <a:endParaRPr lang="de-DE" altLang="de-DE" sz="1400" dirty="0"/>
          </a:p>
          <a:p>
            <a:pPr lvl="1">
              <a:buFont typeface="Arial" panose="020B0604020202020204" pitchFamily="34" charset="0"/>
              <a:buChar char="•"/>
            </a:pPr>
            <a:endParaRPr lang="de-DE" altLang="de-DE" sz="1400" dirty="0"/>
          </a:p>
          <a:p>
            <a:pPr>
              <a:buFont typeface="Arial" panose="020B0604020202020204" pitchFamily="34" charset="0"/>
              <a:buChar char="•"/>
            </a:pPr>
            <a:r>
              <a:rPr lang="de-DE" altLang="de-DE" sz="1800" b="1" dirty="0"/>
              <a:t>Tag 3 – Docker in der Entwicklung, </a:t>
            </a:r>
            <a:r>
              <a:rPr lang="de-DE" altLang="de-DE" sz="1800" b="1" dirty="0" err="1"/>
              <a:t>GitLab</a:t>
            </a:r>
            <a:r>
              <a:rPr lang="de-DE" altLang="de-DE" sz="1800" b="1" dirty="0"/>
              <a:t> CI und </a:t>
            </a:r>
            <a:r>
              <a:rPr lang="de-DE" altLang="de-DE" sz="1800" b="1" dirty="0" err="1"/>
              <a:t>Deployment</a:t>
            </a:r>
            <a:r>
              <a:rPr lang="de-DE" altLang="de-DE" sz="1800" b="1" dirty="0"/>
              <a:t>-Strategien</a:t>
            </a:r>
          </a:p>
          <a:p>
            <a:pPr lvl="1">
              <a:buFont typeface="Arial" panose="020B0604020202020204" pitchFamily="34" charset="0"/>
              <a:buChar char="•"/>
            </a:pPr>
            <a:r>
              <a:rPr lang="de-DE" altLang="de-DE" sz="1400" dirty="0"/>
              <a:t>Lokale Entwicklung mit Docker</a:t>
            </a:r>
          </a:p>
          <a:p>
            <a:pPr lvl="1">
              <a:buFont typeface="Arial" panose="020B0604020202020204" pitchFamily="34" charset="0"/>
              <a:buChar char="•"/>
            </a:pPr>
            <a:r>
              <a:rPr lang="de-DE" altLang="de-DE" sz="1400" dirty="0" err="1"/>
              <a:t>GitLab</a:t>
            </a:r>
            <a:r>
              <a:rPr lang="de-DE" altLang="de-DE" sz="1400" dirty="0"/>
              <a:t>-Runner &amp; Docker-Registry</a:t>
            </a:r>
          </a:p>
          <a:p>
            <a:pPr lvl="1">
              <a:buFont typeface="Arial" panose="020B0604020202020204" pitchFamily="34" charset="0"/>
              <a:buChar char="•"/>
            </a:pPr>
            <a:r>
              <a:rPr lang="de-DE" altLang="de-DE" sz="1400" dirty="0"/>
              <a:t>Erstellen </a:t>
            </a:r>
            <a:r>
              <a:rPr lang="de-DE" altLang="de-DE" sz="1400" dirty="0" err="1"/>
              <a:t>ovn</a:t>
            </a:r>
            <a:r>
              <a:rPr lang="de-DE" altLang="de-DE" sz="1400" dirty="0"/>
              <a:t> Release- und </a:t>
            </a:r>
            <a:r>
              <a:rPr lang="de-DE" altLang="de-DE" sz="1400" dirty="0" err="1"/>
              <a:t>Tagged</a:t>
            </a:r>
            <a:r>
              <a:rPr lang="de-DE" altLang="de-DE" sz="1400" dirty="0"/>
              <a:t>-Images</a:t>
            </a:r>
          </a:p>
          <a:p>
            <a:pPr lvl="1">
              <a:buFont typeface="Arial" panose="020B0604020202020204" pitchFamily="34" charset="0"/>
              <a:buChar char="•"/>
            </a:pPr>
            <a:r>
              <a:rPr lang="de-DE" altLang="de-DE" sz="1400" dirty="0"/>
              <a:t>Möglichkeiten des </a:t>
            </a:r>
            <a:r>
              <a:rPr lang="de-DE" altLang="de-DE" sz="1400" dirty="0" err="1"/>
              <a:t>Deployments</a:t>
            </a:r>
            <a:r>
              <a:rPr lang="de-DE" altLang="de-DE" sz="1400" dirty="0"/>
              <a:t> &amp; Verwaltung von Konfiguration</a:t>
            </a:r>
          </a:p>
          <a:p>
            <a:pPr lvl="1">
              <a:buFont typeface="Arial" panose="020B0604020202020204" pitchFamily="34" charset="0"/>
              <a:buChar char="•"/>
            </a:pPr>
            <a:endParaRPr lang="de-DE" altLang="de-DE" sz="1400" dirty="0"/>
          </a:p>
        </p:txBody>
      </p:sp>
      <p:sp>
        <p:nvSpPr>
          <p:cNvPr id="6147" name="Rectangle 1062">
            <a:extLst>
              <a:ext uri="{FF2B5EF4-FFF2-40B4-BE49-F238E27FC236}">
                <a16:creationId xmlns:a16="http://schemas.microsoft.com/office/drawing/2014/main" id="{C46E9340-3256-8D55-A265-94F2F41E288E}"/>
              </a:ext>
            </a:extLst>
          </p:cNvPr>
          <p:cNvSpPr>
            <a:spLocks noGrp="1" noChangeArrowheads="1"/>
          </p:cNvSpPr>
          <p:nvPr>
            <p:ph type="title"/>
          </p:nvPr>
        </p:nvSpPr>
        <p:spPr>
          <a:xfrm>
            <a:off x="285750" y="142875"/>
            <a:ext cx="5654675" cy="706438"/>
          </a:xfrm>
        </p:spPr>
        <p:txBody>
          <a:bodyPr/>
          <a:lstStyle/>
          <a:p>
            <a:r>
              <a:rPr lang="de-DE" altLang="de-DE" dirty="0"/>
              <a:t>Agenda</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nb-NO" b="1" dirty="0"/>
              <a:t>Aktuellstes GitLab Runner Paket installieren</a:t>
            </a:r>
          </a:p>
          <a:p>
            <a:pPr marL="0" indent="0">
              <a:buNone/>
            </a:pPr>
            <a:endParaRPr lang="de-DE" b="1" dirty="0"/>
          </a:p>
          <a:p>
            <a:pPr marL="0" indent="0">
              <a:buNone/>
            </a:pPr>
            <a:r>
              <a:rPr lang="de-DE" sz="2000" dirty="0">
                <a:latin typeface="Consolas" panose="020B0609020204030204" pitchFamily="49" charset="0"/>
                <a:sym typeface="Wingdings" panose="05000000000000000000" pitchFamily="2" charset="2"/>
              </a:rPr>
              <a:t># Für Debian/Ubuntu/Mint</a:t>
            </a:r>
          </a:p>
          <a:p>
            <a:pPr marL="0" indent="0">
              <a:buNone/>
            </a:pPr>
            <a:r>
              <a:rPr lang="de-DE" sz="2000" dirty="0" err="1">
                <a:latin typeface="Consolas" panose="020B0609020204030204" pitchFamily="49" charset="0"/>
                <a:sym typeface="Wingdings" panose="05000000000000000000" pitchFamily="2" charset="2"/>
              </a:rPr>
              <a:t>sudo</a:t>
            </a:r>
            <a:r>
              <a:rPr lang="de-DE" sz="2000" dirty="0">
                <a:latin typeface="Consolas" panose="020B0609020204030204" pitchFamily="49" charset="0"/>
                <a:sym typeface="Wingdings" panose="05000000000000000000" pitchFamily="2" charset="2"/>
              </a:rPr>
              <a:t> </a:t>
            </a:r>
            <a:r>
              <a:rPr lang="de-DE" sz="2000" dirty="0" err="1">
                <a:latin typeface="Consolas" panose="020B0609020204030204" pitchFamily="49" charset="0"/>
                <a:sym typeface="Wingdings" panose="05000000000000000000" pitchFamily="2" charset="2"/>
              </a:rPr>
              <a:t>apt-get</a:t>
            </a:r>
            <a:r>
              <a:rPr lang="de-DE" sz="2000" dirty="0">
                <a:latin typeface="Consolas" panose="020B0609020204030204" pitchFamily="49" charset="0"/>
                <a:sym typeface="Wingdings" panose="05000000000000000000" pitchFamily="2" charset="2"/>
              </a:rPr>
              <a:t> </a:t>
            </a:r>
            <a:r>
              <a:rPr lang="de-DE" sz="2000" dirty="0" err="1">
                <a:latin typeface="Consolas" panose="020B0609020204030204" pitchFamily="49" charset="0"/>
                <a:sym typeface="Wingdings" panose="05000000000000000000" pitchFamily="2" charset="2"/>
              </a:rPr>
              <a:t>install</a:t>
            </a:r>
            <a:r>
              <a:rPr lang="de-DE" sz="2000" dirty="0">
                <a:latin typeface="Consolas" panose="020B0609020204030204" pitchFamily="49" charset="0"/>
                <a:sym typeface="Wingdings" panose="05000000000000000000" pitchFamily="2" charset="2"/>
              </a:rPr>
              <a:t> </a:t>
            </a:r>
            <a:r>
              <a:rPr lang="de-DE" sz="2000" dirty="0" err="1">
                <a:latin typeface="Consolas" panose="020B0609020204030204" pitchFamily="49" charset="0"/>
                <a:sym typeface="Wingdings" panose="05000000000000000000" pitchFamily="2" charset="2"/>
              </a:rPr>
              <a:t>gitlab-runner</a:t>
            </a:r>
            <a:endParaRPr lang="de-DE" sz="2000" dirty="0">
              <a:latin typeface="Consolas" panose="020B0609020204030204" pitchFamily="49" charset="0"/>
              <a:sym typeface="Wingdings" panose="05000000000000000000" pitchFamily="2" charset="2"/>
            </a:endParaRPr>
          </a:p>
          <a:p>
            <a:pPr marL="0" indent="0">
              <a:buNone/>
            </a:pPr>
            <a:endParaRPr lang="de-DE" sz="2000" dirty="0">
              <a:latin typeface="Consolas" panose="020B0609020204030204" pitchFamily="49" charset="0"/>
              <a:sym typeface="Wingdings" panose="05000000000000000000" pitchFamily="2" charset="2"/>
            </a:endParaRPr>
          </a:p>
          <a:p>
            <a:pPr marL="0" indent="0">
              <a:buNone/>
            </a:pPr>
            <a:r>
              <a:rPr lang="de-DE" sz="2000" dirty="0">
                <a:latin typeface="Consolas" panose="020B0609020204030204" pitchFamily="49" charset="0"/>
                <a:sym typeface="Wingdings" panose="05000000000000000000" pitchFamily="2" charset="2"/>
              </a:rPr>
              <a:t># Für RHEL/</a:t>
            </a:r>
            <a:r>
              <a:rPr lang="de-DE" sz="2000" dirty="0" err="1">
                <a:latin typeface="Consolas" panose="020B0609020204030204" pitchFamily="49" charset="0"/>
                <a:sym typeface="Wingdings" panose="05000000000000000000" pitchFamily="2" charset="2"/>
              </a:rPr>
              <a:t>CentOS</a:t>
            </a:r>
            <a:r>
              <a:rPr lang="de-DE" sz="2000" dirty="0">
                <a:latin typeface="Consolas" panose="020B0609020204030204" pitchFamily="49" charset="0"/>
                <a:sym typeface="Wingdings" panose="05000000000000000000" pitchFamily="2" charset="2"/>
              </a:rPr>
              <a:t>/Fedora</a:t>
            </a:r>
          </a:p>
          <a:p>
            <a:pPr marL="0" indent="0">
              <a:buNone/>
            </a:pPr>
            <a:r>
              <a:rPr lang="de-DE" sz="2000" dirty="0" err="1">
                <a:latin typeface="Consolas" panose="020B0609020204030204" pitchFamily="49" charset="0"/>
                <a:sym typeface="Wingdings" panose="05000000000000000000" pitchFamily="2" charset="2"/>
              </a:rPr>
              <a:t>sudo</a:t>
            </a:r>
            <a:r>
              <a:rPr lang="de-DE" sz="2000" dirty="0">
                <a:latin typeface="Consolas" panose="020B0609020204030204" pitchFamily="49" charset="0"/>
                <a:sym typeface="Wingdings" panose="05000000000000000000" pitchFamily="2" charset="2"/>
              </a:rPr>
              <a:t> </a:t>
            </a:r>
            <a:r>
              <a:rPr lang="de-DE" sz="2000" dirty="0" err="1">
                <a:latin typeface="Consolas" panose="020B0609020204030204" pitchFamily="49" charset="0"/>
                <a:sym typeface="Wingdings" panose="05000000000000000000" pitchFamily="2" charset="2"/>
              </a:rPr>
              <a:t>yum</a:t>
            </a:r>
            <a:r>
              <a:rPr lang="de-DE" sz="2000" dirty="0">
                <a:latin typeface="Consolas" panose="020B0609020204030204" pitchFamily="49" charset="0"/>
                <a:sym typeface="Wingdings" panose="05000000000000000000" pitchFamily="2" charset="2"/>
              </a:rPr>
              <a:t> </a:t>
            </a:r>
            <a:r>
              <a:rPr lang="de-DE" sz="2000" dirty="0" err="1">
                <a:latin typeface="Consolas" panose="020B0609020204030204" pitchFamily="49" charset="0"/>
                <a:sym typeface="Wingdings" panose="05000000000000000000" pitchFamily="2" charset="2"/>
              </a:rPr>
              <a:t>install</a:t>
            </a:r>
            <a:r>
              <a:rPr lang="de-DE" sz="2000" dirty="0">
                <a:latin typeface="Consolas" panose="020B0609020204030204" pitchFamily="49" charset="0"/>
                <a:sym typeface="Wingdings" panose="05000000000000000000" pitchFamily="2" charset="2"/>
              </a:rPr>
              <a:t> </a:t>
            </a:r>
            <a:r>
              <a:rPr lang="de-DE" sz="2000" dirty="0" err="1">
                <a:latin typeface="Consolas" panose="020B0609020204030204" pitchFamily="49" charset="0"/>
                <a:sym typeface="Wingdings" panose="05000000000000000000" pitchFamily="2" charset="2"/>
              </a:rPr>
              <a:t>gitlab-runner</a:t>
            </a:r>
            <a:endParaRPr lang="de-DE" sz="2000" dirty="0">
              <a:latin typeface="Consolas" panose="020B0609020204030204" pitchFamily="49" charset="0"/>
              <a:sym typeface="Wingdings" panose="05000000000000000000" pitchFamily="2" charset="2"/>
            </a:endParaRPr>
          </a:p>
          <a:p>
            <a:pPr marL="0" indent="0">
              <a:buNone/>
            </a:pPr>
            <a:endParaRPr lang="de-DE" b="1" dirty="0"/>
          </a:p>
        </p:txBody>
      </p:sp>
    </p:spTree>
    <p:extLst>
      <p:ext uri="{BB962C8B-B14F-4D97-AF65-F5344CB8AC3E}">
        <p14:creationId xmlns:p14="http://schemas.microsoft.com/office/powerpoint/2010/main" val="14841216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Installation einer bestimmten </a:t>
            </a:r>
            <a:r>
              <a:rPr lang="de-DE" b="1" dirty="0" err="1"/>
              <a:t>GitLab</a:t>
            </a:r>
            <a:r>
              <a:rPr lang="de-DE" b="1" dirty="0"/>
              <a:t> Runner Version</a:t>
            </a:r>
          </a:p>
          <a:p>
            <a:pPr marL="0" indent="0">
              <a:buNone/>
            </a:pPr>
            <a:endParaRPr lang="de-DE" dirty="0">
              <a:sym typeface="Wingdings" panose="05000000000000000000" pitchFamily="2" charset="2"/>
            </a:endParaRPr>
          </a:p>
          <a:p>
            <a:pPr marL="0" indent="0">
              <a:buNone/>
            </a:pPr>
            <a:r>
              <a:rPr lang="de-DE" sz="2000" dirty="0">
                <a:latin typeface="Consolas" panose="020B0609020204030204" pitchFamily="49" charset="0"/>
              </a:rPr>
              <a:t># Für DEB basierte Systeme (Debian, Ubuntu, Mint..)</a:t>
            </a:r>
          </a:p>
          <a:p>
            <a:pPr marL="0" indent="0">
              <a:buNone/>
            </a:pPr>
            <a:r>
              <a:rPr lang="de-DE" sz="2000" dirty="0" err="1">
                <a:latin typeface="Consolas" panose="020B0609020204030204" pitchFamily="49" charset="0"/>
              </a:rPr>
              <a:t>apt</a:t>
            </a:r>
            <a:r>
              <a:rPr lang="de-DE" sz="2000" dirty="0">
                <a:latin typeface="Consolas" panose="020B0609020204030204" pitchFamily="49" charset="0"/>
              </a:rPr>
              <a:t>-cache </a:t>
            </a:r>
            <a:r>
              <a:rPr lang="de-DE" sz="2000" dirty="0" err="1">
                <a:latin typeface="Consolas" panose="020B0609020204030204" pitchFamily="49" charset="0"/>
              </a:rPr>
              <a:t>madison</a:t>
            </a:r>
            <a:r>
              <a:rPr lang="de-DE" sz="2000" dirty="0">
                <a:latin typeface="Consolas" panose="020B0609020204030204" pitchFamily="49" charset="0"/>
              </a:rPr>
              <a:t> </a:t>
            </a:r>
            <a:r>
              <a:rPr lang="de-DE" sz="2000" dirty="0" err="1">
                <a:latin typeface="Consolas" panose="020B0609020204030204" pitchFamily="49" charset="0"/>
              </a:rPr>
              <a:t>gitlab-runner</a:t>
            </a:r>
            <a:endParaRPr lang="de-DE" sz="2000" dirty="0">
              <a:latin typeface="Consolas" panose="020B0609020204030204" pitchFamily="49" charset="0"/>
            </a:endParaRPr>
          </a:p>
          <a:p>
            <a:pPr marL="0" indent="0">
              <a:buNone/>
            </a:pPr>
            <a:r>
              <a:rPr lang="de-DE" sz="2000" dirty="0" err="1">
                <a:latin typeface="Consolas" panose="020B0609020204030204" pitchFamily="49" charset="0"/>
              </a:rPr>
              <a:t>sudo</a:t>
            </a:r>
            <a:r>
              <a:rPr lang="de-DE" sz="2000" dirty="0">
                <a:latin typeface="Consolas" panose="020B0609020204030204" pitchFamily="49" charset="0"/>
              </a:rPr>
              <a:t> </a:t>
            </a:r>
            <a:r>
              <a:rPr lang="de-DE" sz="2000" dirty="0" err="1">
                <a:latin typeface="Consolas" panose="020B0609020204030204" pitchFamily="49" charset="0"/>
              </a:rPr>
              <a:t>apt-get</a:t>
            </a:r>
            <a:r>
              <a:rPr lang="de-DE" sz="2000" dirty="0">
                <a:latin typeface="Consolas" panose="020B0609020204030204" pitchFamily="49" charset="0"/>
              </a:rPr>
              <a:t> </a:t>
            </a:r>
            <a:r>
              <a:rPr lang="de-DE" sz="2000" dirty="0" err="1">
                <a:latin typeface="Consolas" panose="020B0609020204030204" pitchFamily="49" charset="0"/>
              </a:rPr>
              <a:t>install</a:t>
            </a:r>
            <a:r>
              <a:rPr lang="de-DE" sz="2000" dirty="0">
                <a:latin typeface="Consolas" panose="020B0609020204030204" pitchFamily="49" charset="0"/>
              </a:rPr>
              <a:t> </a:t>
            </a:r>
            <a:r>
              <a:rPr lang="de-DE" sz="2000" dirty="0" err="1">
                <a:latin typeface="Consolas" panose="020B0609020204030204" pitchFamily="49" charset="0"/>
              </a:rPr>
              <a:t>gitlab-runner</a:t>
            </a:r>
            <a:r>
              <a:rPr lang="de-DE" sz="2000" dirty="0">
                <a:latin typeface="Consolas" panose="020B0609020204030204" pitchFamily="49" charset="0"/>
              </a:rPr>
              <a:t>=10.0.0</a:t>
            </a:r>
          </a:p>
          <a:p>
            <a:pPr marL="0" indent="0">
              <a:buNone/>
            </a:pPr>
            <a:endParaRPr lang="de-DE" sz="2000" dirty="0">
              <a:latin typeface="Consolas" panose="020B0609020204030204" pitchFamily="49" charset="0"/>
            </a:endParaRPr>
          </a:p>
          <a:p>
            <a:pPr marL="0" indent="0">
              <a:buNone/>
            </a:pPr>
            <a:r>
              <a:rPr lang="de-DE" sz="2000" dirty="0">
                <a:latin typeface="Consolas" panose="020B0609020204030204" pitchFamily="49" charset="0"/>
              </a:rPr>
              <a:t># Für RPM basierte Systeme (RHEL, </a:t>
            </a:r>
            <a:r>
              <a:rPr lang="de-DE" sz="2000" dirty="0" err="1">
                <a:latin typeface="Consolas" panose="020B0609020204030204" pitchFamily="49" charset="0"/>
              </a:rPr>
              <a:t>centOS</a:t>
            </a:r>
            <a:r>
              <a:rPr lang="de-DE" sz="2000" dirty="0">
                <a:latin typeface="Consolas" panose="020B0609020204030204" pitchFamily="49" charset="0"/>
              </a:rPr>
              <a:t>, Fedora...)</a:t>
            </a:r>
          </a:p>
          <a:p>
            <a:pPr marL="0" indent="0">
              <a:buNone/>
            </a:pPr>
            <a:r>
              <a:rPr lang="de-DE" sz="2000" dirty="0" err="1">
                <a:latin typeface="Consolas" panose="020B0609020204030204" pitchFamily="49" charset="0"/>
              </a:rPr>
              <a:t>yum</a:t>
            </a:r>
            <a:r>
              <a:rPr lang="de-DE" sz="2000" dirty="0">
                <a:latin typeface="Consolas" panose="020B0609020204030204" pitchFamily="49" charset="0"/>
              </a:rPr>
              <a:t> </a:t>
            </a:r>
            <a:r>
              <a:rPr lang="de-DE" sz="2000" dirty="0" err="1">
                <a:latin typeface="Consolas" panose="020B0609020204030204" pitchFamily="49" charset="0"/>
              </a:rPr>
              <a:t>list</a:t>
            </a:r>
            <a:r>
              <a:rPr lang="de-DE" sz="2000" dirty="0">
                <a:latin typeface="Consolas" panose="020B0609020204030204" pitchFamily="49" charset="0"/>
              </a:rPr>
              <a:t> </a:t>
            </a:r>
            <a:r>
              <a:rPr lang="de-DE" sz="2000" dirty="0" err="1">
                <a:latin typeface="Consolas" panose="020B0609020204030204" pitchFamily="49" charset="0"/>
              </a:rPr>
              <a:t>gitlab-runner</a:t>
            </a:r>
            <a:r>
              <a:rPr lang="de-DE" sz="2000" dirty="0">
                <a:latin typeface="Consolas" panose="020B0609020204030204" pitchFamily="49" charset="0"/>
              </a:rPr>
              <a:t> --</a:t>
            </a:r>
            <a:r>
              <a:rPr lang="de-DE" sz="2000" dirty="0" err="1">
                <a:latin typeface="Consolas" panose="020B0609020204030204" pitchFamily="49" charset="0"/>
              </a:rPr>
              <a:t>showduplicates</a:t>
            </a:r>
            <a:r>
              <a:rPr lang="de-DE" sz="2000" dirty="0">
                <a:latin typeface="Consolas" panose="020B0609020204030204" pitchFamily="49" charset="0"/>
              </a:rPr>
              <a:t> | </a:t>
            </a:r>
            <a:r>
              <a:rPr lang="de-DE" sz="2000" dirty="0" err="1">
                <a:latin typeface="Consolas" panose="020B0609020204030204" pitchFamily="49" charset="0"/>
              </a:rPr>
              <a:t>sort</a:t>
            </a:r>
            <a:r>
              <a:rPr lang="de-DE" sz="2000" dirty="0">
                <a:latin typeface="Consolas" panose="020B0609020204030204" pitchFamily="49" charset="0"/>
              </a:rPr>
              <a:t> -r</a:t>
            </a:r>
          </a:p>
          <a:p>
            <a:pPr marL="0" indent="0">
              <a:buNone/>
            </a:pPr>
            <a:r>
              <a:rPr lang="de-DE" sz="2000" dirty="0" err="1">
                <a:latin typeface="Consolas" panose="020B0609020204030204" pitchFamily="49" charset="0"/>
              </a:rPr>
              <a:t>sudo</a:t>
            </a:r>
            <a:r>
              <a:rPr lang="de-DE" sz="2000" dirty="0">
                <a:latin typeface="Consolas" panose="020B0609020204030204" pitchFamily="49" charset="0"/>
              </a:rPr>
              <a:t> </a:t>
            </a:r>
            <a:r>
              <a:rPr lang="de-DE" sz="2000" dirty="0" err="1">
                <a:latin typeface="Consolas" panose="020B0609020204030204" pitchFamily="49" charset="0"/>
              </a:rPr>
              <a:t>yum</a:t>
            </a:r>
            <a:r>
              <a:rPr lang="de-DE" sz="2000" dirty="0">
                <a:latin typeface="Consolas" panose="020B0609020204030204" pitchFamily="49" charset="0"/>
              </a:rPr>
              <a:t> </a:t>
            </a:r>
            <a:r>
              <a:rPr lang="de-DE" sz="2000" dirty="0" err="1">
                <a:latin typeface="Consolas" panose="020B0609020204030204" pitchFamily="49" charset="0"/>
              </a:rPr>
              <a:t>install</a:t>
            </a:r>
            <a:r>
              <a:rPr lang="de-DE" sz="2000" dirty="0">
                <a:latin typeface="Consolas" panose="020B0609020204030204" pitchFamily="49" charset="0"/>
              </a:rPr>
              <a:t> gitlab-runner-10.0.0-1</a:t>
            </a:r>
          </a:p>
        </p:txBody>
      </p:sp>
    </p:spTree>
    <p:extLst>
      <p:ext uri="{BB962C8B-B14F-4D97-AF65-F5344CB8AC3E}">
        <p14:creationId xmlns:p14="http://schemas.microsoft.com/office/powerpoint/2010/main" val="1776974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err="1"/>
              <a:t>GitLab</a:t>
            </a:r>
            <a:r>
              <a:rPr lang="de-DE" b="1" dirty="0"/>
              <a:t> Runner (nicht Projekt Runner!) registrieren</a:t>
            </a:r>
          </a:p>
          <a:p>
            <a:pPr marL="457200" indent="-457200">
              <a:buFont typeface="+mj-lt"/>
              <a:buAutoNum type="arabicPeriod"/>
            </a:pPr>
            <a:r>
              <a:rPr lang="de-DE" sz="2000" dirty="0"/>
              <a:t>Linux: </a:t>
            </a:r>
            <a:r>
              <a:rPr lang="de-DE" sz="2000" dirty="0" err="1"/>
              <a:t>sudo</a:t>
            </a:r>
            <a:r>
              <a:rPr lang="de-DE" sz="2000" dirty="0"/>
              <a:t> </a:t>
            </a:r>
            <a:r>
              <a:rPr lang="de-DE" sz="2000" dirty="0" err="1"/>
              <a:t>gitlab-runner</a:t>
            </a:r>
            <a:r>
              <a:rPr lang="de-DE" sz="2000" dirty="0"/>
              <a:t> </a:t>
            </a:r>
            <a:r>
              <a:rPr lang="de-DE" sz="2000" dirty="0" err="1"/>
              <a:t>register</a:t>
            </a:r>
            <a:br>
              <a:rPr lang="de-DE" sz="2000" dirty="0"/>
            </a:br>
            <a:r>
              <a:rPr lang="de-DE" sz="2000" dirty="0"/>
              <a:t>Windows: ./gitlab-runner.exe </a:t>
            </a:r>
            <a:r>
              <a:rPr lang="de-DE" sz="2000" dirty="0" err="1"/>
              <a:t>register</a:t>
            </a:r>
            <a:endParaRPr lang="de-DE" sz="2000" dirty="0"/>
          </a:p>
          <a:p>
            <a:pPr marL="457200" indent="-457200">
              <a:buFont typeface="+mj-lt"/>
              <a:buAutoNum type="arabicPeriod"/>
            </a:pPr>
            <a:r>
              <a:rPr lang="de-DE" sz="2000" dirty="0"/>
              <a:t>URL zur </a:t>
            </a:r>
            <a:r>
              <a:rPr lang="de-DE" sz="2000" dirty="0" err="1"/>
              <a:t>GitLab</a:t>
            </a:r>
            <a:r>
              <a:rPr lang="de-DE" sz="2000" dirty="0"/>
              <a:t> Instanz eingeben</a:t>
            </a:r>
          </a:p>
          <a:p>
            <a:pPr marL="457200" indent="-457200">
              <a:buFont typeface="+mj-lt"/>
              <a:buAutoNum type="arabicPeriod"/>
            </a:pPr>
            <a:r>
              <a:rPr lang="de-DE" sz="2000" dirty="0"/>
              <a:t>Authenticator-Token für den Runner eingeben</a:t>
            </a:r>
          </a:p>
          <a:p>
            <a:pPr marL="857250" lvl="1" indent="-457200">
              <a:buFont typeface="+mj-lt"/>
              <a:buAutoNum type="arabicPeriod"/>
            </a:pPr>
            <a:r>
              <a:rPr lang="de-DE" sz="1800" dirty="0"/>
              <a:t>Projekt </a:t>
            </a:r>
            <a:r>
              <a:rPr lang="de-DE" sz="1800" dirty="0">
                <a:sym typeface="Wingdings" panose="05000000000000000000" pitchFamily="2" charset="2"/>
              </a:rPr>
              <a:t> Einstellungen  CI/CD  Runners</a:t>
            </a:r>
          </a:p>
          <a:p>
            <a:pPr marL="457200" indent="-457200">
              <a:buFont typeface="+mj-lt"/>
              <a:buAutoNum type="arabicPeriod"/>
            </a:pPr>
            <a:r>
              <a:rPr lang="de-DE" sz="2000" dirty="0">
                <a:sym typeface="Wingdings" panose="05000000000000000000" pitchFamily="2" charset="2"/>
              </a:rPr>
              <a:t>Beschreibung für den Runner eingeben (später über die GUI änderbar)</a:t>
            </a:r>
          </a:p>
          <a:p>
            <a:pPr marL="457200" indent="-457200">
              <a:buFont typeface="+mj-lt"/>
              <a:buAutoNum type="arabicPeriod"/>
            </a:pPr>
            <a:r>
              <a:rPr lang="de-DE" sz="2000" dirty="0"/>
              <a:t>Die entsprechenden Tags für den </a:t>
            </a:r>
            <a:r>
              <a:rPr lang="de-DE" sz="2000" dirty="0" err="1"/>
              <a:t>GitLab</a:t>
            </a:r>
            <a:r>
              <a:rPr lang="de-DE" sz="2000" dirty="0"/>
              <a:t> Runner</a:t>
            </a:r>
          </a:p>
          <a:p>
            <a:pPr marL="457200" indent="-457200">
              <a:buFont typeface="+mj-lt"/>
              <a:buAutoNum type="arabicPeriod"/>
            </a:pPr>
            <a:r>
              <a:rPr lang="de-DE" sz="2000" dirty="0" err="1"/>
              <a:t>Executor</a:t>
            </a:r>
            <a:r>
              <a:rPr lang="de-DE" sz="2000" dirty="0"/>
              <a:t> (Docker!) für den Runner angeben</a:t>
            </a:r>
          </a:p>
          <a:p>
            <a:pPr marL="457200" indent="-457200">
              <a:buFont typeface="+mj-lt"/>
              <a:buAutoNum type="arabicPeriod"/>
            </a:pPr>
            <a:r>
              <a:rPr lang="de-DE" sz="2000" dirty="0"/>
              <a:t>Standard Image angeben, welches genutzt werden soll, falls in .</a:t>
            </a:r>
            <a:r>
              <a:rPr lang="de-DE" sz="2000" dirty="0" err="1"/>
              <a:t>gitlab-ci.yml</a:t>
            </a:r>
            <a:r>
              <a:rPr lang="de-DE" sz="2000" dirty="0"/>
              <a:t> nichts definiert wurde</a:t>
            </a:r>
          </a:p>
          <a:p>
            <a:pPr marL="457200" indent="-457200">
              <a:buFont typeface="+mj-lt"/>
              <a:buAutoNum type="arabicPeriod"/>
            </a:pPr>
            <a:endParaRPr lang="de-DE" sz="1600" dirty="0"/>
          </a:p>
          <a:p>
            <a:pPr marL="457200" indent="-457200">
              <a:buFont typeface="+mj-lt"/>
              <a:buAutoNum type="arabicPeriod"/>
            </a:pPr>
            <a:endParaRPr lang="de-DE" dirty="0">
              <a:latin typeface="Consolas" panose="020B0609020204030204" pitchFamily="49" charset="0"/>
              <a:sym typeface="Wingdings" panose="05000000000000000000" pitchFamily="2" charset="2"/>
            </a:endParaRPr>
          </a:p>
          <a:p>
            <a:pPr marL="0" indent="0">
              <a:buNone/>
            </a:pPr>
            <a:endParaRPr lang="de-DE" dirty="0">
              <a:latin typeface="Consolas" panose="020B0609020204030204" pitchFamily="49" charset="0"/>
              <a:sym typeface="Wingdings" panose="05000000000000000000" pitchFamily="2" charset="2"/>
            </a:endParaRPr>
          </a:p>
          <a:p>
            <a:pPr marL="0" indent="0">
              <a:buNone/>
            </a:pPr>
            <a:endParaRPr lang="de-DE" b="1" dirty="0"/>
          </a:p>
        </p:txBody>
      </p:sp>
    </p:spTree>
    <p:extLst>
      <p:ext uri="{BB962C8B-B14F-4D97-AF65-F5344CB8AC3E}">
        <p14:creationId xmlns:p14="http://schemas.microsoft.com/office/powerpoint/2010/main" val="342638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err="1"/>
              <a:t>GitLab</a:t>
            </a:r>
            <a:r>
              <a:rPr lang="de-DE" b="1" dirty="0"/>
              <a:t> Runner aktualisieren</a:t>
            </a:r>
          </a:p>
          <a:p>
            <a:pPr marL="0" indent="0">
              <a:buNone/>
            </a:pPr>
            <a:endParaRPr lang="de-DE" b="1" dirty="0">
              <a:sym typeface="Wingdings" panose="05000000000000000000" pitchFamily="2" charset="2"/>
            </a:endParaRPr>
          </a:p>
          <a:p>
            <a:pPr marL="0" indent="0">
              <a:buNone/>
            </a:pPr>
            <a:r>
              <a:rPr lang="en-US" sz="2000" dirty="0">
                <a:latin typeface="Consolas" panose="020B0609020204030204" pitchFamily="49" charset="0"/>
                <a:sym typeface="Wingdings" panose="05000000000000000000" pitchFamily="2" charset="2"/>
              </a:rPr>
              <a:t># Für Debian/Ubuntu/Mint</a:t>
            </a:r>
          </a:p>
          <a:p>
            <a:pPr marL="0" indent="0">
              <a:buNone/>
            </a:pPr>
            <a:r>
              <a:rPr lang="en-US" sz="2000" dirty="0" err="1">
                <a:latin typeface="Consolas" panose="020B0609020204030204" pitchFamily="49" charset="0"/>
                <a:sym typeface="Wingdings" panose="05000000000000000000" pitchFamily="2" charset="2"/>
              </a:rPr>
              <a:t>sudo</a:t>
            </a:r>
            <a:r>
              <a:rPr lang="en-US" sz="2000" dirty="0">
                <a:latin typeface="Consolas" panose="020B0609020204030204" pitchFamily="49" charset="0"/>
                <a:sym typeface="Wingdings" panose="05000000000000000000" pitchFamily="2" charset="2"/>
              </a:rPr>
              <a:t> apt-get update</a:t>
            </a:r>
          </a:p>
          <a:p>
            <a:pPr marL="0" indent="0">
              <a:buNone/>
            </a:pPr>
            <a:r>
              <a:rPr lang="en-US" sz="2000" dirty="0" err="1">
                <a:latin typeface="Consolas" panose="020B0609020204030204" pitchFamily="49" charset="0"/>
                <a:sym typeface="Wingdings" panose="05000000000000000000" pitchFamily="2" charset="2"/>
              </a:rPr>
              <a:t>sudo</a:t>
            </a:r>
            <a:r>
              <a:rPr lang="en-US" sz="2000" dirty="0">
                <a:latin typeface="Consolas" panose="020B0609020204030204" pitchFamily="49" charset="0"/>
                <a:sym typeface="Wingdings" panose="05000000000000000000" pitchFamily="2" charset="2"/>
              </a:rPr>
              <a:t> apt-get install </a:t>
            </a:r>
            <a:r>
              <a:rPr lang="en-US" sz="2000" dirty="0" err="1">
                <a:latin typeface="Consolas" panose="020B0609020204030204" pitchFamily="49" charset="0"/>
                <a:sym typeface="Wingdings" panose="05000000000000000000" pitchFamily="2" charset="2"/>
              </a:rPr>
              <a:t>gitlab</a:t>
            </a:r>
            <a:r>
              <a:rPr lang="en-US" sz="2000" dirty="0">
                <a:latin typeface="Consolas" panose="020B0609020204030204" pitchFamily="49" charset="0"/>
                <a:sym typeface="Wingdings" panose="05000000000000000000" pitchFamily="2" charset="2"/>
              </a:rPr>
              <a:t>-runner</a:t>
            </a:r>
          </a:p>
          <a:p>
            <a:pPr marL="0" indent="0">
              <a:buNone/>
            </a:pPr>
            <a:endParaRPr lang="en-US" sz="2000" dirty="0">
              <a:latin typeface="Consolas" panose="020B0609020204030204" pitchFamily="49" charset="0"/>
              <a:sym typeface="Wingdings" panose="05000000000000000000" pitchFamily="2" charset="2"/>
            </a:endParaRPr>
          </a:p>
          <a:p>
            <a:pPr marL="0" indent="0">
              <a:buNone/>
            </a:pPr>
            <a:r>
              <a:rPr lang="en-US" sz="2000" dirty="0">
                <a:latin typeface="Consolas" panose="020B0609020204030204" pitchFamily="49" charset="0"/>
                <a:sym typeface="Wingdings" panose="05000000000000000000" pitchFamily="2" charset="2"/>
              </a:rPr>
              <a:t># Für RHEL/CentOS/Fedora</a:t>
            </a:r>
          </a:p>
          <a:p>
            <a:pPr marL="0" indent="0">
              <a:buNone/>
            </a:pPr>
            <a:r>
              <a:rPr lang="en-US" sz="2000" dirty="0" err="1">
                <a:latin typeface="Consolas" panose="020B0609020204030204" pitchFamily="49" charset="0"/>
                <a:sym typeface="Wingdings" panose="05000000000000000000" pitchFamily="2" charset="2"/>
              </a:rPr>
              <a:t>sudo</a:t>
            </a:r>
            <a:r>
              <a:rPr lang="en-US" sz="2000" dirty="0">
                <a:latin typeface="Consolas" panose="020B0609020204030204" pitchFamily="49" charset="0"/>
                <a:sym typeface="Wingdings" panose="05000000000000000000" pitchFamily="2" charset="2"/>
              </a:rPr>
              <a:t> yum update</a:t>
            </a:r>
          </a:p>
          <a:p>
            <a:pPr marL="0" indent="0">
              <a:buNone/>
            </a:pPr>
            <a:r>
              <a:rPr lang="en-US" sz="2000" dirty="0" err="1">
                <a:latin typeface="Consolas" panose="020B0609020204030204" pitchFamily="49" charset="0"/>
                <a:sym typeface="Wingdings" panose="05000000000000000000" pitchFamily="2" charset="2"/>
              </a:rPr>
              <a:t>sudo</a:t>
            </a:r>
            <a:r>
              <a:rPr lang="en-US" sz="2000" dirty="0">
                <a:latin typeface="Consolas" panose="020B0609020204030204" pitchFamily="49" charset="0"/>
                <a:sym typeface="Wingdings" panose="05000000000000000000" pitchFamily="2" charset="2"/>
              </a:rPr>
              <a:t> yum install </a:t>
            </a:r>
            <a:r>
              <a:rPr lang="en-US" sz="2000" dirty="0" err="1">
                <a:latin typeface="Consolas" panose="020B0609020204030204" pitchFamily="49" charset="0"/>
                <a:sym typeface="Wingdings" panose="05000000000000000000" pitchFamily="2" charset="2"/>
              </a:rPr>
              <a:t>gitlab</a:t>
            </a:r>
            <a:r>
              <a:rPr lang="en-US" sz="2000" dirty="0">
                <a:latin typeface="Consolas" panose="020B0609020204030204" pitchFamily="49" charset="0"/>
                <a:sym typeface="Wingdings" panose="05000000000000000000" pitchFamily="2" charset="2"/>
              </a:rPr>
              <a:t>-runner</a:t>
            </a:r>
          </a:p>
          <a:p>
            <a:pPr marL="0" indent="0">
              <a:buNone/>
            </a:pPr>
            <a:endParaRPr lang="de-DE" sz="2000" b="1" dirty="0">
              <a:latin typeface="Consolas" panose="020B0609020204030204" pitchFamily="49" charset="0"/>
              <a:sym typeface="Wingdings" panose="05000000000000000000" pitchFamily="2" charset="2"/>
            </a:endParaRPr>
          </a:p>
          <a:p>
            <a:pPr marL="0" indent="0">
              <a:buNone/>
            </a:pPr>
            <a:endParaRPr lang="de-DE" b="1" dirty="0"/>
          </a:p>
        </p:txBody>
      </p:sp>
    </p:spTree>
    <p:extLst>
      <p:ext uri="{BB962C8B-B14F-4D97-AF65-F5344CB8AC3E}">
        <p14:creationId xmlns:p14="http://schemas.microsoft.com/office/powerpoint/2010/main" val="10299276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Windows</a:t>
            </a:r>
          </a:p>
          <a:p>
            <a:pPr marL="457200" indent="-457200">
              <a:buFont typeface="+mj-lt"/>
              <a:buAutoNum type="arabicPeriod"/>
            </a:pPr>
            <a:r>
              <a:rPr lang="de-DE" dirty="0">
                <a:sym typeface="Wingdings" panose="05000000000000000000" pitchFamily="2" charset="2"/>
              </a:rPr>
              <a:t>Systemordner erstellen, z.B.: C:\GitLab-Runner</a:t>
            </a:r>
          </a:p>
          <a:p>
            <a:pPr marL="457200" indent="-457200">
              <a:buFont typeface="+mj-lt"/>
              <a:buAutoNum type="arabicPeriod"/>
            </a:pPr>
            <a:r>
              <a:rPr lang="de-DE" dirty="0">
                <a:sym typeface="Wingdings" panose="05000000000000000000" pitchFamily="2" charset="2"/>
              </a:rPr>
              <a:t>Installationsdatei herunterladen und in den erstellten Ordner kopieren.</a:t>
            </a:r>
          </a:p>
          <a:p>
            <a:pPr marL="857250" lvl="1" indent="-457200">
              <a:buFont typeface="+mj-lt"/>
              <a:buAutoNum type="arabicPeriod"/>
            </a:pPr>
            <a:r>
              <a:rPr lang="de-DE" dirty="0">
                <a:sym typeface="Wingdings" panose="05000000000000000000" pitchFamily="2" charset="2"/>
              </a:rPr>
              <a:t>Exe in gitlab-runner.exe umbenennen</a:t>
            </a:r>
          </a:p>
          <a:p>
            <a:pPr marL="457200" indent="-457200">
              <a:buFont typeface="+mj-lt"/>
              <a:buAutoNum type="arabicPeriod"/>
            </a:pPr>
            <a:r>
              <a:rPr lang="de-DE" dirty="0" err="1">
                <a:sym typeface="Wingdings" panose="05000000000000000000" pitchFamily="2" charset="2"/>
              </a:rPr>
              <a:t>Powershell</a:t>
            </a:r>
            <a:r>
              <a:rPr lang="de-DE" dirty="0">
                <a:sym typeface="Wingdings" panose="05000000000000000000" pitchFamily="2" charset="2"/>
              </a:rPr>
              <a:t> als Admin starten</a:t>
            </a:r>
          </a:p>
          <a:p>
            <a:pPr marL="457200" indent="-457200">
              <a:buFont typeface="+mj-lt"/>
              <a:buAutoNum type="arabicPeriod"/>
            </a:pPr>
            <a:r>
              <a:rPr lang="de-DE" dirty="0" err="1">
                <a:sym typeface="Wingdings" panose="05000000000000000000" pitchFamily="2" charset="2"/>
              </a:rPr>
              <a:t>GitLab</a:t>
            </a:r>
            <a:r>
              <a:rPr lang="de-DE" dirty="0">
                <a:sym typeface="Wingdings" panose="05000000000000000000" pitchFamily="2" charset="2"/>
              </a:rPr>
              <a:t> Runner registrieren</a:t>
            </a:r>
          </a:p>
          <a:p>
            <a:pPr marL="457200" indent="-457200">
              <a:buFont typeface="+mj-lt"/>
              <a:buAutoNum type="arabicPeriod"/>
            </a:pPr>
            <a:r>
              <a:rPr lang="de-DE" dirty="0">
                <a:sym typeface="Wingdings" panose="05000000000000000000" pitchFamily="2" charset="2"/>
              </a:rPr>
              <a:t>Den Runner als Service installieren über die </a:t>
            </a:r>
            <a:r>
              <a:rPr lang="de-DE" dirty="0" err="1">
                <a:sym typeface="Wingdings" panose="05000000000000000000" pitchFamily="2" charset="2"/>
              </a:rPr>
              <a:t>Powershell</a:t>
            </a:r>
            <a:r>
              <a:rPr lang="de-DE" dirty="0">
                <a:sym typeface="Wingdings" panose="05000000000000000000" pitchFamily="2" charset="2"/>
              </a:rPr>
              <a:t>:</a:t>
            </a:r>
          </a:p>
          <a:p>
            <a:pPr marL="857250" lvl="1" indent="-457200">
              <a:buFont typeface="+mj-lt"/>
              <a:buAutoNum type="arabicPeriod"/>
            </a:pPr>
            <a:r>
              <a:rPr lang="de-DE" dirty="0">
                <a:sym typeface="Wingdings" panose="05000000000000000000" pitchFamily="2" charset="2"/>
              </a:rPr>
              <a:t>cd C:\Gitlab-Runner</a:t>
            </a:r>
          </a:p>
          <a:p>
            <a:pPr marL="857250" lvl="1" indent="-457200">
              <a:buFont typeface="+mj-lt"/>
              <a:buAutoNum type="arabicPeriod"/>
            </a:pPr>
            <a:r>
              <a:rPr lang="de-DE" dirty="0">
                <a:sym typeface="Wingdings" panose="05000000000000000000" pitchFamily="2" charset="2"/>
              </a:rPr>
              <a:t>./gitlab-runner.exe </a:t>
            </a:r>
            <a:r>
              <a:rPr lang="de-DE" dirty="0" err="1">
                <a:sym typeface="Wingdings" panose="05000000000000000000" pitchFamily="2" charset="2"/>
              </a:rPr>
              <a:t>install</a:t>
            </a:r>
            <a:endParaRPr lang="de-DE" dirty="0">
              <a:sym typeface="Wingdings" panose="05000000000000000000" pitchFamily="2" charset="2"/>
            </a:endParaRPr>
          </a:p>
          <a:p>
            <a:pPr marL="857250" lvl="1" indent="-457200">
              <a:buFont typeface="+mj-lt"/>
              <a:buAutoNum type="arabicPeriod"/>
            </a:pPr>
            <a:r>
              <a:rPr lang="de-DE" dirty="0">
                <a:sym typeface="Wingdings" panose="05000000000000000000" pitchFamily="2" charset="2"/>
              </a:rPr>
              <a:t>./gitlab-runner.exe </a:t>
            </a:r>
            <a:r>
              <a:rPr lang="de-DE" dirty="0" err="1">
                <a:sym typeface="Wingdings" panose="05000000000000000000" pitchFamily="2" charset="2"/>
              </a:rPr>
              <a:t>start</a:t>
            </a:r>
            <a:endParaRPr lang="de-DE" dirty="0">
              <a:sym typeface="Wingdings" panose="05000000000000000000" pitchFamily="2" charset="2"/>
            </a:endParaRPr>
          </a:p>
          <a:p>
            <a:pPr marL="457200" indent="-457200">
              <a:buFont typeface="+mj-lt"/>
              <a:buAutoNum type="arabicPeriod"/>
            </a:pPr>
            <a:r>
              <a:rPr lang="de-DE" dirty="0">
                <a:sym typeface="Wingdings" panose="05000000000000000000" pitchFamily="2" charset="2"/>
              </a:rPr>
              <a:t>Service läuft nun.</a:t>
            </a:r>
            <a:br>
              <a:rPr lang="de-DE" dirty="0">
                <a:sym typeface="Wingdings" panose="05000000000000000000" pitchFamily="2" charset="2"/>
              </a:rPr>
            </a:br>
            <a:r>
              <a:rPr lang="de-DE" dirty="0">
                <a:sym typeface="Wingdings" panose="05000000000000000000" pitchFamily="2" charset="2"/>
              </a:rPr>
              <a:t>Weitere Runner </a:t>
            </a:r>
            <a:r>
              <a:rPr lang="de-DE" dirty="0" err="1">
                <a:sym typeface="Wingdings" panose="05000000000000000000" pitchFamily="2" charset="2"/>
              </a:rPr>
              <a:t>sindunter</a:t>
            </a:r>
            <a:r>
              <a:rPr lang="de-DE" dirty="0">
                <a:sym typeface="Wingdings" panose="05000000000000000000" pitchFamily="2" charset="2"/>
              </a:rPr>
              <a:t> ./</a:t>
            </a:r>
            <a:r>
              <a:rPr lang="de-DE" dirty="0" err="1">
                <a:sym typeface="Wingdings" panose="05000000000000000000" pitchFamily="2" charset="2"/>
              </a:rPr>
              <a:t>config.toml</a:t>
            </a:r>
            <a:r>
              <a:rPr lang="de-DE" dirty="0">
                <a:sym typeface="Wingdings" panose="05000000000000000000" pitchFamily="2" charset="2"/>
              </a:rPr>
              <a:t> konfigurierbar</a:t>
            </a:r>
          </a:p>
          <a:p>
            <a:pPr marL="0" indent="0">
              <a:buNone/>
            </a:pPr>
            <a:endParaRPr lang="de-DE" dirty="0">
              <a:latin typeface="+mj-lt"/>
              <a:sym typeface="Wingdings" panose="05000000000000000000" pitchFamily="2" charset="2"/>
            </a:endParaRPr>
          </a:p>
          <a:p>
            <a:pPr marL="0" indent="0">
              <a:buNone/>
            </a:pPr>
            <a:endParaRPr lang="de-DE" b="1" dirty="0"/>
          </a:p>
        </p:txBody>
      </p:sp>
    </p:spTree>
    <p:extLst>
      <p:ext uri="{BB962C8B-B14F-4D97-AF65-F5344CB8AC3E}">
        <p14:creationId xmlns:p14="http://schemas.microsoft.com/office/powerpoint/2010/main" val="31880649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Eigenen Project Runner benutzen</a:t>
            </a:r>
          </a:p>
          <a:p>
            <a:pPr>
              <a:buFont typeface="Arial" panose="020B0604020202020204" pitchFamily="34" charset="0"/>
              <a:buChar char="•"/>
            </a:pPr>
            <a:r>
              <a:rPr lang="de-DE" dirty="0" err="1"/>
              <a:t>GitLab</a:t>
            </a:r>
            <a:r>
              <a:rPr lang="de-DE" dirty="0"/>
              <a:t> Runner installieren</a:t>
            </a:r>
          </a:p>
          <a:p>
            <a:pPr>
              <a:buFont typeface="Arial" panose="020B0604020202020204" pitchFamily="34" charset="0"/>
              <a:buChar char="•"/>
            </a:pPr>
            <a:r>
              <a:rPr lang="de-DE" u="sng" dirty="0"/>
              <a:t>Neues Projekt erstellen</a:t>
            </a:r>
          </a:p>
          <a:p>
            <a:pPr>
              <a:buFont typeface="Arial" panose="020B0604020202020204" pitchFamily="34" charset="0"/>
              <a:buChar char="•"/>
            </a:pPr>
            <a:r>
              <a:rPr lang="de-DE" dirty="0"/>
              <a:t>Projekt-Pipeline erstellen</a:t>
            </a:r>
          </a:p>
          <a:p>
            <a:pPr>
              <a:buFont typeface="Arial" panose="020B0604020202020204" pitchFamily="34" charset="0"/>
              <a:buChar char="•"/>
            </a:pPr>
            <a:r>
              <a:rPr lang="de-DE" dirty="0"/>
              <a:t>Projekt-Runner erstellen und registrieren</a:t>
            </a:r>
          </a:p>
          <a:p>
            <a:pPr>
              <a:buFont typeface="Arial" panose="020B0604020202020204" pitchFamily="34" charset="0"/>
              <a:buChar char="•"/>
            </a:pPr>
            <a:r>
              <a:rPr lang="de-DE" dirty="0"/>
              <a:t>Pipeline triggern, um den Runner zu starten</a:t>
            </a:r>
          </a:p>
          <a:p>
            <a:pPr marL="0" indent="0">
              <a:buNone/>
            </a:pPr>
            <a:endParaRPr lang="de-DE" b="1" dirty="0"/>
          </a:p>
        </p:txBody>
      </p:sp>
    </p:spTree>
    <p:extLst>
      <p:ext uri="{BB962C8B-B14F-4D97-AF65-F5344CB8AC3E}">
        <p14:creationId xmlns:p14="http://schemas.microsoft.com/office/powerpoint/2010/main" val="13395778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BA1F78-B0D1-1E9E-783D-798133376971}"/>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A6396400-BFE4-71DE-1D11-F83819742DB1}"/>
              </a:ext>
            </a:extLst>
          </p:cNvPr>
          <p:cNvSpPr>
            <a:spLocks noGrp="1"/>
          </p:cNvSpPr>
          <p:nvPr>
            <p:ph idx="1"/>
          </p:nvPr>
        </p:nvSpPr>
        <p:spPr/>
        <p:txBody>
          <a:bodyPr/>
          <a:lstStyle/>
          <a:p>
            <a:pPr marL="0" indent="0">
              <a:buNone/>
            </a:pPr>
            <a:r>
              <a:rPr lang="de-DE" b="1" dirty="0"/>
              <a:t>Neues Projekt erstellen (optional, falls eins besteht)</a:t>
            </a:r>
          </a:p>
          <a:p>
            <a:pPr marL="457200" indent="-457200">
              <a:buFont typeface="+mj-lt"/>
              <a:buAutoNum type="arabicPeriod"/>
            </a:pPr>
            <a:r>
              <a:rPr lang="de-DE" dirty="0"/>
              <a:t>Linke Sidebar oben</a:t>
            </a:r>
            <a:br>
              <a:rPr lang="de-DE" dirty="0"/>
            </a:br>
            <a:r>
              <a:rPr lang="de-DE" dirty="0">
                <a:sym typeface="Wingdings" panose="05000000000000000000" pitchFamily="2" charset="2"/>
              </a:rPr>
              <a:t> „</a:t>
            </a:r>
            <a:r>
              <a:rPr lang="de-DE" b="1" dirty="0">
                <a:sym typeface="Wingdings" panose="05000000000000000000" pitchFamily="2" charset="2"/>
              </a:rPr>
              <a:t>+“ </a:t>
            </a:r>
            <a:r>
              <a:rPr lang="de-DE" dirty="0">
                <a:sym typeface="Wingdings" panose="05000000000000000000" pitchFamily="2" charset="2"/>
              </a:rPr>
              <a:t>(Create </a:t>
            </a:r>
            <a:r>
              <a:rPr lang="de-DE" dirty="0" err="1">
                <a:sym typeface="Wingdings" panose="05000000000000000000" pitchFamily="2" charset="2"/>
              </a:rPr>
              <a:t>new</a:t>
            </a:r>
            <a:r>
              <a:rPr lang="de-DE" dirty="0">
                <a:sym typeface="Wingdings" panose="05000000000000000000" pitchFamily="2" charset="2"/>
              </a:rPr>
              <a:t>)</a:t>
            </a:r>
            <a:br>
              <a:rPr lang="de-DE" dirty="0">
                <a:sym typeface="Wingdings" panose="05000000000000000000" pitchFamily="2" charset="2"/>
              </a:rPr>
            </a:br>
            <a:r>
              <a:rPr lang="de-DE" dirty="0">
                <a:sym typeface="Wingdings" panose="05000000000000000000" pitchFamily="2" charset="2"/>
              </a:rPr>
              <a:t> New </a:t>
            </a:r>
            <a:r>
              <a:rPr lang="de-DE" dirty="0" err="1">
                <a:sym typeface="Wingdings" panose="05000000000000000000" pitchFamily="2" charset="2"/>
              </a:rPr>
              <a:t>project</a:t>
            </a:r>
            <a:r>
              <a:rPr lang="de-DE" dirty="0">
                <a:sym typeface="Wingdings" panose="05000000000000000000" pitchFamily="2" charset="2"/>
              </a:rPr>
              <a:t>/</a:t>
            </a:r>
            <a:r>
              <a:rPr lang="de-DE" dirty="0" err="1">
                <a:sym typeface="Wingdings" panose="05000000000000000000" pitchFamily="2" charset="2"/>
              </a:rPr>
              <a:t>repository</a:t>
            </a:r>
            <a:endParaRPr lang="de-DE" dirty="0">
              <a:sym typeface="Wingdings" panose="05000000000000000000" pitchFamily="2" charset="2"/>
            </a:endParaRPr>
          </a:p>
          <a:p>
            <a:pPr marL="457200" indent="-457200">
              <a:buFont typeface="+mj-lt"/>
              <a:buAutoNum type="arabicPeriod"/>
            </a:pPr>
            <a:r>
              <a:rPr lang="de-DE" dirty="0">
                <a:sym typeface="Wingdings" panose="05000000000000000000" pitchFamily="2" charset="2"/>
              </a:rPr>
              <a:t>Create blank </a:t>
            </a:r>
            <a:r>
              <a:rPr lang="de-DE" dirty="0" err="1">
                <a:sym typeface="Wingdings" panose="05000000000000000000" pitchFamily="2" charset="2"/>
              </a:rPr>
              <a:t>project</a:t>
            </a:r>
            <a:endParaRPr lang="de-DE" dirty="0">
              <a:sym typeface="Wingdings" panose="05000000000000000000" pitchFamily="2" charset="2"/>
            </a:endParaRPr>
          </a:p>
          <a:p>
            <a:pPr marL="457200" indent="-457200">
              <a:buFont typeface="+mj-lt"/>
              <a:buAutoNum type="arabicPeriod"/>
            </a:pPr>
            <a:r>
              <a:rPr lang="de-DE" dirty="0">
                <a:sym typeface="Wingdings" panose="05000000000000000000" pitchFamily="2" charset="2"/>
              </a:rPr>
              <a:t>Projektdetails eingeben</a:t>
            </a:r>
          </a:p>
          <a:p>
            <a:pPr marL="857250" lvl="1" indent="-457200">
              <a:buFont typeface="Arial" panose="020B0604020202020204" pitchFamily="34" charset="0"/>
              <a:buChar char="•"/>
            </a:pPr>
            <a:r>
              <a:rPr lang="de-DE" dirty="0">
                <a:sym typeface="Wingdings" panose="05000000000000000000" pitchFamily="2" charset="2"/>
              </a:rPr>
              <a:t>Project </a:t>
            </a:r>
            <a:r>
              <a:rPr lang="de-DE" dirty="0" err="1">
                <a:sym typeface="Wingdings" panose="05000000000000000000" pitchFamily="2" charset="2"/>
              </a:rPr>
              <a:t>name</a:t>
            </a:r>
            <a:endParaRPr lang="de-DE" dirty="0">
              <a:sym typeface="Wingdings" panose="05000000000000000000" pitchFamily="2" charset="2"/>
            </a:endParaRPr>
          </a:p>
          <a:p>
            <a:pPr marL="857250" lvl="1" indent="-457200">
              <a:buFont typeface="Arial" panose="020B0604020202020204" pitchFamily="34" charset="0"/>
              <a:buChar char="•"/>
            </a:pPr>
            <a:r>
              <a:rPr lang="de-DE" dirty="0">
                <a:sym typeface="Wingdings" panose="05000000000000000000" pitchFamily="2" charset="2"/>
              </a:rPr>
              <a:t>Project </a:t>
            </a:r>
            <a:r>
              <a:rPr lang="de-DE" dirty="0" err="1">
                <a:sym typeface="Wingdings" panose="05000000000000000000" pitchFamily="2" charset="2"/>
              </a:rPr>
              <a:t>slug</a:t>
            </a:r>
            <a:endParaRPr lang="de-DE" dirty="0">
              <a:sym typeface="Wingdings" panose="05000000000000000000" pitchFamily="2" charset="2"/>
            </a:endParaRPr>
          </a:p>
          <a:p>
            <a:pPr marL="457200" indent="-457200">
              <a:buFont typeface="+mj-lt"/>
              <a:buAutoNum type="arabicPeriod"/>
            </a:pPr>
            <a:r>
              <a:rPr lang="de-DE" dirty="0">
                <a:sym typeface="Wingdings" panose="05000000000000000000" pitchFamily="2" charset="2"/>
              </a:rPr>
              <a:t>Abschließend: Create </a:t>
            </a:r>
            <a:r>
              <a:rPr lang="de-DE" dirty="0" err="1">
                <a:sym typeface="Wingdings" panose="05000000000000000000" pitchFamily="2" charset="2"/>
              </a:rPr>
              <a:t>project</a:t>
            </a:r>
            <a:endParaRPr lang="de-DE" dirty="0">
              <a:sym typeface="Wingdings" panose="05000000000000000000" pitchFamily="2" charset="2"/>
            </a:endParaRPr>
          </a:p>
          <a:p>
            <a:pPr marL="857250" lvl="1" indent="-457200">
              <a:buFont typeface="Arial" panose="020B0604020202020204" pitchFamily="34" charset="0"/>
              <a:buChar char="•"/>
            </a:pPr>
            <a:endParaRPr lang="de-DE" dirty="0">
              <a:sym typeface="Wingdings" panose="05000000000000000000" pitchFamily="2" charset="2"/>
            </a:endParaRPr>
          </a:p>
          <a:p>
            <a:pPr>
              <a:buFont typeface="Arial" panose="020B0604020202020204" pitchFamily="34" charset="0"/>
              <a:buChar char="•"/>
            </a:pPr>
            <a:endParaRPr lang="de-DE" b="1" dirty="0"/>
          </a:p>
        </p:txBody>
      </p:sp>
    </p:spTree>
    <p:extLst>
      <p:ext uri="{BB962C8B-B14F-4D97-AF65-F5344CB8AC3E}">
        <p14:creationId xmlns:p14="http://schemas.microsoft.com/office/powerpoint/2010/main" val="7699984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Eigenen Project Runner benutzen</a:t>
            </a:r>
          </a:p>
          <a:p>
            <a:pPr>
              <a:buFont typeface="Arial" panose="020B0604020202020204" pitchFamily="34" charset="0"/>
              <a:buChar char="•"/>
            </a:pPr>
            <a:r>
              <a:rPr lang="de-DE" dirty="0" err="1"/>
              <a:t>GitLab</a:t>
            </a:r>
            <a:r>
              <a:rPr lang="de-DE" dirty="0"/>
              <a:t> Runner installieren</a:t>
            </a:r>
          </a:p>
          <a:p>
            <a:pPr>
              <a:buFont typeface="Arial" panose="020B0604020202020204" pitchFamily="34" charset="0"/>
              <a:buChar char="•"/>
            </a:pPr>
            <a:r>
              <a:rPr lang="de-DE" dirty="0"/>
              <a:t>Neues Projekt erstellen</a:t>
            </a:r>
          </a:p>
          <a:p>
            <a:pPr>
              <a:buFont typeface="Arial" panose="020B0604020202020204" pitchFamily="34" charset="0"/>
              <a:buChar char="•"/>
            </a:pPr>
            <a:r>
              <a:rPr lang="de-DE" u="sng" dirty="0"/>
              <a:t>Projekt-Pipeline erstellen</a:t>
            </a:r>
          </a:p>
          <a:p>
            <a:pPr>
              <a:buFont typeface="Arial" panose="020B0604020202020204" pitchFamily="34" charset="0"/>
              <a:buChar char="•"/>
            </a:pPr>
            <a:r>
              <a:rPr lang="de-DE" dirty="0"/>
              <a:t>Projekt-Runner erstellen und registrieren</a:t>
            </a:r>
          </a:p>
          <a:p>
            <a:pPr>
              <a:buFont typeface="Arial" panose="020B0604020202020204" pitchFamily="34" charset="0"/>
              <a:buChar char="•"/>
            </a:pPr>
            <a:r>
              <a:rPr lang="de-DE" dirty="0"/>
              <a:t>Pipeline triggern, um den Runner zu starten</a:t>
            </a:r>
          </a:p>
          <a:p>
            <a:pPr marL="0" indent="0">
              <a:buNone/>
            </a:pPr>
            <a:endParaRPr lang="de-DE" b="1" dirty="0"/>
          </a:p>
        </p:txBody>
      </p:sp>
    </p:spTree>
    <p:extLst>
      <p:ext uri="{BB962C8B-B14F-4D97-AF65-F5344CB8AC3E}">
        <p14:creationId xmlns:p14="http://schemas.microsoft.com/office/powerpoint/2010/main" val="42578016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Projekt-Pipeline erstellen</a:t>
            </a:r>
          </a:p>
          <a:p>
            <a:pPr>
              <a:buFont typeface="Arial" panose="020B0604020202020204" pitchFamily="34" charset="0"/>
              <a:buChar char="•"/>
            </a:pPr>
            <a:r>
              <a:rPr lang="de-DE" dirty="0"/>
              <a:t>.</a:t>
            </a:r>
            <a:r>
              <a:rPr lang="de-DE" dirty="0" err="1"/>
              <a:t>gitlab-ci.yml</a:t>
            </a:r>
            <a:r>
              <a:rPr lang="de-DE" dirty="0"/>
              <a:t> Datei im Projekt erstellen</a:t>
            </a:r>
          </a:p>
          <a:p>
            <a:pPr>
              <a:buFont typeface="Arial" panose="020B0604020202020204" pitchFamily="34" charset="0"/>
              <a:buChar char="•"/>
            </a:pPr>
            <a:r>
              <a:rPr lang="de-DE" dirty="0"/>
              <a:t>= YAML Datei für die CI/CD Pipeline Anweisungen</a:t>
            </a:r>
          </a:p>
          <a:p>
            <a:pPr>
              <a:buFont typeface="Arial" panose="020B0604020202020204" pitchFamily="34" charset="0"/>
              <a:buChar char="•"/>
            </a:pPr>
            <a:endParaRPr lang="de-DE" dirty="0"/>
          </a:p>
          <a:p>
            <a:pPr>
              <a:buFont typeface="Arial" panose="020B0604020202020204" pitchFamily="34" charset="0"/>
              <a:buChar char="•"/>
            </a:pPr>
            <a:r>
              <a:rPr lang="de-DE" dirty="0"/>
              <a:t>In diese Datei gehört folgendes:</a:t>
            </a:r>
          </a:p>
          <a:p>
            <a:pPr lvl="1">
              <a:buFont typeface="Arial" panose="020B0604020202020204" pitchFamily="34" charset="0"/>
              <a:buChar char="•"/>
            </a:pPr>
            <a:r>
              <a:rPr lang="de-DE" dirty="0"/>
              <a:t>Die Struktur und Reihenfolge der </a:t>
            </a:r>
            <a:r>
              <a:rPr lang="de-DE" dirty="0" err="1"/>
              <a:t>jobs</a:t>
            </a:r>
            <a:r>
              <a:rPr lang="de-DE" dirty="0"/>
              <a:t>, welche durch den Runner ausgeführt (</a:t>
            </a:r>
            <a:r>
              <a:rPr lang="de-DE" dirty="0" err="1"/>
              <a:t>execute</a:t>
            </a:r>
            <a:r>
              <a:rPr lang="de-DE" dirty="0"/>
              <a:t>) werden</a:t>
            </a:r>
          </a:p>
          <a:p>
            <a:pPr lvl="1">
              <a:buFont typeface="Arial" panose="020B0604020202020204" pitchFamily="34" charset="0"/>
              <a:buChar char="•"/>
            </a:pPr>
            <a:r>
              <a:rPr lang="de-DE" dirty="0"/>
              <a:t>Die Entscheidungen, die der Runner bei bestimmten Bedingungen (</a:t>
            </a:r>
            <a:r>
              <a:rPr lang="de-DE" dirty="0" err="1"/>
              <a:t>conditions</a:t>
            </a:r>
            <a:r>
              <a:rPr lang="de-DE" dirty="0"/>
              <a:t>) treffen soll</a:t>
            </a:r>
          </a:p>
          <a:p>
            <a:pPr lvl="1">
              <a:buFont typeface="Arial" panose="020B0604020202020204" pitchFamily="34" charset="0"/>
              <a:buChar char="•"/>
            </a:pPr>
            <a:endParaRPr lang="de-DE" dirty="0"/>
          </a:p>
        </p:txBody>
      </p:sp>
    </p:spTree>
    <p:extLst>
      <p:ext uri="{BB962C8B-B14F-4D97-AF65-F5344CB8AC3E}">
        <p14:creationId xmlns:p14="http://schemas.microsoft.com/office/powerpoint/2010/main" val="331760388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Projekt-Pipeline erstellen</a:t>
            </a:r>
          </a:p>
          <a:p>
            <a:pPr marL="457200" indent="-457200">
              <a:buFont typeface="+mj-lt"/>
              <a:buAutoNum type="arabicPeriod"/>
            </a:pPr>
            <a:r>
              <a:rPr lang="de-DE" sz="2000" dirty="0"/>
              <a:t>Linke Sidebar </a:t>
            </a:r>
            <a:r>
              <a:rPr lang="de-DE" sz="2000" dirty="0">
                <a:sym typeface="Wingdings" panose="05000000000000000000" pitchFamily="2" charset="2"/>
              </a:rPr>
              <a:t> „Search </a:t>
            </a:r>
            <a:r>
              <a:rPr lang="de-DE" sz="2000" dirty="0" err="1">
                <a:sym typeface="Wingdings" panose="05000000000000000000" pitchFamily="2" charset="2"/>
              </a:rPr>
              <a:t>or</a:t>
            </a:r>
            <a:r>
              <a:rPr lang="de-DE" sz="2000" dirty="0">
                <a:sym typeface="Wingdings" panose="05000000000000000000" pitchFamily="2" charset="2"/>
              </a:rPr>
              <a:t> </a:t>
            </a:r>
            <a:r>
              <a:rPr lang="de-DE" sz="2000" dirty="0" err="1">
                <a:sym typeface="Wingdings" panose="05000000000000000000" pitchFamily="2" charset="2"/>
              </a:rPr>
              <a:t>go</a:t>
            </a:r>
            <a:r>
              <a:rPr lang="de-DE" sz="2000" dirty="0">
                <a:sym typeface="Wingdings" panose="05000000000000000000" pitchFamily="2" charset="2"/>
              </a:rPr>
              <a:t> </a:t>
            </a:r>
            <a:r>
              <a:rPr lang="de-DE" sz="2000" dirty="0" err="1">
                <a:sym typeface="Wingdings" panose="05000000000000000000" pitchFamily="2" charset="2"/>
              </a:rPr>
              <a:t>to</a:t>
            </a:r>
            <a:r>
              <a:rPr lang="de-DE" sz="2000" dirty="0">
                <a:sym typeface="Wingdings" panose="05000000000000000000" pitchFamily="2" charset="2"/>
              </a:rPr>
              <a:t>“  Projekt suchen</a:t>
            </a:r>
          </a:p>
          <a:p>
            <a:pPr marL="457200" indent="-457200">
              <a:buFont typeface="+mj-lt"/>
              <a:buAutoNum type="arabicPeriod"/>
            </a:pPr>
            <a:r>
              <a:rPr lang="de-DE" sz="2000" dirty="0">
                <a:sym typeface="Wingdings" panose="05000000000000000000" pitchFamily="2" charset="2"/>
              </a:rPr>
              <a:t>„Project </a:t>
            </a:r>
            <a:r>
              <a:rPr lang="de-DE" sz="2000" dirty="0" err="1">
                <a:sym typeface="Wingdings" panose="05000000000000000000" pitchFamily="2" charset="2"/>
              </a:rPr>
              <a:t>overview</a:t>
            </a:r>
            <a:r>
              <a:rPr lang="de-DE" sz="2000" dirty="0">
                <a:sym typeface="Wingdings" panose="05000000000000000000" pitchFamily="2" charset="2"/>
              </a:rPr>
              <a:t>“ auswählen</a:t>
            </a:r>
          </a:p>
          <a:p>
            <a:pPr marL="457200" indent="-457200">
              <a:buFont typeface="+mj-lt"/>
              <a:buAutoNum type="arabicPeriod"/>
            </a:pPr>
            <a:r>
              <a:rPr lang="de-DE" sz="2000" dirty="0">
                <a:sym typeface="Wingdings" panose="05000000000000000000" pitchFamily="2" charset="2"/>
              </a:rPr>
              <a:t>„</a:t>
            </a:r>
            <a:r>
              <a:rPr lang="de-DE" sz="2000" b="1" dirty="0">
                <a:sym typeface="Wingdings" panose="05000000000000000000" pitchFamily="2" charset="2"/>
              </a:rPr>
              <a:t>+</a:t>
            </a:r>
            <a:r>
              <a:rPr lang="de-DE" sz="2000" dirty="0">
                <a:sym typeface="Wingdings" panose="05000000000000000000" pitchFamily="2" charset="2"/>
              </a:rPr>
              <a:t>“ Icon in der Projektübersicht (nicht Sidebar!) auswählen  „New </a:t>
            </a:r>
            <a:r>
              <a:rPr lang="de-DE" sz="2000" dirty="0" err="1">
                <a:sym typeface="Wingdings" panose="05000000000000000000" pitchFamily="2" charset="2"/>
              </a:rPr>
              <a:t>file</a:t>
            </a:r>
            <a:r>
              <a:rPr lang="de-DE" sz="2000" dirty="0">
                <a:sym typeface="Wingdings" panose="05000000000000000000" pitchFamily="2" charset="2"/>
              </a:rPr>
              <a:t>“</a:t>
            </a:r>
          </a:p>
          <a:p>
            <a:pPr marL="457200" indent="-457200">
              <a:buFont typeface="+mj-lt"/>
              <a:buAutoNum type="arabicPeriod"/>
            </a:pPr>
            <a:r>
              <a:rPr lang="de-DE" sz="2000" dirty="0">
                <a:sym typeface="Wingdings" panose="05000000000000000000" pitchFamily="2" charset="2"/>
              </a:rPr>
              <a:t>„Filename“: .</a:t>
            </a:r>
            <a:r>
              <a:rPr lang="de-DE" sz="2000" dirty="0" err="1">
                <a:sym typeface="Wingdings" panose="05000000000000000000" pitchFamily="2" charset="2"/>
              </a:rPr>
              <a:t>gitlab-ci.yml</a:t>
            </a:r>
            <a:endParaRPr lang="de-DE" sz="2000" dirty="0">
              <a:sym typeface="Wingdings" panose="05000000000000000000" pitchFamily="2" charset="2"/>
            </a:endParaRPr>
          </a:p>
          <a:p>
            <a:pPr marL="457200" indent="-457200">
              <a:buFont typeface="+mj-lt"/>
              <a:buAutoNum type="arabicPeriod"/>
            </a:pPr>
            <a:r>
              <a:rPr lang="de-DE" sz="2000" dirty="0">
                <a:sym typeface="Wingdings" panose="05000000000000000000" pitchFamily="2" charset="2"/>
              </a:rPr>
              <a:t>Beispielkonfiguration:</a:t>
            </a:r>
          </a:p>
          <a:p>
            <a:pPr marL="457200" indent="-457200">
              <a:buFont typeface="+mj-lt"/>
              <a:buAutoNum type="arabicPeriod"/>
            </a:pPr>
            <a:endParaRPr lang="de-DE" sz="2000" dirty="0">
              <a:sym typeface="Wingdings" panose="05000000000000000000" pitchFamily="2" charset="2"/>
            </a:endParaRPr>
          </a:p>
          <a:p>
            <a:pPr marL="457200" indent="-457200">
              <a:buFont typeface="+mj-lt"/>
              <a:buAutoNum type="arabicPeriod"/>
            </a:pPr>
            <a:endParaRPr lang="de-DE" sz="2000" dirty="0">
              <a:sym typeface="Wingdings" panose="05000000000000000000" pitchFamily="2" charset="2"/>
            </a:endParaRPr>
          </a:p>
          <a:p>
            <a:pPr marL="457200" indent="-457200">
              <a:buFont typeface="+mj-lt"/>
              <a:buAutoNum type="arabicPeriod"/>
            </a:pPr>
            <a:endParaRPr lang="de-DE" sz="2000" dirty="0">
              <a:sym typeface="Wingdings" panose="05000000000000000000" pitchFamily="2" charset="2"/>
            </a:endParaRPr>
          </a:p>
          <a:p>
            <a:pPr marL="457200" indent="-457200">
              <a:buFont typeface="+mj-lt"/>
              <a:buAutoNum type="arabicPeriod"/>
            </a:pPr>
            <a:endParaRPr lang="de-DE" sz="2000" dirty="0">
              <a:sym typeface="Wingdings" panose="05000000000000000000" pitchFamily="2" charset="2"/>
            </a:endParaRPr>
          </a:p>
          <a:p>
            <a:pPr marL="457200" indent="-457200">
              <a:buFont typeface="+mj-lt"/>
              <a:buAutoNum type="arabicPeriod"/>
            </a:pPr>
            <a:endParaRPr lang="de-DE" sz="2000" dirty="0">
              <a:sym typeface="Wingdings" panose="05000000000000000000" pitchFamily="2" charset="2"/>
            </a:endParaRPr>
          </a:p>
          <a:p>
            <a:pPr marL="457200" indent="-457200">
              <a:buFont typeface="+mj-lt"/>
              <a:buAutoNum type="arabicPeriod"/>
            </a:pPr>
            <a:endParaRPr lang="de-DE" sz="2000" dirty="0">
              <a:sym typeface="Wingdings" panose="05000000000000000000" pitchFamily="2" charset="2"/>
            </a:endParaRPr>
          </a:p>
          <a:p>
            <a:pPr marL="457200" indent="-457200">
              <a:buFont typeface="+mj-lt"/>
              <a:buAutoNum type="arabicPeriod"/>
            </a:pPr>
            <a:endParaRPr lang="de-DE" sz="2000" dirty="0">
              <a:sym typeface="Wingdings" panose="05000000000000000000" pitchFamily="2" charset="2"/>
            </a:endParaRPr>
          </a:p>
          <a:p>
            <a:pPr marL="457200" indent="-457200">
              <a:buFont typeface="+mj-lt"/>
              <a:buAutoNum type="arabicPeriod"/>
            </a:pPr>
            <a:r>
              <a:rPr lang="de-DE" sz="2000" dirty="0">
                <a:sym typeface="Wingdings" panose="05000000000000000000" pitchFamily="2" charset="2"/>
              </a:rPr>
              <a:t>„Commit </a:t>
            </a:r>
            <a:r>
              <a:rPr lang="de-DE" sz="2000" dirty="0" err="1">
                <a:sym typeface="Wingdings" panose="05000000000000000000" pitchFamily="2" charset="2"/>
              </a:rPr>
              <a:t>changes</a:t>
            </a:r>
            <a:r>
              <a:rPr lang="de-DE" sz="2000" dirty="0">
                <a:sym typeface="Wingdings" panose="05000000000000000000" pitchFamily="2" charset="2"/>
              </a:rPr>
              <a:t>“</a:t>
            </a:r>
          </a:p>
        </p:txBody>
      </p:sp>
      <p:sp>
        <p:nvSpPr>
          <p:cNvPr id="4" name="Textfeld 3">
            <a:extLst>
              <a:ext uri="{FF2B5EF4-FFF2-40B4-BE49-F238E27FC236}">
                <a16:creationId xmlns:a16="http://schemas.microsoft.com/office/drawing/2014/main" id="{5617AB93-5EF8-B9BC-A7A8-E9398E4708DC}"/>
              </a:ext>
            </a:extLst>
          </p:cNvPr>
          <p:cNvSpPr txBox="1"/>
          <p:nvPr/>
        </p:nvSpPr>
        <p:spPr bwMode="auto">
          <a:xfrm>
            <a:off x="755576" y="3501008"/>
            <a:ext cx="4464496" cy="2677656"/>
          </a:xfrm>
          <a:prstGeom prst="rect">
            <a:avLst/>
          </a:prstGeom>
          <a:noFill/>
          <a:ln w="9525">
            <a:noFill/>
            <a:miter lim="800000"/>
            <a:headEnd/>
            <a:tailEnd/>
          </a:ln>
        </p:spPr>
        <p:txBody>
          <a:bodyPr wrap="square" rtlCol="0" anchor="ctr">
            <a:spAutoFit/>
          </a:bodyPr>
          <a:lstStyle/>
          <a:p>
            <a:pPr eaLnBrk="1" hangingPunct="1"/>
            <a:r>
              <a:rPr lang="en-US" sz="1400" b="0" i="0" dirty="0">
                <a:solidFill>
                  <a:srgbClr val="0F778A"/>
                </a:solidFill>
                <a:effectLst/>
                <a:latin typeface="GitLab Mono"/>
              </a:rPr>
              <a:t>stages</a:t>
            </a:r>
            <a:r>
              <a:rPr lang="en-US" sz="1400" b="0" i="0" dirty="0">
                <a:solidFill>
                  <a:srgbClr val="404040"/>
                </a:solidFill>
                <a:effectLst/>
                <a:latin typeface="GitLab Mono"/>
              </a:rPr>
              <a:t>: </a:t>
            </a:r>
          </a:p>
          <a:p>
            <a:pPr eaLnBrk="1" hangingPunct="1"/>
            <a:r>
              <a:rPr lang="en-US" sz="1400" dirty="0">
                <a:solidFill>
                  <a:srgbClr val="404040"/>
                </a:solidFill>
                <a:latin typeface="GitLab Mono"/>
              </a:rPr>
              <a:t>	</a:t>
            </a:r>
            <a:r>
              <a:rPr lang="en-US" sz="1400" b="0" i="0" dirty="0">
                <a:solidFill>
                  <a:srgbClr val="404040"/>
                </a:solidFill>
                <a:effectLst/>
                <a:latin typeface="GitLab Mono"/>
              </a:rPr>
              <a:t>- </a:t>
            </a:r>
            <a:r>
              <a:rPr lang="en-US" sz="1400" b="0" i="0" dirty="0">
                <a:solidFill>
                  <a:srgbClr val="BA2121"/>
                </a:solidFill>
                <a:effectLst/>
                <a:latin typeface="GitLab Mono"/>
              </a:rPr>
              <a:t>build</a:t>
            </a:r>
            <a:endParaRPr lang="en-US" sz="1400" dirty="0">
              <a:solidFill>
                <a:srgbClr val="404040"/>
              </a:solidFill>
              <a:latin typeface="GitLab Mono"/>
            </a:endParaRPr>
          </a:p>
          <a:p>
            <a:pPr eaLnBrk="1" hangingPunct="1"/>
            <a:r>
              <a:rPr lang="en-US" sz="1400" b="0" i="0" dirty="0">
                <a:solidFill>
                  <a:srgbClr val="404040"/>
                </a:solidFill>
                <a:effectLst/>
                <a:latin typeface="GitLab Mono"/>
              </a:rPr>
              <a:t>	- </a:t>
            </a:r>
            <a:r>
              <a:rPr lang="en-US" sz="1400" b="0" i="0" dirty="0">
                <a:solidFill>
                  <a:srgbClr val="BA2121"/>
                </a:solidFill>
                <a:effectLst/>
                <a:latin typeface="GitLab Mono"/>
              </a:rPr>
              <a:t>test</a:t>
            </a:r>
            <a:endParaRPr lang="en-US" sz="1400" dirty="0">
              <a:solidFill>
                <a:srgbClr val="404040"/>
              </a:solidFill>
              <a:latin typeface="GitLab Mono"/>
            </a:endParaRPr>
          </a:p>
          <a:p>
            <a:pPr eaLnBrk="1" hangingPunct="1"/>
            <a:endParaRPr lang="en-US" sz="1400" b="0" i="0" dirty="0">
              <a:solidFill>
                <a:srgbClr val="404040"/>
              </a:solidFill>
              <a:effectLst/>
              <a:latin typeface="GitLab Mono"/>
            </a:endParaRPr>
          </a:p>
          <a:p>
            <a:pPr eaLnBrk="1" hangingPunct="1"/>
            <a:r>
              <a:rPr lang="en-US" sz="1400" b="0" i="0" dirty="0" err="1">
                <a:solidFill>
                  <a:srgbClr val="0F778A"/>
                </a:solidFill>
                <a:effectLst/>
                <a:latin typeface="GitLab Mono"/>
              </a:rPr>
              <a:t>job_build</a:t>
            </a:r>
            <a:r>
              <a:rPr lang="en-US" sz="1400" b="0" i="0" dirty="0">
                <a:solidFill>
                  <a:srgbClr val="404040"/>
                </a:solidFill>
                <a:effectLst/>
                <a:latin typeface="GitLab Mono"/>
              </a:rPr>
              <a:t>: </a:t>
            </a:r>
          </a:p>
          <a:p>
            <a:pPr eaLnBrk="1" hangingPunct="1"/>
            <a:r>
              <a:rPr lang="en-US" sz="1400" dirty="0">
                <a:solidFill>
                  <a:srgbClr val="404040"/>
                </a:solidFill>
                <a:latin typeface="GitLab Mono"/>
              </a:rPr>
              <a:t>	</a:t>
            </a:r>
            <a:r>
              <a:rPr lang="en-US" sz="1400" b="0" i="0" dirty="0">
                <a:solidFill>
                  <a:srgbClr val="0F778A"/>
                </a:solidFill>
                <a:effectLst/>
                <a:latin typeface="GitLab Mono"/>
              </a:rPr>
              <a:t>stage</a:t>
            </a:r>
            <a:r>
              <a:rPr lang="en-US" sz="1400" b="0" i="0" dirty="0">
                <a:solidFill>
                  <a:srgbClr val="404040"/>
                </a:solidFill>
                <a:effectLst/>
                <a:latin typeface="GitLab Mono"/>
              </a:rPr>
              <a:t>: </a:t>
            </a:r>
            <a:r>
              <a:rPr lang="en-US" sz="1400" b="0" i="0" dirty="0">
                <a:solidFill>
                  <a:srgbClr val="BA2121"/>
                </a:solidFill>
                <a:effectLst/>
                <a:latin typeface="GitLab Mono"/>
              </a:rPr>
              <a:t>build</a:t>
            </a:r>
            <a:endParaRPr lang="en-US" sz="1400" dirty="0">
              <a:solidFill>
                <a:srgbClr val="404040"/>
              </a:solidFill>
              <a:latin typeface="GitLab Mono"/>
            </a:endParaRPr>
          </a:p>
          <a:p>
            <a:pPr eaLnBrk="1" hangingPunct="1"/>
            <a:r>
              <a:rPr lang="en-US" sz="1400" b="0" i="0" dirty="0">
                <a:solidFill>
                  <a:srgbClr val="404040"/>
                </a:solidFill>
                <a:effectLst/>
                <a:latin typeface="GitLab Mono"/>
              </a:rPr>
              <a:t>	</a:t>
            </a:r>
            <a:r>
              <a:rPr lang="en-US" sz="1400" b="0" i="0" dirty="0">
                <a:solidFill>
                  <a:srgbClr val="0F778A"/>
                </a:solidFill>
                <a:effectLst/>
                <a:latin typeface="GitLab Mono"/>
              </a:rPr>
              <a:t>script</a:t>
            </a:r>
            <a:r>
              <a:rPr lang="en-US" sz="1400" b="0" i="0" dirty="0">
                <a:solidFill>
                  <a:srgbClr val="404040"/>
                </a:solidFill>
                <a:effectLst/>
                <a:latin typeface="GitLab Mono"/>
              </a:rPr>
              <a:t>:</a:t>
            </a:r>
          </a:p>
          <a:p>
            <a:pPr eaLnBrk="1" hangingPunct="1"/>
            <a:r>
              <a:rPr lang="en-US" sz="1400" dirty="0">
                <a:solidFill>
                  <a:srgbClr val="404040"/>
                </a:solidFill>
                <a:latin typeface="GitLab Mono"/>
              </a:rPr>
              <a:t>		</a:t>
            </a:r>
            <a:r>
              <a:rPr lang="en-US" sz="1400" b="0" i="0" dirty="0">
                <a:solidFill>
                  <a:srgbClr val="404040"/>
                </a:solidFill>
                <a:effectLst/>
                <a:latin typeface="GitLab Mono"/>
              </a:rPr>
              <a:t>- </a:t>
            </a:r>
            <a:r>
              <a:rPr lang="en-US" sz="1400" b="0" i="0" dirty="0">
                <a:solidFill>
                  <a:srgbClr val="BA2121"/>
                </a:solidFill>
                <a:effectLst/>
                <a:latin typeface="GitLab Mono"/>
              </a:rPr>
              <a:t>echo "</a:t>
            </a:r>
            <a:r>
              <a:rPr lang="en-US" sz="1400" b="0" i="0" dirty="0" err="1">
                <a:solidFill>
                  <a:srgbClr val="BA2121"/>
                </a:solidFill>
                <a:effectLst/>
                <a:latin typeface="GitLab Mono"/>
              </a:rPr>
              <a:t>Buildin</a:t>
            </a:r>
            <a:r>
              <a:rPr lang="en-US" sz="1400" b="0" i="0" dirty="0">
                <a:solidFill>
                  <a:srgbClr val="BA2121"/>
                </a:solidFill>
                <a:effectLst/>
                <a:latin typeface="GitLab Mono"/>
              </a:rPr>
              <a:t> the project"</a:t>
            </a:r>
            <a:r>
              <a:rPr lang="en-US" sz="1400" b="0" i="0" dirty="0">
                <a:solidFill>
                  <a:srgbClr val="404040"/>
                </a:solidFill>
                <a:effectLst/>
                <a:latin typeface="GitLab Mono"/>
              </a:rPr>
              <a:t> </a:t>
            </a:r>
            <a:r>
              <a:rPr lang="en-US" sz="1400" b="0" i="0" dirty="0" err="1">
                <a:solidFill>
                  <a:srgbClr val="0F778A"/>
                </a:solidFill>
                <a:effectLst/>
                <a:latin typeface="GitLab Mono"/>
              </a:rPr>
              <a:t>job_test</a:t>
            </a:r>
            <a:r>
              <a:rPr lang="en-US" sz="1400" b="0" i="0" dirty="0">
                <a:solidFill>
                  <a:srgbClr val="404040"/>
                </a:solidFill>
                <a:effectLst/>
                <a:latin typeface="GitLab Mono"/>
              </a:rPr>
              <a:t>:</a:t>
            </a:r>
          </a:p>
          <a:p>
            <a:pPr eaLnBrk="1" hangingPunct="1"/>
            <a:r>
              <a:rPr lang="en-US" sz="1400" dirty="0">
                <a:solidFill>
                  <a:srgbClr val="404040"/>
                </a:solidFill>
                <a:latin typeface="GitLab Mono"/>
              </a:rPr>
              <a:t>	</a:t>
            </a:r>
            <a:r>
              <a:rPr lang="en-US" sz="1400" b="0" i="0" dirty="0">
                <a:solidFill>
                  <a:srgbClr val="0F778A"/>
                </a:solidFill>
                <a:effectLst/>
                <a:latin typeface="GitLab Mono"/>
              </a:rPr>
              <a:t>stage</a:t>
            </a:r>
            <a:r>
              <a:rPr lang="en-US" sz="1400" b="0" i="0" dirty="0">
                <a:solidFill>
                  <a:srgbClr val="404040"/>
                </a:solidFill>
                <a:effectLst/>
                <a:latin typeface="GitLab Mono"/>
              </a:rPr>
              <a:t>: </a:t>
            </a:r>
            <a:r>
              <a:rPr lang="en-US" sz="1400" b="0" i="0" dirty="0">
                <a:solidFill>
                  <a:srgbClr val="BA2121"/>
                </a:solidFill>
                <a:effectLst/>
                <a:latin typeface="GitLab Mono"/>
              </a:rPr>
              <a:t>test</a:t>
            </a:r>
            <a:endParaRPr lang="en-US" sz="1400" dirty="0">
              <a:solidFill>
                <a:srgbClr val="404040"/>
              </a:solidFill>
              <a:latin typeface="GitLab Mono"/>
            </a:endParaRPr>
          </a:p>
          <a:p>
            <a:pPr eaLnBrk="1" hangingPunct="1"/>
            <a:r>
              <a:rPr lang="en-US" sz="1400" b="0" i="0" dirty="0">
                <a:solidFill>
                  <a:srgbClr val="404040"/>
                </a:solidFill>
                <a:effectLst/>
                <a:latin typeface="GitLab Mono"/>
              </a:rPr>
              <a:t>	</a:t>
            </a:r>
            <a:r>
              <a:rPr lang="en-US" sz="1400" b="0" i="0" dirty="0">
                <a:solidFill>
                  <a:srgbClr val="0F778A"/>
                </a:solidFill>
                <a:effectLst/>
                <a:latin typeface="GitLab Mono"/>
              </a:rPr>
              <a:t>script</a:t>
            </a:r>
            <a:r>
              <a:rPr lang="en-US" sz="1400" b="0" i="0" dirty="0">
                <a:solidFill>
                  <a:srgbClr val="404040"/>
                </a:solidFill>
                <a:effectLst/>
                <a:latin typeface="GitLab Mono"/>
              </a:rPr>
              <a:t>:</a:t>
            </a:r>
          </a:p>
          <a:p>
            <a:pPr eaLnBrk="1" hangingPunct="1"/>
            <a:r>
              <a:rPr lang="en-US" sz="1400" dirty="0">
                <a:solidFill>
                  <a:srgbClr val="404040"/>
                </a:solidFill>
                <a:latin typeface="GitLab Mono"/>
              </a:rPr>
              <a:t>		</a:t>
            </a:r>
            <a:r>
              <a:rPr lang="en-US" sz="1400" b="0" i="0" dirty="0">
                <a:solidFill>
                  <a:srgbClr val="404040"/>
                </a:solidFill>
                <a:effectLst/>
                <a:latin typeface="GitLab Mono"/>
              </a:rPr>
              <a:t>- </a:t>
            </a:r>
            <a:r>
              <a:rPr lang="en-US" sz="1400" b="0" i="0" dirty="0">
                <a:solidFill>
                  <a:srgbClr val="BA2121"/>
                </a:solidFill>
                <a:effectLst/>
                <a:latin typeface="GitLab Mono"/>
              </a:rPr>
              <a:t>echo "Running tests"</a:t>
            </a:r>
            <a:endParaRPr lang="de-DE" sz="1800" dirty="0">
              <a:latin typeface="Arial" charset="0"/>
            </a:endParaRPr>
          </a:p>
        </p:txBody>
      </p:sp>
    </p:spTree>
    <p:extLst>
      <p:ext uri="{BB962C8B-B14F-4D97-AF65-F5344CB8AC3E}">
        <p14:creationId xmlns:p14="http://schemas.microsoft.com/office/powerpoint/2010/main" val="11790844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Inhaltsplatzhalter 18">
            <a:extLst>
              <a:ext uri="{FF2B5EF4-FFF2-40B4-BE49-F238E27FC236}">
                <a16:creationId xmlns:a16="http://schemas.microsoft.com/office/drawing/2014/main" id="{BE3C4C95-FD5D-27F0-ED0C-AB8113CAC9F1}"/>
              </a:ext>
            </a:extLst>
          </p:cNvPr>
          <p:cNvSpPr>
            <a:spLocks noGrp="1"/>
          </p:cNvSpPr>
          <p:nvPr>
            <p:ph idx="1"/>
          </p:nvPr>
        </p:nvSpPr>
        <p:spPr/>
        <p:txBody>
          <a:bodyPr/>
          <a:lstStyle/>
          <a:p>
            <a:pPr>
              <a:buFont typeface="Arial" panose="020B0604020202020204" pitchFamily="34" charset="0"/>
              <a:buChar char="•"/>
            </a:pPr>
            <a:endParaRPr lang="de-DE" altLang="de-DE" sz="1800" b="1" dirty="0"/>
          </a:p>
          <a:p>
            <a:pPr>
              <a:buFont typeface="Arial" panose="020B0604020202020204" pitchFamily="34" charset="0"/>
              <a:buChar char="•"/>
            </a:pPr>
            <a:r>
              <a:rPr lang="de-DE" altLang="de-DE" sz="1800" b="1" dirty="0"/>
              <a:t>Tag 1 – Einführung in </a:t>
            </a:r>
            <a:r>
              <a:rPr lang="de-DE" altLang="de-DE" sz="1800" b="1" dirty="0" err="1"/>
              <a:t>Git</a:t>
            </a:r>
            <a:r>
              <a:rPr lang="de-DE" altLang="de-DE" sz="1800" b="1" dirty="0"/>
              <a:t> und </a:t>
            </a:r>
            <a:r>
              <a:rPr lang="de-DE" altLang="de-DE" sz="1800" b="1" dirty="0" err="1"/>
              <a:t>GitLab</a:t>
            </a:r>
            <a:r>
              <a:rPr lang="de-DE" altLang="de-DE" sz="1800" b="1" dirty="0"/>
              <a:t>, </a:t>
            </a:r>
            <a:r>
              <a:rPr lang="de-DE" altLang="de-DE" sz="1800" b="1" dirty="0" err="1"/>
              <a:t>Git</a:t>
            </a:r>
            <a:r>
              <a:rPr lang="de-DE" altLang="de-DE" sz="1800" b="1" dirty="0"/>
              <a:t>-Workflow im Team</a:t>
            </a:r>
          </a:p>
          <a:p>
            <a:pPr lvl="1">
              <a:buFont typeface="Arial" panose="020B0604020202020204" pitchFamily="34" charset="0"/>
              <a:buChar char="•"/>
            </a:pPr>
            <a:r>
              <a:rPr lang="de-DE" altLang="de-DE" sz="1400" dirty="0"/>
              <a:t>Einführung &amp; Kursüberblick</a:t>
            </a:r>
          </a:p>
          <a:p>
            <a:pPr lvl="1">
              <a:buFont typeface="Arial" panose="020B0604020202020204" pitchFamily="34" charset="0"/>
              <a:buChar char="•"/>
            </a:pPr>
            <a:r>
              <a:rPr lang="de-DE" altLang="de-DE" sz="1400" dirty="0"/>
              <a:t>Grundlagen von </a:t>
            </a:r>
            <a:r>
              <a:rPr lang="de-DE" altLang="de-DE" sz="1400" dirty="0" err="1"/>
              <a:t>Git</a:t>
            </a:r>
            <a:r>
              <a:rPr lang="de-DE" altLang="de-DE" sz="1400" dirty="0"/>
              <a:t> und </a:t>
            </a:r>
            <a:r>
              <a:rPr lang="de-DE" altLang="de-DE" sz="1400" dirty="0" err="1"/>
              <a:t>GitLab</a:t>
            </a:r>
            <a:endParaRPr lang="de-DE" altLang="de-DE" sz="1400" dirty="0"/>
          </a:p>
          <a:p>
            <a:pPr lvl="1">
              <a:buFont typeface="Arial" panose="020B0604020202020204" pitchFamily="34" charset="0"/>
              <a:buChar char="•"/>
            </a:pPr>
            <a:r>
              <a:rPr lang="de-DE" altLang="de-DE" sz="1400" dirty="0" err="1"/>
              <a:t>Git</a:t>
            </a:r>
            <a:r>
              <a:rPr lang="de-DE" altLang="de-DE" sz="1400" dirty="0"/>
              <a:t> </a:t>
            </a:r>
            <a:r>
              <a:rPr lang="de-DE" altLang="de-DE" sz="1400" dirty="0" err="1"/>
              <a:t>Rebase</a:t>
            </a:r>
            <a:r>
              <a:rPr lang="de-DE" altLang="de-DE" sz="1400" dirty="0"/>
              <a:t> &amp; </a:t>
            </a:r>
            <a:r>
              <a:rPr lang="de-DE" altLang="de-DE" sz="1400" dirty="0" err="1"/>
              <a:t>Merge</a:t>
            </a:r>
            <a:r>
              <a:rPr lang="de-DE" altLang="de-DE" sz="1400" dirty="0"/>
              <a:t>-Strategien</a:t>
            </a:r>
          </a:p>
          <a:p>
            <a:pPr lvl="1">
              <a:buFont typeface="Arial" panose="020B0604020202020204" pitchFamily="34" charset="0"/>
              <a:buChar char="•"/>
            </a:pPr>
            <a:r>
              <a:rPr lang="de-DE" altLang="de-DE" sz="1400" dirty="0" err="1"/>
              <a:t>Git</a:t>
            </a:r>
            <a:r>
              <a:rPr lang="de-DE" altLang="de-DE" sz="1400" dirty="0"/>
              <a:t>-Workflow im Team</a:t>
            </a:r>
          </a:p>
          <a:p>
            <a:pPr lvl="1">
              <a:buFont typeface="Arial" panose="020B0604020202020204" pitchFamily="34" charset="0"/>
              <a:buChar char="•"/>
            </a:pPr>
            <a:endParaRPr lang="de-DE" altLang="de-DE" sz="1400" dirty="0"/>
          </a:p>
          <a:p>
            <a:pPr>
              <a:buFont typeface="Arial" panose="020B0604020202020204" pitchFamily="34" charset="0"/>
              <a:buChar char="•"/>
            </a:pPr>
            <a:r>
              <a:rPr lang="de-DE" altLang="de-DE" sz="1800" b="1" dirty="0"/>
              <a:t>Tag 2 – Vertiefung </a:t>
            </a:r>
            <a:r>
              <a:rPr lang="de-DE" altLang="de-DE" sz="1800" b="1" dirty="0" err="1"/>
              <a:t>Git</a:t>
            </a:r>
            <a:r>
              <a:rPr lang="de-DE" altLang="de-DE" sz="1800" b="1" dirty="0"/>
              <a:t>-Workflow, CI/CD &amp; </a:t>
            </a:r>
            <a:r>
              <a:rPr lang="de-DE" altLang="de-DE" sz="1800" b="1" dirty="0" err="1"/>
              <a:t>GitOps</a:t>
            </a:r>
            <a:endParaRPr lang="de-DE" altLang="de-DE" sz="1800" b="1" dirty="0"/>
          </a:p>
          <a:p>
            <a:pPr lvl="1">
              <a:buFont typeface="Arial" panose="020B0604020202020204" pitchFamily="34" charset="0"/>
              <a:buChar char="•"/>
            </a:pPr>
            <a:r>
              <a:rPr lang="de-DE" altLang="de-DE" sz="1400" dirty="0" err="1"/>
              <a:t>Gitflow</a:t>
            </a:r>
            <a:r>
              <a:rPr lang="de-DE" altLang="de-DE" sz="1400" dirty="0"/>
              <a:t>-Workflow</a:t>
            </a:r>
          </a:p>
          <a:p>
            <a:pPr lvl="1">
              <a:buFont typeface="Arial" panose="020B0604020202020204" pitchFamily="34" charset="0"/>
              <a:buChar char="•"/>
            </a:pPr>
            <a:r>
              <a:rPr lang="de-DE" altLang="de-DE" sz="1400" dirty="0"/>
              <a:t>Tags, Releases &amp; deren Verwaltung</a:t>
            </a:r>
          </a:p>
          <a:p>
            <a:pPr lvl="1">
              <a:buFont typeface="Arial" panose="020B0604020202020204" pitchFamily="34" charset="0"/>
              <a:buChar char="•"/>
            </a:pPr>
            <a:r>
              <a:rPr lang="de-DE" altLang="de-DE" sz="1400" dirty="0"/>
              <a:t>Einführung in </a:t>
            </a:r>
            <a:r>
              <a:rPr lang="de-DE" altLang="de-DE" sz="1400" dirty="0" err="1"/>
              <a:t>GitLab</a:t>
            </a:r>
            <a:r>
              <a:rPr lang="de-DE" altLang="de-DE" sz="1400" dirty="0"/>
              <a:t> CI/CD &amp; </a:t>
            </a:r>
            <a:r>
              <a:rPr lang="de-DE" altLang="de-DE" sz="1400" dirty="0" err="1"/>
              <a:t>gitlab.yml</a:t>
            </a:r>
            <a:endParaRPr lang="de-DE" altLang="de-DE" sz="1400" dirty="0"/>
          </a:p>
          <a:p>
            <a:pPr lvl="1">
              <a:buFont typeface="Arial" panose="020B0604020202020204" pitchFamily="34" charset="0"/>
              <a:buChar char="•"/>
            </a:pPr>
            <a:r>
              <a:rPr lang="de-DE" altLang="de-DE" sz="1400" dirty="0"/>
              <a:t>Grundlagen von </a:t>
            </a:r>
            <a:r>
              <a:rPr lang="de-DE" altLang="de-DE" sz="1400" dirty="0" err="1"/>
              <a:t>GitOps</a:t>
            </a:r>
            <a:endParaRPr lang="de-DE" altLang="de-DE" sz="1400" dirty="0"/>
          </a:p>
          <a:p>
            <a:pPr lvl="1">
              <a:buFont typeface="Arial" panose="020B0604020202020204" pitchFamily="34" charset="0"/>
              <a:buChar char="•"/>
            </a:pPr>
            <a:endParaRPr lang="de-DE" altLang="de-DE" sz="1400" dirty="0"/>
          </a:p>
          <a:p>
            <a:pPr>
              <a:buFont typeface="Arial" panose="020B0604020202020204" pitchFamily="34" charset="0"/>
              <a:buChar char="•"/>
            </a:pPr>
            <a:r>
              <a:rPr lang="de-DE" altLang="de-DE" sz="1800" b="1" dirty="0"/>
              <a:t>Tag 3 – Docker in der Entwicklung, </a:t>
            </a:r>
            <a:r>
              <a:rPr lang="de-DE" altLang="de-DE" sz="1800" b="1" dirty="0" err="1"/>
              <a:t>GitLab</a:t>
            </a:r>
            <a:r>
              <a:rPr lang="de-DE" altLang="de-DE" sz="1800" b="1" dirty="0"/>
              <a:t> CI und </a:t>
            </a:r>
            <a:r>
              <a:rPr lang="de-DE" altLang="de-DE" sz="1800" b="1" dirty="0" err="1"/>
              <a:t>Deployment</a:t>
            </a:r>
            <a:r>
              <a:rPr lang="de-DE" altLang="de-DE" sz="1800" b="1" dirty="0"/>
              <a:t>-Strategien</a:t>
            </a:r>
          </a:p>
          <a:p>
            <a:pPr lvl="1">
              <a:buFont typeface="Arial" panose="020B0604020202020204" pitchFamily="34" charset="0"/>
              <a:buChar char="•"/>
            </a:pPr>
            <a:r>
              <a:rPr lang="de-DE" altLang="de-DE" sz="1400" dirty="0"/>
              <a:t>Lokale Entwicklung mit Docker</a:t>
            </a:r>
          </a:p>
          <a:p>
            <a:pPr lvl="1">
              <a:buFont typeface="Arial" panose="020B0604020202020204" pitchFamily="34" charset="0"/>
              <a:buChar char="•"/>
            </a:pPr>
            <a:r>
              <a:rPr lang="de-DE" altLang="de-DE" sz="1400" u="sng" dirty="0" err="1"/>
              <a:t>GitLab</a:t>
            </a:r>
            <a:r>
              <a:rPr lang="de-DE" altLang="de-DE" sz="1400" u="sng" dirty="0"/>
              <a:t>-Runner &amp; Docker-Registry</a:t>
            </a:r>
          </a:p>
          <a:p>
            <a:pPr lvl="1">
              <a:buFont typeface="Arial" panose="020B0604020202020204" pitchFamily="34" charset="0"/>
              <a:buChar char="•"/>
            </a:pPr>
            <a:r>
              <a:rPr lang="de-DE" altLang="de-DE" sz="1400" dirty="0"/>
              <a:t>Erstellen </a:t>
            </a:r>
            <a:r>
              <a:rPr lang="de-DE" altLang="de-DE" sz="1400" dirty="0" err="1"/>
              <a:t>ovn</a:t>
            </a:r>
            <a:r>
              <a:rPr lang="de-DE" altLang="de-DE" sz="1400" dirty="0"/>
              <a:t> Release- und </a:t>
            </a:r>
            <a:r>
              <a:rPr lang="de-DE" altLang="de-DE" sz="1400" dirty="0" err="1"/>
              <a:t>Tagged</a:t>
            </a:r>
            <a:r>
              <a:rPr lang="de-DE" altLang="de-DE" sz="1400" dirty="0"/>
              <a:t>-Images</a:t>
            </a:r>
          </a:p>
          <a:p>
            <a:pPr lvl="1">
              <a:buFont typeface="Arial" panose="020B0604020202020204" pitchFamily="34" charset="0"/>
              <a:buChar char="•"/>
            </a:pPr>
            <a:r>
              <a:rPr lang="de-DE" altLang="de-DE" sz="1400" dirty="0"/>
              <a:t>Möglichkeiten des </a:t>
            </a:r>
            <a:r>
              <a:rPr lang="de-DE" altLang="de-DE" sz="1400" dirty="0" err="1"/>
              <a:t>Deployments</a:t>
            </a:r>
            <a:r>
              <a:rPr lang="de-DE" altLang="de-DE" sz="1400" dirty="0"/>
              <a:t> &amp; Verwaltung von Konfiguration</a:t>
            </a:r>
          </a:p>
          <a:p>
            <a:pPr lvl="1">
              <a:buFont typeface="Arial" panose="020B0604020202020204" pitchFamily="34" charset="0"/>
              <a:buChar char="•"/>
            </a:pPr>
            <a:endParaRPr lang="de-DE" altLang="de-DE" sz="1400" dirty="0"/>
          </a:p>
        </p:txBody>
      </p:sp>
      <p:sp>
        <p:nvSpPr>
          <p:cNvPr id="6147" name="Rectangle 1062">
            <a:extLst>
              <a:ext uri="{FF2B5EF4-FFF2-40B4-BE49-F238E27FC236}">
                <a16:creationId xmlns:a16="http://schemas.microsoft.com/office/drawing/2014/main" id="{C46E9340-3256-8D55-A265-94F2F41E288E}"/>
              </a:ext>
            </a:extLst>
          </p:cNvPr>
          <p:cNvSpPr>
            <a:spLocks noGrp="1" noChangeArrowheads="1"/>
          </p:cNvSpPr>
          <p:nvPr>
            <p:ph type="title"/>
          </p:nvPr>
        </p:nvSpPr>
        <p:spPr>
          <a:xfrm>
            <a:off x="285750" y="142875"/>
            <a:ext cx="5654675" cy="706438"/>
          </a:xfrm>
        </p:spPr>
        <p:txBody>
          <a:bodyPr/>
          <a:lstStyle/>
          <a:p>
            <a:r>
              <a:rPr lang="de-DE" altLang="de-DE" dirty="0"/>
              <a:t>Agenda</a:t>
            </a:r>
          </a:p>
        </p:txBody>
      </p:sp>
    </p:spTree>
    <p:extLst>
      <p:ext uri="{BB962C8B-B14F-4D97-AF65-F5344CB8AC3E}">
        <p14:creationId xmlns:p14="http://schemas.microsoft.com/office/powerpoint/2010/main" val="307127789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Eigenen Project Runner benutzen</a:t>
            </a:r>
          </a:p>
          <a:p>
            <a:pPr>
              <a:buFont typeface="Arial" panose="020B0604020202020204" pitchFamily="34" charset="0"/>
              <a:buChar char="•"/>
            </a:pPr>
            <a:r>
              <a:rPr lang="de-DE" dirty="0" err="1"/>
              <a:t>GitLab</a:t>
            </a:r>
            <a:r>
              <a:rPr lang="de-DE" dirty="0"/>
              <a:t> Runner installieren</a:t>
            </a:r>
          </a:p>
          <a:p>
            <a:pPr>
              <a:buFont typeface="Arial" panose="020B0604020202020204" pitchFamily="34" charset="0"/>
              <a:buChar char="•"/>
            </a:pPr>
            <a:r>
              <a:rPr lang="de-DE" dirty="0"/>
              <a:t>Neues Projekt erstellen</a:t>
            </a:r>
          </a:p>
          <a:p>
            <a:pPr>
              <a:buFont typeface="Arial" panose="020B0604020202020204" pitchFamily="34" charset="0"/>
              <a:buChar char="•"/>
            </a:pPr>
            <a:r>
              <a:rPr lang="de-DE" dirty="0"/>
              <a:t>Projekt-Pipeline erstellen</a:t>
            </a:r>
          </a:p>
          <a:p>
            <a:pPr>
              <a:buFont typeface="Arial" panose="020B0604020202020204" pitchFamily="34" charset="0"/>
              <a:buChar char="•"/>
            </a:pPr>
            <a:r>
              <a:rPr lang="de-DE" u="sng" dirty="0"/>
              <a:t>Projekt-Runner erstellen und registrieren</a:t>
            </a:r>
          </a:p>
          <a:p>
            <a:pPr>
              <a:buFont typeface="Arial" panose="020B0604020202020204" pitchFamily="34" charset="0"/>
              <a:buChar char="•"/>
            </a:pPr>
            <a:r>
              <a:rPr lang="de-DE" dirty="0"/>
              <a:t>Pipeline triggern, um den Runner zu starten</a:t>
            </a:r>
          </a:p>
          <a:p>
            <a:pPr marL="0" indent="0">
              <a:buNone/>
            </a:pPr>
            <a:endParaRPr lang="de-DE" b="1" dirty="0"/>
          </a:p>
        </p:txBody>
      </p:sp>
    </p:spTree>
    <p:extLst>
      <p:ext uri="{BB962C8B-B14F-4D97-AF65-F5344CB8AC3E}">
        <p14:creationId xmlns:p14="http://schemas.microsoft.com/office/powerpoint/2010/main" val="77632538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Eigenen Project Runner benutzen</a:t>
            </a:r>
          </a:p>
          <a:p>
            <a:pPr>
              <a:buFont typeface="Arial" panose="020B0604020202020204" pitchFamily="34" charset="0"/>
              <a:buChar char="•"/>
            </a:pPr>
            <a:r>
              <a:rPr lang="de-DE" dirty="0" err="1"/>
              <a:t>GitLab</a:t>
            </a:r>
            <a:r>
              <a:rPr lang="de-DE" dirty="0"/>
              <a:t> Runner installieren</a:t>
            </a:r>
          </a:p>
          <a:p>
            <a:pPr>
              <a:buFont typeface="Arial" panose="020B0604020202020204" pitchFamily="34" charset="0"/>
              <a:buChar char="•"/>
            </a:pPr>
            <a:r>
              <a:rPr lang="de-DE" dirty="0"/>
              <a:t>Neues Projekt erstellen</a:t>
            </a:r>
          </a:p>
          <a:p>
            <a:pPr>
              <a:buFont typeface="Arial" panose="020B0604020202020204" pitchFamily="34" charset="0"/>
              <a:buChar char="•"/>
            </a:pPr>
            <a:r>
              <a:rPr lang="de-DE" dirty="0"/>
              <a:t>Projekt-Pipeline erstellen</a:t>
            </a:r>
          </a:p>
          <a:p>
            <a:pPr>
              <a:buFont typeface="Arial" panose="020B0604020202020204" pitchFamily="34" charset="0"/>
              <a:buChar char="•"/>
            </a:pPr>
            <a:r>
              <a:rPr lang="de-DE" dirty="0"/>
              <a:t>Projekt-Runner erstellen und registrieren</a:t>
            </a:r>
          </a:p>
          <a:p>
            <a:pPr>
              <a:buFont typeface="Arial" panose="020B0604020202020204" pitchFamily="34" charset="0"/>
              <a:buChar char="•"/>
            </a:pPr>
            <a:r>
              <a:rPr lang="de-DE" u="sng" dirty="0"/>
              <a:t>Pipeline triggern, um den Runner zu starten</a:t>
            </a:r>
          </a:p>
          <a:p>
            <a:pPr marL="0" indent="0">
              <a:buNone/>
            </a:pPr>
            <a:endParaRPr lang="de-DE" b="1" dirty="0"/>
          </a:p>
        </p:txBody>
      </p:sp>
    </p:spTree>
    <p:extLst>
      <p:ext uri="{BB962C8B-B14F-4D97-AF65-F5344CB8AC3E}">
        <p14:creationId xmlns:p14="http://schemas.microsoft.com/office/powerpoint/2010/main" val="156888711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Verschiedene Runner verwalten</a:t>
            </a:r>
          </a:p>
          <a:p>
            <a:pPr marL="0" indent="0">
              <a:buNone/>
            </a:pPr>
            <a:endParaRPr lang="de-DE" b="1" dirty="0"/>
          </a:p>
        </p:txBody>
      </p:sp>
    </p:spTree>
    <p:extLst>
      <p:ext uri="{BB962C8B-B14F-4D97-AF65-F5344CB8AC3E}">
        <p14:creationId xmlns:p14="http://schemas.microsoft.com/office/powerpoint/2010/main" val="208377108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Runner registrieren</a:t>
            </a:r>
          </a:p>
          <a:p>
            <a:pPr marL="0" indent="0">
              <a:buNone/>
            </a:pPr>
            <a:endParaRPr lang="de-DE" b="1" dirty="0"/>
          </a:p>
        </p:txBody>
      </p:sp>
    </p:spTree>
    <p:extLst>
      <p:ext uri="{BB962C8B-B14F-4D97-AF65-F5344CB8AC3E}">
        <p14:creationId xmlns:p14="http://schemas.microsoft.com/office/powerpoint/2010/main" val="223853187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err="1"/>
              <a:t>Executors</a:t>
            </a:r>
            <a:endParaRPr lang="de-DE" b="1" dirty="0"/>
          </a:p>
        </p:txBody>
      </p:sp>
    </p:spTree>
    <p:extLst>
      <p:ext uri="{BB962C8B-B14F-4D97-AF65-F5344CB8AC3E}">
        <p14:creationId xmlns:p14="http://schemas.microsoft.com/office/powerpoint/2010/main" val="94973009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Runner konfigurieren</a:t>
            </a:r>
          </a:p>
          <a:p>
            <a:pPr marL="0" indent="0">
              <a:buNone/>
            </a:pPr>
            <a:endParaRPr lang="de-DE" b="1" dirty="0"/>
          </a:p>
        </p:txBody>
      </p:sp>
    </p:spTree>
    <p:extLst>
      <p:ext uri="{BB962C8B-B14F-4D97-AF65-F5344CB8AC3E}">
        <p14:creationId xmlns:p14="http://schemas.microsoft.com/office/powerpoint/2010/main" val="218581007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cap="none" dirty="0"/>
              <a:t>Container/Docker Registry</a:t>
            </a:r>
          </a:p>
        </p:txBody>
      </p:sp>
      <p:sp>
        <p:nvSpPr>
          <p:cNvPr id="3" name="Untertitel 2"/>
          <p:cNvSpPr>
            <a:spLocks noGrp="1"/>
          </p:cNvSpPr>
          <p:nvPr>
            <p:ph type="body" idx="1"/>
          </p:nvPr>
        </p:nvSpPr>
        <p:spPr/>
        <p:txBody>
          <a:bodyPr/>
          <a:lstStyle/>
          <a:p>
            <a:r>
              <a:rPr lang="de-DE" dirty="0"/>
              <a:t>Grundlagen von</a:t>
            </a:r>
          </a:p>
        </p:txBody>
      </p:sp>
    </p:spTree>
    <p:extLst>
      <p:ext uri="{BB962C8B-B14F-4D97-AF65-F5344CB8AC3E}">
        <p14:creationId xmlns:p14="http://schemas.microsoft.com/office/powerpoint/2010/main" val="280902155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5E7C6E1-B055-3AFC-5E69-1173C8DA414C}"/>
              </a:ext>
            </a:extLst>
          </p:cNvPr>
          <p:cNvSpPr>
            <a:spLocks noGrp="1"/>
          </p:cNvSpPr>
          <p:nvPr>
            <p:ph type="title"/>
          </p:nvPr>
        </p:nvSpPr>
        <p:spPr/>
        <p:txBody>
          <a:bodyPr/>
          <a:lstStyle/>
          <a:p>
            <a:r>
              <a:rPr lang="de-DE" dirty="0"/>
              <a:t>Container Registry</a:t>
            </a:r>
          </a:p>
        </p:txBody>
      </p:sp>
      <p:sp>
        <p:nvSpPr>
          <p:cNvPr id="3" name="Inhaltsplatzhalter 2">
            <a:extLst>
              <a:ext uri="{FF2B5EF4-FFF2-40B4-BE49-F238E27FC236}">
                <a16:creationId xmlns:a16="http://schemas.microsoft.com/office/drawing/2014/main" id="{2F072594-2447-5EB7-7AAF-47596D7C1121}"/>
              </a:ext>
            </a:extLst>
          </p:cNvPr>
          <p:cNvSpPr>
            <a:spLocks noGrp="1"/>
          </p:cNvSpPr>
          <p:nvPr>
            <p:ph idx="1"/>
          </p:nvPr>
        </p:nvSpPr>
        <p:spPr/>
        <p:txBody>
          <a:bodyPr/>
          <a:lstStyle/>
          <a:p>
            <a:pPr marL="0" indent="0">
              <a:buNone/>
            </a:pPr>
            <a:endParaRPr lang="de-DE" dirty="0"/>
          </a:p>
        </p:txBody>
      </p:sp>
    </p:spTree>
    <p:extLst>
      <p:ext uri="{BB962C8B-B14F-4D97-AF65-F5344CB8AC3E}">
        <p14:creationId xmlns:p14="http://schemas.microsoft.com/office/powerpoint/2010/main" val="815456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cap="none" dirty="0" err="1"/>
              <a:t>GitLab</a:t>
            </a:r>
            <a:r>
              <a:rPr lang="de-DE" cap="none" dirty="0"/>
              <a:t> Runner &amp;</a:t>
            </a:r>
            <a:br>
              <a:rPr lang="de-DE" cap="none" dirty="0"/>
            </a:br>
            <a:r>
              <a:rPr lang="de-DE" cap="none" dirty="0"/>
              <a:t>Container/Docker Registry</a:t>
            </a:r>
          </a:p>
        </p:txBody>
      </p:sp>
      <p:sp>
        <p:nvSpPr>
          <p:cNvPr id="3" name="Untertitel 2"/>
          <p:cNvSpPr>
            <a:spLocks noGrp="1"/>
          </p:cNvSpPr>
          <p:nvPr>
            <p:ph type="body" idx="1"/>
          </p:nvPr>
        </p:nvSpPr>
        <p:spPr/>
        <p:txBody>
          <a:bodyPr/>
          <a:lstStyle/>
          <a:p>
            <a:r>
              <a:rPr lang="de-DE" dirty="0"/>
              <a:t>Grundlagen von</a:t>
            </a:r>
          </a:p>
        </p:txBody>
      </p:sp>
    </p:spTree>
    <p:extLst>
      <p:ext uri="{BB962C8B-B14F-4D97-AF65-F5344CB8AC3E}">
        <p14:creationId xmlns:p14="http://schemas.microsoft.com/office/powerpoint/2010/main" val="6147020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cap="none" dirty="0" err="1"/>
              <a:t>GitLab</a:t>
            </a:r>
            <a:r>
              <a:rPr lang="de-DE" cap="none" dirty="0"/>
              <a:t> Runner</a:t>
            </a:r>
          </a:p>
        </p:txBody>
      </p:sp>
      <p:sp>
        <p:nvSpPr>
          <p:cNvPr id="3" name="Untertitel 2"/>
          <p:cNvSpPr>
            <a:spLocks noGrp="1"/>
          </p:cNvSpPr>
          <p:nvPr>
            <p:ph type="body" idx="1"/>
          </p:nvPr>
        </p:nvSpPr>
        <p:spPr/>
        <p:txBody>
          <a:bodyPr/>
          <a:lstStyle/>
          <a:p>
            <a:r>
              <a:rPr lang="de-DE" dirty="0"/>
              <a:t>Grundlagen von</a:t>
            </a:r>
          </a:p>
        </p:txBody>
      </p:sp>
    </p:spTree>
    <p:extLst>
      <p:ext uri="{BB962C8B-B14F-4D97-AF65-F5344CB8AC3E}">
        <p14:creationId xmlns:p14="http://schemas.microsoft.com/office/powerpoint/2010/main" val="30920473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77BA21A-3F3F-F5F9-F201-B747E6FA4D5C}"/>
              </a:ext>
            </a:extLst>
          </p:cNvPr>
          <p:cNvSpPr>
            <a:spLocks noGrp="1"/>
          </p:cNvSpPr>
          <p:nvPr>
            <p:ph type="title"/>
          </p:nvPr>
        </p:nvSpPr>
        <p:spPr/>
        <p:txBody>
          <a:bodyPr/>
          <a:lstStyle/>
          <a:p>
            <a:endParaRPr lang="de-DE"/>
          </a:p>
        </p:txBody>
      </p:sp>
      <p:pic>
        <p:nvPicPr>
          <p:cNvPr id="5" name="Inhaltsplatzhalter 4">
            <a:extLst>
              <a:ext uri="{FF2B5EF4-FFF2-40B4-BE49-F238E27FC236}">
                <a16:creationId xmlns:a16="http://schemas.microsoft.com/office/drawing/2014/main" id="{81B3B200-5BE1-749F-ADF3-E16C05BE78E3}"/>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03213" y="2004245"/>
            <a:ext cx="8516937" cy="3354335"/>
          </a:xfrm>
        </p:spPr>
      </p:pic>
    </p:spTree>
    <p:extLst>
      <p:ext uri="{BB962C8B-B14F-4D97-AF65-F5344CB8AC3E}">
        <p14:creationId xmlns:p14="http://schemas.microsoft.com/office/powerpoint/2010/main" val="20125720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9CC4AEF-6EFA-0D2D-E2CE-E34316F96359}"/>
              </a:ext>
            </a:extLst>
          </p:cNvPr>
          <p:cNvSpPr>
            <a:spLocks noGrp="1"/>
          </p:cNvSpPr>
          <p:nvPr>
            <p:ph type="title"/>
          </p:nvPr>
        </p:nvSpPr>
        <p:spPr/>
        <p:txBody>
          <a:bodyPr/>
          <a:lstStyle/>
          <a:p>
            <a:endParaRPr lang="de-DE"/>
          </a:p>
        </p:txBody>
      </p:sp>
      <p:pic>
        <p:nvPicPr>
          <p:cNvPr id="5" name="Inhaltsplatzhalter 4">
            <a:extLst>
              <a:ext uri="{FF2B5EF4-FFF2-40B4-BE49-F238E27FC236}">
                <a16:creationId xmlns:a16="http://schemas.microsoft.com/office/drawing/2014/main" id="{4DEFD6B5-72E4-6F84-C719-8B7182930DA7}"/>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19260" y="981075"/>
            <a:ext cx="8084842" cy="5400675"/>
          </a:xfrm>
        </p:spPr>
      </p:pic>
    </p:spTree>
    <p:extLst>
      <p:ext uri="{BB962C8B-B14F-4D97-AF65-F5344CB8AC3E}">
        <p14:creationId xmlns:p14="http://schemas.microsoft.com/office/powerpoint/2010/main" val="29934646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Basics</a:t>
            </a:r>
          </a:p>
          <a:p>
            <a:pPr>
              <a:buFont typeface="Arial" panose="020B0604020202020204" pitchFamily="34" charset="0"/>
              <a:buChar char="•"/>
            </a:pPr>
            <a:r>
              <a:rPr lang="de-DE" dirty="0" err="1"/>
              <a:t>GitLab</a:t>
            </a:r>
            <a:r>
              <a:rPr lang="de-DE" dirty="0"/>
              <a:t> Runner arbeiten mit </a:t>
            </a:r>
            <a:r>
              <a:rPr lang="de-DE" dirty="0" err="1"/>
              <a:t>GitLab</a:t>
            </a:r>
            <a:r>
              <a:rPr lang="de-DE" dirty="0"/>
              <a:t> CI/CD zusammen</a:t>
            </a:r>
          </a:p>
          <a:p>
            <a:pPr lvl="1">
              <a:buFont typeface="Arial" panose="020B0604020202020204" pitchFamily="34" charset="0"/>
              <a:buChar char="•"/>
            </a:pPr>
            <a:r>
              <a:rPr lang="de-DE" dirty="0"/>
              <a:t>… um Aufträge (</a:t>
            </a:r>
            <a:r>
              <a:rPr lang="de-DE" dirty="0" err="1"/>
              <a:t>jobs</a:t>
            </a:r>
            <a:r>
              <a:rPr lang="de-DE" dirty="0"/>
              <a:t>) in einer Pipeline auszuführen</a:t>
            </a:r>
          </a:p>
          <a:p>
            <a:pPr>
              <a:buFont typeface="Arial" panose="020B0604020202020204" pitchFamily="34" charset="0"/>
              <a:buChar char="•"/>
            </a:pPr>
            <a:r>
              <a:rPr lang="de-DE" dirty="0"/>
              <a:t>Zwei Varianten</a:t>
            </a:r>
          </a:p>
          <a:p>
            <a:pPr marL="857250" lvl="1" indent="-457200">
              <a:buFont typeface="+mj-lt"/>
              <a:buAutoNum type="arabicPeriod"/>
            </a:pPr>
            <a:r>
              <a:rPr lang="de-DE" dirty="0" err="1"/>
              <a:t>GitLab-hosted</a:t>
            </a:r>
            <a:r>
              <a:rPr lang="de-DE" dirty="0"/>
              <a:t> Runners</a:t>
            </a:r>
          </a:p>
          <a:p>
            <a:pPr marL="857250" lvl="1" indent="-457200">
              <a:buFont typeface="+mj-lt"/>
              <a:buAutoNum type="arabicPeriod"/>
            </a:pPr>
            <a:r>
              <a:rPr lang="de-DE" dirty="0"/>
              <a:t>Self-</a:t>
            </a:r>
            <a:r>
              <a:rPr lang="de-DE" dirty="0" err="1"/>
              <a:t>managed</a:t>
            </a:r>
            <a:r>
              <a:rPr lang="de-DE" dirty="0"/>
              <a:t> Runners</a:t>
            </a:r>
          </a:p>
          <a:p>
            <a:pPr marL="400050" lvl="1" indent="0">
              <a:buNone/>
            </a:pPr>
            <a:endParaRPr lang="de-DE" dirty="0"/>
          </a:p>
          <a:p>
            <a:pPr>
              <a:buFont typeface="Arial" panose="020B0604020202020204" pitchFamily="34" charset="0"/>
              <a:buChar char="•"/>
            </a:pPr>
            <a:r>
              <a:rPr lang="de-DE" dirty="0" err="1"/>
              <a:t>GitLab-hosted</a:t>
            </a:r>
            <a:r>
              <a:rPr lang="de-DE" dirty="0"/>
              <a:t> Runners</a:t>
            </a:r>
          </a:p>
          <a:p>
            <a:pPr lvl="1">
              <a:buFont typeface="Arial" panose="020B0604020202020204" pitchFamily="34" charset="0"/>
              <a:buChar char="•"/>
            </a:pPr>
            <a:r>
              <a:rPr lang="de-DE" dirty="0"/>
              <a:t>GitLab.com oder „</a:t>
            </a:r>
            <a:r>
              <a:rPr lang="de-DE" dirty="0" err="1"/>
              <a:t>GitLab</a:t>
            </a:r>
            <a:r>
              <a:rPr lang="de-DE" dirty="0"/>
              <a:t> Dedicated“* </a:t>
            </a:r>
            <a:r>
              <a:rPr lang="de-DE" dirty="0">
                <a:sym typeface="Wingdings" panose="05000000000000000000" pitchFamily="2" charset="2"/>
              </a:rPr>
              <a:t> verwaltet durch </a:t>
            </a:r>
            <a:r>
              <a:rPr lang="de-DE" dirty="0" err="1">
                <a:sym typeface="Wingdings" panose="05000000000000000000" pitchFamily="2" charset="2"/>
              </a:rPr>
              <a:t>GitLab</a:t>
            </a:r>
            <a:endParaRPr lang="de-DE" dirty="0">
              <a:sym typeface="Wingdings" panose="05000000000000000000" pitchFamily="2" charset="2"/>
            </a:endParaRPr>
          </a:p>
          <a:p>
            <a:pPr lvl="1">
              <a:buFont typeface="Arial" panose="020B0604020202020204" pitchFamily="34" charset="0"/>
              <a:buChar char="•"/>
            </a:pPr>
            <a:r>
              <a:rPr lang="de-DE" dirty="0"/>
              <a:t>Bei </a:t>
            </a:r>
            <a:r>
              <a:rPr lang="de-DE" dirty="0" err="1"/>
              <a:t>default</a:t>
            </a:r>
            <a:r>
              <a:rPr lang="de-DE" dirty="0"/>
              <a:t> für alle Projekte </a:t>
            </a:r>
            <a:r>
              <a:rPr lang="de-DE" dirty="0" err="1"/>
              <a:t>enabled</a:t>
            </a:r>
            <a:endParaRPr lang="de-DE" dirty="0"/>
          </a:p>
          <a:p>
            <a:pPr>
              <a:buFont typeface="Arial" panose="020B0604020202020204" pitchFamily="34" charset="0"/>
              <a:buChar char="•"/>
            </a:pPr>
            <a:r>
              <a:rPr lang="de-DE" b="1" dirty="0"/>
              <a:t>Self-</a:t>
            </a:r>
            <a:r>
              <a:rPr lang="de-DE" b="1" dirty="0" err="1"/>
              <a:t>managed</a:t>
            </a:r>
            <a:r>
              <a:rPr lang="de-DE" b="1" dirty="0"/>
              <a:t> Runners</a:t>
            </a:r>
          </a:p>
          <a:p>
            <a:pPr lvl="1">
              <a:buFont typeface="Arial" panose="020B0604020202020204" pitchFamily="34" charset="0"/>
              <a:buChar char="•"/>
            </a:pPr>
            <a:r>
              <a:rPr lang="de-DE" dirty="0" err="1"/>
              <a:t>GitLab</a:t>
            </a:r>
            <a:r>
              <a:rPr lang="de-DE" dirty="0"/>
              <a:t> Runner auf Infrastruktur installieren</a:t>
            </a:r>
          </a:p>
          <a:p>
            <a:pPr lvl="1">
              <a:buFont typeface="Arial" panose="020B0604020202020204" pitchFamily="34" charset="0"/>
              <a:buChar char="•"/>
            </a:pPr>
            <a:r>
              <a:rPr lang="de-DE" dirty="0"/>
              <a:t>Im Anschluss im </a:t>
            </a:r>
            <a:r>
              <a:rPr lang="de-DE" dirty="0" err="1"/>
              <a:t>GitLab</a:t>
            </a:r>
            <a:r>
              <a:rPr lang="de-DE" dirty="0"/>
              <a:t> registrieren</a:t>
            </a:r>
          </a:p>
          <a:p>
            <a:pPr marL="0" indent="0" algn="l">
              <a:buNone/>
            </a:pPr>
            <a:r>
              <a:rPr lang="de-DE" sz="1400" dirty="0">
                <a:latin typeface="+mj-lt"/>
              </a:rPr>
              <a:t>*</a:t>
            </a:r>
            <a:r>
              <a:rPr lang="en-US" sz="1400" b="0" i="0" dirty="0">
                <a:solidFill>
                  <a:srgbClr val="171321"/>
                </a:solidFill>
                <a:effectLst/>
                <a:latin typeface="+mj-lt"/>
              </a:rPr>
              <a:t>GitLab Enterprise </a:t>
            </a:r>
            <a:r>
              <a:rPr lang="en-US" sz="1400" b="0" i="0" dirty="0" err="1">
                <a:solidFill>
                  <a:srgbClr val="171321"/>
                </a:solidFill>
                <a:effectLst/>
                <a:latin typeface="+mj-lt"/>
              </a:rPr>
              <a:t>DevSecOps</a:t>
            </a:r>
            <a:r>
              <a:rPr lang="en-US" sz="1400" b="0" i="0" dirty="0">
                <a:solidFill>
                  <a:srgbClr val="171321"/>
                </a:solidFill>
                <a:effectLst/>
                <a:latin typeface="+mj-lt"/>
              </a:rPr>
              <a:t> Platform as a single-tenant SaaS deployment</a:t>
            </a:r>
          </a:p>
          <a:p>
            <a:pPr marL="0" indent="0">
              <a:buNone/>
            </a:pPr>
            <a:br>
              <a:rPr lang="en-US" b="0" i="0" dirty="0">
                <a:solidFill>
                  <a:srgbClr val="171321"/>
                </a:solidFill>
                <a:effectLst/>
                <a:latin typeface="Inter"/>
              </a:rPr>
            </a:br>
            <a:endParaRPr lang="de-DE" dirty="0"/>
          </a:p>
          <a:p>
            <a:pPr marL="457200" indent="-457200">
              <a:buFont typeface="+mj-lt"/>
              <a:buAutoNum type="arabicPeriod"/>
            </a:pPr>
            <a:endParaRPr lang="de-DE" dirty="0"/>
          </a:p>
        </p:txBody>
      </p:sp>
    </p:spTree>
    <p:extLst>
      <p:ext uri="{BB962C8B-B14F-4D97-AF65-F5344CB8AC3E}">
        <p14:creationId xmlns:p14="http://schemas.microsoft.com/office/powerpoint/2010/main" val="12621240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2146DD8-05B8-7584-3FBF-08CA507E3A90}"/>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C06FAB7F-F7B8-5D04-9D0E-03CE22DABD2F}"/>
              </a:ext>
            </a:extLst>
          </p:cNvPr>
          <p:cNvSpPr>
            <a:spLocks noGrp="1"/>
          </p:cNvSpPr>
          <p:nvPr>
            <p:ph idx="1"/>
          </p:nvPr>
        </p:nvSpPr>
        <p:spPr/>
        <p:txBody>
          <a:bodyPr/>
          <a:lstStyle/>
          <a:p>
            <a:pPr marL="0" indent="0">
              <a:buNone/>
            </a:pPr>
            <a:r>
              <a:rPr lang="de-DE" b="1" dirty="0" err="1"/>
              <a:t>GitLab</a:t>
            </a:r>
            <a:r>
              <a:rPr lang="de-DE" b="1" dirty="0"/>
              <a:t> Architektur</a:t>
            </a:r>
          </a:p>
          <a:p>
            <a:pPr>
              <a:buFont typeface="Arial" panose="020B0604020202020204" pitchFamily="34" charset="0"/>
              <a:buChar char="•"/>
            </a:pPr>
            <a:r>
              <a:rPr lang="de-DE" dirty="0" err="1"/>
              <a:t>GitLab</a:t>
            </a:r>
            <a:endParaRPr lang="de-DE" dirty="0"/>
          </a:p>
          <a:p>
            <a:pPr lvl="1">
              <a:buFont typeface="Arial" panose="020B0604020202020204" pitchFamily="34" charset="0"/>
              <a:buChar char="•"/>
            </a:pPr>
            <a:r>
              <a:rPr lang="de-DE" dirty="0"/>
              <a:t>Enthält Anwendungscode und Pipeline-Konfiguration</a:t>
            </a:r>
          </a:p>
          <a:p>
            <a:pPr lvl="1">
              <a:buFont typeface="Arial" panose="020B0604020202020204" pitchFamily="34" charset="0"/>
              <a:buChar char="•"/>
            </a:pPr>
            <a:r>
              <a:rPr lang="de-DE" dirty="0"/>
              <a:t>Weitere </a:t>
            </a:r>
            <a:r>
              <a:rPr lang="de-DE" dirty="0" err="1"/>
              <a:t>GitLab</a:t>
            </a:r>
            <a:r>
              <a:rPr lang="de-DE" dirty="0"/>
              <a:t>-Konfigurationen</a:t>
            </a:r>
          </a:p>
          <a:p>
            <a:pPr lvl="1">
              <a:buFont typeface="Arial" panose="020B0604020202020204" pitchFamily="34" charset="0"/>
              <a:buChar char="•"/>
            </a:pPr>
            <a:r>
              <a:rPr lang="de-DE" dirty="0"/>
              <a:t>Verwaltet die Pipeline-Ausführungen</a:t>
            </a:r>
          </a:p>
          <a:p>
            <a:pPr marL="0" indent="0">
              <a:buNone/>
            </a:pPr>
            <a:endParaRPr lang="de-DE" b="1" dirty="0"/>
          </a:p>
        </p:txBody>
      </p:sp>
      <p:pic>
        <p:nvPicPr>
          <p:cNvPr id="8" name="Grafik 7">
            <a:extLst>
              <a:ext uri="{FF2B5EF4-FFF2-40B4-BE49-F238E27FC236}">
                <a16:creationId xmlns:a16="http://schemas.microsoft.com/office/drawing/2014/main" id="{019C0BDB-642A-52C5-8539-B607EF7572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20952" y="3365566"/>
            <a:ext cx="936104" cy="936104"/>
          </a:xfrm>
          <a:prstGeom prst="rect">
            <a:avLst/>
          </a:prstGeom>
        </p:spPr>
      </p:pic>
      <p:sp>
        <p:nvSpPr>
          <p:cNvPr id="15" name="Rechteck: abgerundete Ecken 14">
            <a:extLst>
              <a:ext uri="{FF2B5EF4-FFF2-40B4-BE49-F238E27FC236}">
                <a16:creationId xmlns:a16="http://schemas.microsoft.com/office/drawing/2014/main" id="{C6617535-758C-F024-85E5-42C74A244E58}"/>
              </a:ext>
            </a:extLst>
          </p:cNvPr>
          <p:cNvSpPr/>
          <p:nvPr/>
        </p:nvSpPr>
        <p:spPr bwMode="auto">
          <a:xfrm>
            <a:off x="3923928" y="3671141"/>
            <a:ext cx="4434759" cy="2233648"/>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pic>
        <p:nvPicPr>
          <p:cNvPr id="10" name="Grafik 9">
            <a:extLst>
              <a:ext uri="{FF2B5EF4-FFF2-40B4-BE49-F238E27FC236}">
                <a16:creationId xmlns:a16="http://schemas.microsoft.com/office/drawing/2014/main" id="{61695C43-420B-66D8-BA51-5F8A1A063E0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51352" y="4263598"/>
            <a:ext cx="468052" cy="468052"/>
          </a:xfrm>
          <a:prstGeom prst="rect">
            <a:avLst/>
          </a:prstGeom>
        </p:spPr>
      </p:pic>
      <p:sp>
        <p:nvSpPr>
          <p:cNvPr id="12" name="Textfeld 11">
            <a:extLst>
              <a:ext uri="{FF2B5EF4-FFF2-40B4-BE49-F238E27FC236}">
                <a16:creationId xmlns:a16="http://schemas.microsoft.com/office/drawing/2014/main" id="{A0FA8DC1-D0E5-3A35-D9AA-6CA9E6205DCC}"/>
              </a:ext>
            </a:extLst>
          </p:cNvPr>
          <p:cNvSpPr txBox="1"/>
          <p:nvPr/>
        </p:nvSpPr>
        <p:spPr bwMode="auto">
          <a:xfrm>
            <a:off x="4551421" y="4328347"/>
            <a:ext cx="1512168" cy="338554"/>
          </a:xfrm>
          <a:prstGeom prst="rect">
            <a:avLst/>
          </a:prstGeom>
          <a:noFill/>
          <a:ln w="9525">
            <a:noFill/>
            <a:miter lim="800000"/>
            <a:headEnd/>
            <a:tailEnd/>
          </a:ln>
        </p:spPr>
        <p:txBody>
          <a:bodyPr wrap="square" rtlCol="0" anchor="ctr">
            <a:spAutoFit/>
          </a:bodyPr>
          <a:lstStyle/>
          <a:p>
            <a:pPr eaLnBrk="1" hangingPunct="1"/>
            <a:r>
              <a:rPr lang="de-DE" sz="1600" dirty="0">
                <a:latin typeface="Arial" charset="0"/>
              </a:rPr>
              <a:t>Anwendung-1</a:t>
            </a:r>
          </a:p>
        </p:txBody>
      </p:sp>
      <p:pic>
        <p:nvPicPr>
          <p:cNvPr id="13" name="Grafik 12">
            <a:extLst>
              <a:ext uri="{FF2B5EF4-FFF2-40B4-BE49-F238E27FC236}">
                <a16:creationId xmlns:a16="http://schemas.microsoft.com/office/drawing/2014/main" id="{E9DB59A8-0D36-3BA6-84A6-2CB950522C0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67948" y="4963703"/>
            <a:ext cx="468052" cy="468052"/>
          </a:xfrm>
          <a:prstGeom prst="rect">
            <a:avLst/>
          </a:prstGeom>
        </p:spPr>
      </p:pic>
      <p:sp>
        <p:nvSpPr>
          <p:cNvPr id="14" name="Textfeld 13">
            <a:extLst>
              <a:ext uri="{FF2B5EF4-FFF2-40B4-BE49-F238E27FC236}">
                <a16:creationId xmlns:a16="http://schemas.microsoft.com/office/drawing/2014/main" id="{76ECE4A2-B43C-6136-38D9-967B46870BAA}"/>
              </a:ext>
            </a:extLst>
          </p:cNvPr>
          <p:cNvSpPr txBox="1"/>
          <p:nvPr/>
        </p:nvSpPr>
        <p:spPr bwMode="auto">
          <a:xfrm>
            <a:off x="4568017" y="5028452"/>
            <a:ext cx="1512168" cy="338554"/>
          </a:xfrm>
          <a:prstGeom prst="rect">
            <a:avLst/>
          </a:prstGeom>
          <a:noFill/>
          <a:ln w="9525">
            <a:noFill/>
            <a:miter lim="800000"/>
            <a:headEnd/>
            <a:tailEnd/>
          </a:ln>
        </p:spPr>
        <p:txBody>
          <a:bodyPr wrap="square" rtlCol="0" anchor="ctr">
            <a:spAutoFit/>
          </a:bodyPr>
          <a:lstStyle/>
          <a:p>
            <a:pPr eaLnBrk="1" hangingPunct="1"/>
            <a:r>
              <a:rPr lang="de-DE" sz="1600" dirty="0">
                <a:latin typeface="Arial" charset="0"/>
              </a:rPr>
              <a:t>Anwendung-2</a:t>
            </a:r>
          </a:p>
        </p:txBody>
      </p:sp>
      <p:sp>
        <p:nvSpPr>
          <p:cNvPr id="16" name="Textfeld 15">
            <a:extLst>
              <a:ext uri="{FF2B5EF4-FFF2-40B4-BE49-F238E27FC236}">
                <a16:creationId xmlns:a16="http://schemas.microsoft.com/office/drawing/2014/main" id="{84010A23-2FE2-5D96-4895-3C796E9605CE}"/>
              </a:ext>
            </a:extLst>
          </p:cNvPr>
          <p:cNvSpPr txBox="1"/>
          <p:nvPr/>
        </p:nvSpPr>
        <p:spPr bwMode="auto">
          <a:xfrm>
            <a:off x="5256074" y="3747612"/>
            <a:ext cx="1770466" cy="369332"/>
          </a:xfrm>
          <a:prstGeom prst="rect">
            <a:avLst/>
          </a:prstGeom>
          <a:noFill/>
          <a:ln w="9525">
            <a:noFill/>
            <a:miter lim="800000"/>
            <a:headEnd/>
            <a:tailEnd/>
          </a:ln>
        </p:spPr>
        <p:txBody>
          <a:bodyPr wrap="square" rtlCol="0" anchor="ctr">
            <a:spAutoFit/>
          </a:bodyPr>
          <a:lstStyle/>
          <a:p>
            <a:pPr eaLnBrk="1" hangingPunct="1"/>
            <a:r>
              <a:rPr lang="de-DE" sz="1800" b="1" dirty="0" err="1">
                <a:latin typeface="Arial" charset="0"/>
              </a:rPr>
              <a:t>GitLab</a:t>
            </a:r>
            <a:r>
              <a:rPr lang="de-DE" sz="1800" b="1" dirty="0">
                <a:latin typeface="Arial" charset="0"/>
              </a:rPr>
              <a:t> Server</a:t>
            </a:r>
          </a:p>
        </p:txBody>
      </p:sp>
      <p:sp>
        <p:nvSpPr>
          <p:cNvPr id="17" name="Rechteck: abgerundete Ecken 16">
            <a:extLst>
              <a:ext uri="{FF2B5EF4-FFF2-40B4-BE49-F238E27FC236}">
                <a16:creationId xmlns:a16="http://schemas.microsoft.com/office/drawing/2014/main" id="{BF9E5223-B915-6EF1-32EA-36AB5A4FB297}"/>
              </a:ext>
            </a:extLst>
          </p:cNvPr>
          <p:cNvSpPr/>
          <p:nvPr/>
        </p:nvSpPr>
        <p:spPr bwMode="auto">
          <a:xfrm>
            <a:off x="1085080" y="4527122"/>
            <a:ext cx="1650022" cy="409056"/>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de-DE" sz="1400" dirty="0" err="1">
                <a:latin typeface="+mj-lt"/>
              </a:rPr>
              <a:t>GitLab</a:t>
            </a:r>
            <a:r>
              <a:rPr lang="de-DE" sz="1400" dirty="0">
                <a:latin typeface="+mj-lt"/>
              </a:rPr>
              <a:t> Instanz</a:t>
            </a:r>
          </a:p>
        </p:txBody>
      </p:sp>
      <p:sp>
        <p:nvSpPr>
          <p:cNvPr id="18" name="Rechteck: abgerundete Ecken 17">
            <a:extLst>
              <a:ext uri="{FF2B5EF4-FFF2-40B4-BE49-F238E27FC236}">
                <a16:creationId xmlns:a16="http://schemas.microsoft.com/office/drawing/2014/main" id="{A5844D8F-98A2-2467-7257-410C68D7B4AC}"/>
              </a:ext>
            </a:extLst>
          </p:cNvPr>
          <p:cNvSpPr/>
          <p:nvPr/>
        </p:nvSpPr>
        <p:spPr bwMode="auto">
          <a:xfrm>
            <a:off x="1085080" y="5214207"/>
            <a:ext cx="1650022" cy="409056"/>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de-DE" sz="1400" dirty="0" err="1">
                <a:latin typeface="+mj-lt"/>
              </a:rPr>
              <a:t>GitLab</a:t>
            </a:r>
            <a:r>
              <a:rPr lang="de-DE" sz="1400" dirty="0">
                <a:latin typeface="+mj-lt"/>
              </a:rPr>
              <a:t> Server</a:t>
            </a:r>
          </a:p>
        </p:txBody>
      </p:sp>
      <p:sp>
        <p:nvSpPr>
          <p:cNvPr id="19" name="Textfeld 18">
            <a:extLst>
              <a:ext uri="{FF2B5EF4-FFF2-40B4-BE49-F238E27FC236}">
                <a16:creationId xmlns:a16="http://schemas.microsoft.com/office/drawing/2014/main" id="{3D1C0843-79CD-AFD2-A581-3C749749746E}"/>
              </a:ext>
            </a:extLst>
          </p:cNvPr>
          <p:cNvSpPr txBox="1"/>
          <p:nvPr/>
        </p:nvSpPr>
        <p:spPr bwMode="auto">
          <a:xfrm>
            <a:off x="1132920" y="4905916"/>
            <a:ext cx="1512168" cy="338554"/>
          </a:xfrm>
          <a:prstGeom prst="rect">
            <a:avLst/>
          </a:prstGeom>
          <a:noFill/>
          <a:ln w="9525">
            <a:noFill/>
            <a:miter lim="800000"/>
            <a:headEnd/>
            <a:tailEnd/>
          </a:ln>
        </p:spPr>
        <p:txBody>
          <a:bodyPr wrap="square" rtlCol="0" anchor="ctr">
            <a:spAutoFit/>
          </a:bodyPr>
          <a:lstStyle/>
          <a:p>
            <a:pPr algn="ctr" eaLnBrk="1" hangingPunct="1"/>
            <a:r>
              <a:rPr lang="de-DE" sz="1600" dirty="0">
                <a:latin typeface="Arial" charset="0"/>
              </a:rPr>
              <a:t>oder</a:t>
            </a:r>
          </a:p>
        </p:txBody>
      </p:sp>
      <p:sp>
        <p:nvSpPr>
          <p:cNvPr id="20" name="Rechteck 19">
            <a:extLst>
              <a:ext uri="{FF2B5EF4-FFF2-40B4-BE49-F238E27FC236}">
                <a16:creationId xmlns:a16="http://schemas.microsoft.com/office/drawing/2014/main" id="{D8A8A501-4B3B-5ACE-6974-2BD8351BE49A}"/>
              </a:ext>
            </a:extLst>
          </p:cNvPr>
          <p:cNvSpPr/>
          <p:nvPr/>
        </p:nvSpPr>
        <p:spPr bwMode="auto">
          <a:xfrm>
            <a:off x="6095606" y="4240787"/>
            <a:ext cx="2071233" cy="490863"/>
          </a:xfrm>
          <a:prstGeom prst="rect">
            <a:avLst/>
          </a:prstGeom>
          <a:solidFill>
            <a:srgbClr val="0D4F3C"/>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22" name="Rechteck 21">
            <a:extLst>
              <a:ext uri="{FF2B5EF4-FFF2-40B4-BE49-F238E27FC236}">
                <a16:creationId xmlns:a16="http://schemas.microsoft.com/office/drawing/2014/main" id="{343B6479-920D-57F4-4B7A-973BCEE1E6DC}"/>
              </a:ext>
            </a:extLst>
          </p:cNvPr>
          <p:cNvSpPr/>
          <p:nvPr/>
        </p:nvSpPr>
        <p:spPr bwMode="auto">
          <a:xfrm>
            <a:off x="6231384" y="4366576"/>
            <a:ext cx="324169" cy="269392"/>
          </a:xfrm>
          <a:prstGeom prst="rect">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23" name="Rechteck 22">
            <a:extLst>
              <a:ext uri="{FF2B5EF4-FFF2-40B4-BE49-F238E27FC236}">
                <a16:creationId xmlns:a16="http://schemas.microsoft.com/office/drawing/2014/main" id="{1A18C71D-8C8F-3EC7-A199-D5A6BD38BC8D}"/>
              </a:ext>
            </a:extLst>
          </p:cNvPr>
          <p:cNvSpPr/>
          <p:nvPr/>
        </p:nvSpPr>
        <p:spPr bwMode="auto">
          <a:xfrm>
            <a:off x="6967835" y="4366576"/>
            <a:ext cx="324169" cy="269392"/>
          </a:xfrm>
          <a:prstGeom prst="rect">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24" name="Rechteck 23">
            <a:extLst>
              <a:ext uri="{FF2B5EF4-FFF2-40B4-BE49-F238E27FC236}">
                <a16:creationId xmlns:a16="http://schemas.microsoft.com/office/drawing/2014/main" id="{625CDB59-6E74-EDD5-9D63-340C798F0CB6}"/>
              </a:ext>
            </a:extLst>
          </p:cNvPr>
          <p:cNvSpPr/>
          <p:nvPr/>
        </p:nvSpPr>
        <p:spPr bwMode="auto">
          <a:xfrm>
            <a:off x="7704286" y="4351522"/>
            <a:ext cx="324169" cy="269392"/>
          </a:xfrm>
          <a:prstGeom prst="rect">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25" name="Pfeil: nach rechts 24">
            <a:extLst>
              <a:ext uri="{FF2B5EF4-FFF2-40B4-BE49-F238E27FC236}">
                <a16:creationId xmlns:a16="http://schemas.microsoft.com/office/drawing/2014/main" id="{6F970202-F47C-531E-B407-1F498B5FB539}"/>
              </a:ext>
            </a:extLst>
          </p:cNvPr>
          <p:cNvSpPr/>
          <p:nvPr/>
        </p:nvSpPr>
        <p:spPr bwMode="auto">
          <a:xfrm>
            <a:off x="6600238" y="4406851"/>
            <a:ext cx="322911" cy="175834"/>
          </a:xfrm>
          <a:prstGeom prst="rightArrow">
            <a:avLst/>
          </a:prstGeom>
          <a:solidFill>
            <a:srgbClr val="FFFFFF"/>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pic>
        <p:nvPicPr>
          <p:cNvPr id="29" name="Grafik 28">
            <a:extLst>
              <a:ext uri="{FF2B5EF4-FFF2-40B4-BE49-F238E27FC236}">
                <a16:creationId xmlns:a16="http://schemas.microsoft.com/office/drawing/2014/main" id="{B6F37FF9-442B-B20E-1394-259F9A18591A}"/>
              </a:ext>
            </a:extLst>
          </p:cNvPr>
          <p:cNvPicPr>
            <a:picLocks noChangeAspect="1"/>
          </p:cNvPicPr>
          <p:nvPr/>
        </p:nvPicPr>
        <p:blipFill>
          <a:blip r:embed="rId5"/>
          <a:stretch>
            <a:fillRect/>
          </a:stretch>
        </p:blipFill>
        <p:spPr>
          <a:xfrm>
            <a:off x="7324021" y="4388079"/>
            <a:ext cx="341406" cy="213378"/>
          </a:xfrm>
          <a:prstGeom prst="rect">
            <a:avLst/>
          </a:prstGeom>
        </p:spPr>
      </p:pic>
      <p:sp>
        <p:nvSpPr>
          <p:cNvPr id="30" name="Rechteck 29">
            <a:extLst>
              <a:ext uri="{FF2B5EF4-FFF2-40B4-BE49-F238E27FC236}">
                <a16:creationId xmlns:a16="http://schemas.microsoft.com/office/drawing/2014/main" id="{41AFC96F-C923-AAFC-51DA-2FB01AFE94FE}"/>
              </a:ext>
            </a:extLst>
          </p:cNvPr>
          <p:cNvSpPr/>
          <p:nvPr/>
        </p:nvSpPr>
        <p:spPr bwMode="auto">
          <a:xfrm>
            <a:off x="6063589" y="4963703"/>
            <a:ext cx="2071233" cy="490863"/>
          </a:xfrm>
          <a:prstGeom prst="rect">
            <a:avLst/>
          </a:prstGeom>
          <a:solidFill>
            <a:srgbClr val="0D4F3C"/>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31" name="Rechteck 30">
            <a:extLst>
              <a:ext uri="{FF2B5EF4-FFF2-40B4-BE49-F238E27FC236}">
                <a16:creationId xmlns:a16="http://schemas.microsoft.com/office/drawing/2014/main" id="{5A396DFE-DE17-629B-1F15-28B337067DF2}"/>
              </a:ext>
            </a:extLst>
          </p:cNvPr>
          <p:cNvSpPr/>
          <p:nvPr/>
        </p:nvSpPr>
        <p:spPr bwMode="auto">
          <a:xfrm>
            <a:off x="6199367" y="5089492"/>
            <a:ext cx="324169" cy="269392"/>
          </a:xfrm>
          <a:prstGeom prst="rect">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32" name="Rechteck 31">
            <a:extLst>
              <a:ext uri="{FF2B5EF4-FFF2-40B4-BE49-F238E27FC236}">
                <a16:creationId xmlns:a16="http://schemas.microsoft.com/office/drawing/2014/main" id="{4CF6ECA8-986B-6FE3-4283-A644D3E53163}"/>
              </a:ext>
            </a:extLst>
          </p:cNvPr>
          <p:cNvSpPr/>
          <p:nvPr/>
        </p:nvSpPr>
        <p:spPr bwMode="auto">
          <a:xfrm>
            <a:off x="6935818" y="5089492"/>
            <a:ext cx="324169" cy="269392"/>
          </a:xfrm>
          <a:prstGeom prst="rect">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33" name="Rechteck 32">
            <a:extLst>
              <a:ext uri="{FF2B5EF4-FFF2-40B4-BE49-F238E27FC236}">
                <a16:creationId xmlns:a16="http://schemas.microsoft.com/office/drawing/2014/main" id="{69CBF67A-A857-1464-E0B6-369D5E629B57}"/>
              </a:ext>
            </a:extLst>
          </p:cNvPr>
          <p:cNvSpPr/>
          <p:nvPr/>
        </p:nvSpPr>
        <p:spPr bwMode="auto">
          <a:xfrm>
            <a:off x="7672269" y="5074438"/>
            <a:ext cx="324169" cy="269392"/>
          </a:xfrm>
          <a:prstGeom prst="rect">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34" name="Pfeil: nach rechts 33">
            <a:extLst>
              <a:ext uri="{FF2B5EF4-FFF2-40B4-BE49-F238E27FC236}">
                <a16:creationId xmlns:a16="http://schemas.microsoft.com/office/drawing/2014/main" id="{EA93EF32-6F56-B0E7-9B21-E7ADABD7F877}"/>
              </a:ext>
            </a:extLst>
          </p:cNvPr>
          <p:cNvSpPr/>
          <p:nvPr/>
        </p:nvSpPr>
        <p:spPr bwMode="auto">
          <a:xfrm>
            <a:off x="6568221" y="5129767"/>
            <a:ext cx="322911" cy="175834"/>
          </a:xfrm>
          <a:prstGeom prst="rightArrow">
            <a:avLst/>
          </a:prstGeom>
          <a:solidFill>
            <a:srgbClr val="FFFFFF"/>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pic>
        <p:nvPicPr>
          <p:cNvPr id="35" name="Grafik 34">
            <a:extLst>
              <a:ext uri="{FF2B5EF4-FFF2-40B4-BE49-F238E27FC236}">
                <a16:creationId xmlns:a16="http://schemas.microsoft.com/office/drawing/2014/main" id="{9748FBAA-E07D-7C23-2E35-1F69D80019B5}"/>
              </a:ext>
            </a:extLst>
          </p:cNvPr>
          <p:cNvPicPr>
            <a:picLocks noChangeAspect="1"/>
          </p:cNvPicPr>
          <p:nvPr/>
        </p:nvPicPr>
        <p:blipFill>
          <a:blip r:embed="rId5"/>
          <a:stretch>
            <a:fillRect/>
          </a:stretch>
        </p:blipFill>
        <p:spPr>
          <a:xfrm>
            <a:off x="7292004" y="5110995"/>
            <a:ext cx="341406" cy="213378"/>
          </a:xfrm>
          <a:prstGeom prst="rect">
            <a:avLst/>
          </a:prstGeom>
        </p:spPr>
      </p:pic>
      <p:pic>
        <p:nvPicPr>
          <p:cNvPr id="37" name="Grafik 36">
            <a:extLst>
              <a:ext uri="{FF2B5EF4-FFF2-40B4-BE49-F238E27FC236}">
                <a16:creationId xmlns:a16="http://schemas.microsoft.com/office/drawing/2014/main" id="{24DD71B8-339A-3F34-D012-F5AF370457B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574191" y="5656288"/>
            <a:ext cx="671800" cy="703046"/>
          </a:xfrm>
          <a:prstGeom prst="rect">
            <a:avLst/>
          </a:prstGeom>
        </p:spPr>
      </p:pic>
    </p:spTree>
    <p:extLst>
      <p:ext uri="{BB962C8B-B14F-4D97-AF65-F5344CB8AC3E}">
        <p14:creationId xmlns:p14="http://schemas.microsoft.com/office/powerpoint/2010/main" val="19429763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7" grpId="0" animBg="1"/>
      <p:bldP spid="18" grpId="0" animBg="1"/>
    </p:bldLst>
  </p:timing>
</p:sld>
</file>

<file path=ppt/theme/theme1.xml><?xml version="1.0" encoding="utf-8"?>
<a:theme xmlns:a="http://schemas.openxmlformats.org/drawingml/2006/main" name="vorlneu">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Larissa Klassisch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smtClean="0">
            <a:ln>
              <a:noFill/>
            </a:ln>
            <a:solidFill>
              <a:schemeClr val="tx1"/>
            </a:solidFill>
            <a:effectLst/>
            <a:latin typeface="Times New Roman" pitchFamily="18" charset="0"/>
          </a:defRPr>
        </a:defPPr>
      </a:lstStyle>
    </a:lnDef>
    <a:txDef>
      <a:spPr bwMode="auto">
        <a:noFill/>
        <a:ln w="9525">
          <a:noFill/>
          <a:miter lim="800000"/>
          <a:headEnd/>
          <a:tailEnd/>
        </a:ln>
      </a:spPr>
      <a:bodyPr anchor="ctr">
        <a:spAutoFit/>
      </a:bodyPr>
      <a:lstStyle>
        <a:defPPr eaLnBrk="1" hangingPunct="1">
          <a:defRPr sz="1800" dirty="0">
            <a:latin typeface="Arial" charset="0"/>
          </a:defRPr>
        </a:defPPr>
      </a:lstStyle>
    </a:txDef>
  </a:objectDefaults>
  <a:extraClrSchemeLst>
    <a:extraClrScheme>
      <a:clrScheme name="vorlneu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vorlneu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vorlneu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vorlneu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vorlneu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vorlneu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vorlneu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Benutzerdefiniertes Design">
  <a:themeElements>
    <a:clrScheme name="Benutzerdefiniertes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Klassisch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smtClean="0">
            <a:ln>
              <a:noFill/>
            </a:ln>
            <a:solidFill>
              <a:schemeClr val="tx1"/>
            </a:solidFill>
            <a:effectLst/>
            <a:latin typeface="Times New Roman" pitchFamily="18" charset="0"/>
          </a:defRPr>
        </a:defPPr>
      </a:lstStyle>
    </a:lnDef>
    <a:txDef>
      <a:spPr>
        <a:noFill/>
      </a:spPr>
      <a:bodyPr wrap="square" rtlCol="0">
        <a:spAutoFit/>
      </a:bodyPr>
      <a:lstStyle>
        <a:defPPr>
          <a:defRPr dirty="0">
            <a:latin typeface="Arial" pitchFamily="34" charset="0"/>
            <a:cs typeface="Arial" pitchFamily="34" charset="0"/>
          </a:defRPr>
        </a:defPPr>
      </a:lstStyle>
    </a:txDef>
  </a:objectDefaults>
  <a:extraClrSchemeLst>
    <a:extraClrScheme>
      <a:clrScheme name="Benutzerdefiniertes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enutzerdefiniertes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enutzerdefiniertes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enutzerdefiniertes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enutzerdefiniertes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enutzerdefiniertes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enutzerdefiniertes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enutzerdefiniertes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enutzerdefiniertes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enutzerdefiniertes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enutzerdefiniertes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enutzerdefiniertes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Larissa-Design">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Larissa-Design">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PPT7</Template>
  <TotalTime>0</TotalTime>
  <Pages>1</Pages>
  <Words>2459</Words>
  <Application>Microsoft Office PowerPoint</Application>
  <PresentationFormat>Bildschirmpräsentation (4:3)</PresentationFormat>
  <Paragraphs>425</Paragraphs>
  <Slides>37</Slides>
  <Notes>26</Notes>
  <HiddenSlides>0</HiddenSlides>
  <MMClips>0</MMClips>
  <ScaleCrop>false</ScaleCrop>
  <HeadingPairs>
    <vt:vector size="6" baseType="variant">
      <vt:variant>
        <vt:lpstr>Verwendete Schriftarten</vt:lpstr>
      </vt:variant>
      <vt:variant>
        <vt:i4>8</vt:i4>
      </vt:variant>
      <vt:variant>
        <vt:lpstr>Design</vt:lpstr>
      </vt:variant>
      <vt:variant>
        <vt:i4>2</vt:i4>
      </vt:variant>
      <vt:variant>
        <vt:lpstr>Folientitel</vt:lpstr>
      </vt:variant>
      <vt:variant>
        <vt:i4>37</vt:i4>
      </vt:variant>
    </vt:vector>
  </HeadingPairs>
  <TitlesOfParts>
    <vt:vector size="47" baseType="lpstr">
      <vt:lpstr>Arial</vt:lpstr>
      <vt:lpstr>Avenir</vt:lpstr>
      <vt:lpstr>Consolas</vt:lpstr>
      <vt:lpstr>GitLab Mono</vt:lpstr>
      <vt:lpstr>gitlab sans</vt:lpstr>
      <vt:lpstr>Inter</vt:lpstr>
      <vt:lpstr>Monotype Sorts</vt:lpstr>
      <vt:lpstr>Times New Roman</vt:lpstr>
      <vt:lpstr>vorlneu</vt:lpstr>
      <vt:lpstr>Benutzerdefiniertes Design</vt:lpstr>
      <vt:lpstr>Tag 3: Docker, GitLab CI &amp; Deployment-Strategien</vt:lpstr>
      <vt:lpstr>Agenda</vt:lpstr>
      <vt:lpstr>Agenda</vt:lpstr>
      <vt:lpstr>GitLab Runner &amp; Container/Docker Registry</vt:lpstr>
      <vt:lpstr>GitLab Runner</vt:lpstr>
      <vt:lpstr>PowerPoint-Präsentation</vt:lpstr>
      <vt:lpstr>PowerPoint-Präsentation</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Container/Docker Registry</vt:lpstr>
      <vt:lpstr>Container Registry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&lt;Titel&gt;</dc:title>
  <dc:creator>anderScore User4</dc:creator>
  <cp:lastModifiedBy>Patrick Moebius</cp:lastModifiedBy>
  <cp:revision>222</cp:revision>
  <cp:lastPrinted>1996-08-01T16:36:58Z</cp:lastPrinted>
  <dcterms:created xsi:type="dcterms:W3CDTF">2024-05-03T10:07:43Z</dcterms:created>
  <dcterms:modified xsi:type="dcterms:W3CDTF">2024-05-28T07:54:31Z</dcterms:modified>
</cp:coreProperties>
</file>