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104"/>
  </p:notesMasterIdLst>
  <p:handoutMasterIdLst>
    <p:handoutMasterId r:id="rId105"/>
  </p:handoutMasterIdLst>
  <p:sldIdLst>
    <p:sldId id="288" r:id="rId3"/>
    <p:sldId id="289" r:id="rId4"/>
    <p:sldId id="291" r:id="rId5"/>
    <p:sldId id="587" r:id="rId6"/>
    <p:sldId id="596" r:id="rId7"/>
    <p:sldId id="599" r:id="rId8"/>
    <p:sldId id="600" r:id="rId9"/>
    <p:sldId id="588" r:id="rId10"/>
    <p:sldId id="598" r:id="rId11"/>
    <p:sldId id="601" r:id="rId12"/>
    <p:sldId id="603" r:id="rId13"/>
    <p:sldId id="589" r:id="rId14"/>
    <p:sldId id="604" r:id="rId15"/>
    <p:sldId id="590" r:id="rId16"/>
    <p:sldId id="614" r:id="rId17"/>
    <p:sldId id="605" r:id="rId18"/>
    <p:sldId id="606" r:id="rId19"/>
    <p:sldId id="607" r:id="rId20"/>
    <p:sldId id="612" r:id="rId21"/>
    <p:sldId id="608" r:id="rId22"/>
    <p:sldId id="609" r:id="rId23"/>
    <p:sldId id="611" r:id="rId24"/>
    <p:sldId id="610" r:id="rId25"/>
    <p:sldId id="613" r:id="rId26"/>
    <p:sldId id="615" r:id="rId27"/>
    <p:sldId id="616" r:id="rId28"/>
    <p:sldId id="617" r:id="rId29"/>
    <p:sldId id="620" r:id="rId30"/>
    <p:sldId id="621" r:id="rId31"/>
    <p:sldId id="618" r:id="rId32"/>
    <p:sldId id="622" r:id="rId33"/>
    <p:sldId id="619" r:id="rId34"/>
    <p:sldId id="623" r:id="rId35"/>
    <p:sldId id="624" r:id="rId36"/>
    <p:sldId id="690" r:id="rId37"/>
    <p:sldId id="591" r:id="rId38"/>
    <p:sldId id="625" r:id="rId39"/>
    <p:sldId id="697" r:id="rId40"/>
    <p:sldId id="626" r:id="rId41"/>
    <p:sldId id="632" r:id="rId42"/>
    <p:sldId id="627" r:id="rId43"/>
    <p:sldId id="633" r:id="rId44"/>
    <p:sldId id="628" r:id="rId45"/>
    <p:sldId id="634" r:id="rId46"/>
    <p:sldId id="629" r:id="rId47"/>
    <p:sldId id="635" r:id="rId48"/>
    <p:sldId id="630" r:id="rId49"/>
    <p:sldId id="636" r:id="rId50"/>
    <p:sldId id="631" r:id="rId51"/>
    <p:sldId id="637" r:id="rId52"/>
    <p:sldId id="640" r:id="rId53"/>
    <p:sldId id="641" r:id="rId54"/>
    <p:sldId id="673" r:id="rId55"/>
    <p:sldId id="689" r:id="rId56"/>
    <p:sldId id="642" r:id="rId57"/>
    <p:sldId id="696" r:id="rId58"/>
    <p:sldId id="643" r:id="rId59"/>
    <p:sldId id="648" r:id="rId60"/>
    <p:sldId id="644" r:id="rId61"/>
    <p:sldId id="649" r:id="rId62"/>
    <p:sldId id="645" r:id="rId63"/>
    <p:sldId id="650" r:id="rId64"/>
    <p:sldId id="646" r:id="rId65"/>
    <p:sldId id="651" r:id="rId66"/>
    <p:sldId id="647" r:id="rId67"/>
    <p:sldId id="652" r:id="rId68"/>
    <p:sldId id="674" r:id="rId69"/>
    <p:sldId id="653" r:id="rId70"/>
    <p:sldId id="695" r:id="rId71"/>
    <p:sldId id="658" r:id="rId72"/>
    <p:sldId id="664" r:id="rId73"/>
    <p:sldId id="659" r:id="rId74"/>
    <p:sldId id="665" r:id="rId75"/>
    <p:sldId id="660" r:id="rId76"/>
    <p:sldId id="666" r:id="rId77"/>
    <p:sldId id="667" r:id="rId78"/>
    <p:sldId id="661" r:id="rId79"/>
    <p:sldId id="668" r:id="rId80"/>
    <p:sldId id="662" r:id="rId81"/>
    <p:sldId id="669" r:id="rId82"/>
    <p:sldId id="670" r:id="rId83"/>
    <p:sldId id="671" r:id="rId84"/>
    <p:sldId id="672" r:id="rId85"/>
    <p:sldId id="592" r:id="rId86"/>
    <p:sldId id="594" r:id="rId87"/>
    <p:sldId id="675" r:id="rId88"/>
    <p:sldId id="676" r:id="rId89"/>
    <p:sldId id="593" r:id="rId90"/>
    <p:sldId id="678" r:id="rId91"/>
    <p:sldId id="679" r:id="rId92"/>
    <p:sldId id="680" r:id="rId93"/>
    <p:sldId id="681" r:id="rId94"/>
    <p:sldId id="682" r:id="rId95"/>
    <p:sldId id="683" r:id="rId96"/>
    <p:sldId id="684" r:id="rId97"/>
    <p:sldId id="685" r:id="rId98"/>
    <p:sldId id="686" r:id="rId99"/>
    <p:sldId id="687" r:id="rId100"/>
    <p:sldId id="722" r:id="rId101"/>
    <p:sldId id="723" r:id="rId102"/>
    <p:sldId id="677" r:id="rId103"/>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987" autoAdjust="0"/>
    <p:restoredTop sz="67246" autoAdjust="0"/>
  </p:normalViewPr>
  <p:slideViewPr>
    <p:cSldViewPr>
      <p:cViewPr varScale="1">
        <p:scale>
          <a:sx n="161" d="100"/>
          <a:sy n="161" d="100"/>
        </p:scale>
        <p:origin x="114" y="1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viewProps" Target="viewProp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theme" Target="theme/theme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ableStyles" Target="tableStyle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8" Type="http://schemas.openxmlformats.org/officeDocument/2006/relationships/hyperlink" Target="https://de.wikipedia.org/wiki/Englische_Sprache" TargetMode="External"/><Relationship Id="rId13" Type="http://schemas.openxmlformats.org/officeDocument/2006/relationships/hyperlink" Target="https://de.wikipedia.org/wiki/VirtualBox" TargetMode="External"/><Relationship Id="rId18" Type="http://schemas.openxmlformats.org/officeDocument/2006/relationships/hyperlink" Target="https://de.wikipedia.org/wiki/Software-Configuration-Management" TargetMode="External"/><Relationship Id="rId3" Type="http://schemas.openxmlformats.org/officeDocument/2006/relationships/hyperlink" Target="https://de.wikipedia.org/wiki/Ruby_(Programmiersprache)" TargetMode="External"/><Relationship Id="rId21" Type="http://schemas.openxmlformats.org/officeDocument/2006/relationships/hyperlink" Target="https://de.wikipedia.org/wiki/Puppet_(Software)" TargetMode="External"/><Relationship Id="rId7" Type="http://schemas.openxmlformats.org/officeDocument/2006/relationships/hyperlink" Target="https://de.wikipedia.org/wiki/Softwareverteilung" TargetMode="External"/><Relationship Id="rId12" Type="http://schemas.openxmlformats.org/officeDocument/2006/relationships/hyperlink" Target="https://de.wikipedia.org/wiki/Virtualisierungssoftware" TargetMode="External"/><Relationship Id="rId17" Type="http://schemas.openxmlformats.org/officeDocument/2006/relationships/hyperlink" Target="https://de.wikipedia.org/wiki/Hyper-V" TargetMode="External"/><Relationship Id="rId2" Type="http://schemas.openxmlformats.org/officeDocument/2006/relationships/slide" Target="../slides/slide99.xml"/><Relationship Id="rId16" Type="http://schemas.openxmlformats.org/officeDocument/2006/relationships/hyperlink" Target="https://de.wikipedia.org/wiki/VMware" TargetMode="External"/><Relationship Id="rId20" Type="http://schemas.openxmlformats.org/officeDocument/2006/relationships/hyperlink" Target="https://de.wikipedia.org/wiki/Saltstack" TargetMode="External"/><Relationship Id="rId1" Type="http://schemas.openxmlformats.org/officeDocument/2006/relationships/notesMaster" Target="../notesMasters/notesMaster1.xml"/><Relationship Id="rId6" Type="http://schemas.openxmlformats.org/officeDocument/2006/relationships/hyperlink" Target="https://de.wikipedia.org/wiki/Vagrant_(Software)#cite_note-2" TargetMode="External"/><Relationship Id="rId11" Type="http://schemas.openxmlformats.org/officeDocument/2006/relationships/hyperlink" Target="https://de.wikipedia.org/wiki/Wrapper_(Software)" TargetMode="External"/><Relationship Id="rId5" Type="http://schemas.openxmlformats.org/officeDocument/2006/relationships/hyperlink" Target="https://de.wikipedia.org/wiki/Virtuelle_Maschine" TargetMode="External"/><Relationship Id="rId15" Type="http://schemas.openxmlformats.org/officeDocument/2006/relationships/hyperlink" Target="https://de.wikipedia.org/wiki/QEMU" TargetMode="External"/><Relationship Id="rId10" Type="http://schemas.openxmlformats.org/officeDocument/2006/relationships/hyperlink" Target="https://de.wikipedia.org/wiki/Webentwicklung" TargetMode="External"/><Relationship Id="rId19" Type="http://schemas.openxmlformats.org/officeDocument/2006/relationships/hyperlink" Target="https://de.wikipedia.org/w/index.php?title=Chef_(Software)&amp;action=edit&amp;redlink=1" TargetMode="External"/><Relationship Id="rId4" Type="http://schemas.openxmlformats.org/officeDocument/2006/relationships/hyperlink" Target="https://de.wikipedia.org/wiki/Anwendungssoftware" TargetMode="External"/><Relationship Id="rId9" Type="http://schemas.openxmlformats.org/officeDocument/2006/relationships/hyperlink" Target="https://de.wikipedia.org/wiki/Softwareentwicklung" TargetMode="External"/><Relationship Id="rId14" Type="http://schemas.openxmlformats.org/officeDocument/2006/relationships/hyperlink" Target="https://de.wikipedia.org/wiki/Kernel-based_Virtual_Machine" TargetMode="Externa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a:t>
            </a:r>
          </a:p>
          <a:p>
            <a:r>
              <a:rPr lang="de-DE" dirty="0"/>
              <a:t>https://medium.com/@truongbui95/exploring-gitlab-ci-cd-ce6a7ffb5746</a:t>
            </a:r>
          </a:p>
          <a:p>
            <a:endParaRPr lang="de-DE" dirty="0"/>
          </a:p>
          <a:p>
            <a:r>
              <a:rPr lang="de-DE" dirty="0"/>
              <a:t>Kurz nochmal auf CICD eingehen…</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4270105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268993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2851199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17957269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2422961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3444281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42543196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1650420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1320420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9038878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4031229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36868331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27764241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32731530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2322568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28945607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20748783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38109441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7351173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53</a:t>
            </a:fld>
            <a:endParaRPr lang="de-DE" altLang="de-DE"/>
          </a:p>
        </p:txBody>
      </p:sp>
    </p:spTree>
    <p:extLst>
      <p:ext uri="{BB962C8B-B14F-4D97-AF65-F5344CB8AC3E}">
        <p14:creationId xmlns:p14="http://schemas.microsoft.com/office/powerpoint/2010/main" val="9825984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25658905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32656809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5625224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27185126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4090796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35898205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36571107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16350309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26962693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14492958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848452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66</a:t>
            </a:fld>
            <a:endParaRPr lang="de-DE" altLang="de-DE"/>
          </a:p>
        </p:txBody>
      </p:sp>
    </p:spTree>
    <p:extLst>
      <p:ext uri="{BB962C8B-B14F-4D97-AF65-F5344CB8AC3E}">
        <p14:creationId xmlns:p14="http://schemas.microsoft.com/office/powerpoint/2010/main" val="26617035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3591486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68</a:t>
            </a:fld>
            <a:endParaRPr lang="de-DE" altLang="de-DE"/>
          </a:p>
        </p:txBody>
      </p:sp>
    </p:spTree>
    <p:extLst>
      <p:ext uri="{BB962C8B-B14F-4D97-AF65-F5344CB8AC3E}">
        <p14:creationId xmlns:p14="http://schemas.microsoft.com/office/powerpoint/2010/main" val="30592519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720218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66334672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419362187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200245810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73</a:t>
            </a:fld>
            <a:endParaRPr lang="de-DE" altLang="de-DE"/>
          </a:p>
        </p:txBody>
      </p:sp>
    </p:spTree>
    <p:extLst>
      <p:ext uri="{BB962C8B-B14F-4D97-AF65-F5344CB8AC3E}">
        <p14:creationId xmlns:p14="http://schemas.microsoft.com/office/powerpoint/2010/main" val="41082446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17496146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75</a:t>
            </a:fld>
            <a:endParaRPr lang="de-DE" altLang="de-DE"/>
          </a:p>
        </p:txBody>
      </p:sp>
    </p:spTree>
    <p:extLst>
      <p:ext uri="{BB962C8B-B14F-4D97-AF65-F5344CB8AC3E}">
        <p14:creationId xmlns:p14="http://schemas.microsoft.com/office/powerpoint/2010/main" val="361132112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76</a:t>
            </a:fld>
            <a:endParaRPr lang="de-DE" altLang="de-DE"/>
          </a:p>
        </p:txBody>
      </p:sp>
    </p:spTree>
    <p:extLst>
      <p:ext uri="{BB962C8B-B14F-4D97-AF65-F5344CB8AC3E}">
        <p14:creationId xmlns:p14="http://schemas.microsoft.com/office/powerpoint/2010/main" val="36310082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77</a:t>
            </a:fld>
            <a:endParaRPr lang="de-DE" altLang="de-DE"/>
          </a:p>
        </p:txBody>
      </p:sp>
    </p:spTree>
    <p:extLst>
      <p:ext uri="{BB962C8B-B14F-4D97-AF65-F5344CB8AC3E}">
        <p14:creationId xmlns:p14="http://schemas.microsoft.com/office/powerpoint/2010/main" val="9337399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78</a:t>
            </a:fld>
            <a:endParaRPr lang="de-DE" altLang="de-DE"/>
          </a:p>
        </p:txBody>
      </p:sp>
    </p:spTree>
    <p:extLst>
      <p:ext uri="{BB962C8B-B14F-4D97-AF65-F5344CB8AC3E}">
        <p14:creationId xmlns:p14="http://schemas.microsoft.com/office/powerpoint/2010/main" val="36486444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79</a:t>
            </a:fld>
            <a:endParaRPr lang="de-DE" altLang="de-DE"/>
          </a:p>
        </p:txBody>
      </p:sp>
    </p:spTree>
    <p:extLst>
      <p:ext uri="{BB962C8B-B14F-4D97-AF65-F5344CB8AC3E}">
        <p14:creationId xmlns:p14="http://schemas.microsoft.com/office/powerpoint/2010/main" val="4106068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25780031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83</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84</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85</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86</a:t>
            </a:fld>
            <a:endParaRPr lang="de-DE" altLang="de-DE"/>
          </a:p>
        </p:txBody>
      </p:sp>
    </p:spTree>
    <p:extLst>
      <p:ext uri="{BB962C8B-B14F-4D97-AF65-F5344CB8AC3E}">
        <p14:creationId xmlns:p14="http://schemas.microsoft.com/office/powerpoint/2010/main" val="37495398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https://medium.com/devops-with-valentine/a-brief-guide-to-gitlab-ci-runners-and-executors-a81b9b8bf24e</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87</a:t>
            </a:fld>
            <a:endParaRPr lang="de-DE" altLang="de-DE"/>
          </a:p>
        </p:txBody>
      </p:sp>
    </p:spTree>
    <p:extLst>
      <p:ext uri="{BB962C8B-B14F-4D97-AF65-F5344CB8AC3E}">
        <p14:creationId xmlns:p14="http://schemas.microsoft.com/office/powerpoint/2010/main" val="404903554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88</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97</a:t>
            </a:fld>
            <a:endParaRPr lang="de-DE" altLang="de-DE"/>
          </a:p>
        </p:txBody>
      </p:sp>
    </p:spTree>
    <p:extLst>
      <p:ext uri="{BB962C8B-B14F-4D97-AF65-F5344CB8AC3E}">
        <p14:creationId xmlns:p14="http://schemas.microsoft.com/office/powerpoint/2010/main" val="347437209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ist eine </a:t>
            </a:r>
            <a:r>
              <a:rPr lang="de-DE" b="0" i="0" u="none" strike="noStrike" dirty="0">
                <a:solidFill>
                  <a:srgbClr val="0645AD"/>
                </a:solidFill>
                <a:effectLst/>
                <a:latin typeface="Arial" panose="020B0604020202020204" pitchFamily="34" charset="0"/>
                <a:hlinkClick r:id="rId3" tooltip="Ruby (Programmiersprache)"/>
              </a:rPr>
              <a:t>Ruby</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4" tooltip="Anwendungssoftware"/>
              </a:rPr>
              <a:t>Anwendung</a:t>
            </a:r>
            <a:r>
              <a:rPr lang="de-DE" b="0" i="0" dirty="0">
                <a:solidFill>
                  <a:srgbClr val="202122"/>
                </a:solidFill>
                <a:effectLst/>
                <a:latin typeface="Arial" panose="020B0604020202020204" pitchFamily="34" charset="0"/>
              </a:rPr>
              <a:t> zum Erstellen und Verwalten </a:t>
            </a:r>
            <a:r>
              <a:rPr lang="de-DE" b="0" i="0" u="none" strike="noStrike" dirty="0">
                <a:solidFill>
                  <a:srgbClr val="0645AD"/>
                </a:solidFill>
                <a:effectLst/>
                <a:latin typeface="Arial" panose="020B0604020202020204" pitchFamily="34" charset="0"/>
                <a:hlinkClick r:id="rId5"/>
              </a:rPr>
              <a:t>virtueller Maschinen</a:t>
            </a:r>
            <a:r>
              <a:rPr lang="de-DE" b="0" i="0" dirty="0">
                <a:solidFill>
                  <a:srgbClr val="202122"/>
                </a:solidFill>
                <a:effectLst/>
                <a:latin typeface="Arial" panose="020B0604020202020204" pitchFamily="34" charset="0"/>
              </a:rPr>
              <a:t>.</a:t>
            </a:r>
            <a:r>
              <a:rPr lang="de-DE" b="0" i="0" u="none" strike="noStrike" baseline="30000" dirty="0">
                <a:solidFill>
                  <a:srgbClr val="0645AD"/>
                </a:solidFill>
                <a:effectLst/>
                <a:latin typeface="Arial" panose="020B0604020202020204" pitchFamily="34" charset="0"/>
                <a:hlinkClick r:id="rId6"/>
              </a:rPr>
              <a:t>[2]</a:t>
            </a:r>
            <a:r>
              <a:rPr lang="de-DE" b="0" i="0" dirty="0">
                <a:solidFill>
                  <a:srgbClr val="202122"/>
                </a:solidFill>
                <a:effectLst/>
                <a:latin typeface="Arial" panose="020B0604020202020204" pitchFamily="34" charset="0"/>
              </a:rPr>
              <a:t> </a:t>
            </a:r>
            <a:r>
              <a:rPr lang="de-DE" b="0"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ermöglicht einfache </a:t>
            </a:r>
            <a:r>
              <a:rPr lang="de-DE" b="0" i="0" u="none" strike="noStrike" dirty="0">
                <a:solidFill>
                  <a:srgbClr val="0645AD"/>
                </a:solidFill>
                <a:effectLst/>
                <a:latin typeface="Arial" panose="020B0604020202020204" pitchFamily="34" charset="0"/>
                <a:hlinkClick r:id="rId7" tooltip="Softwareverteilung"/>
              </a:rPr>
              <a:t>Softwareverteilung</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8" tooltip="Englische Sprache"/>
              </a:rPr>
              <a:t>englisch</a:t>
            </a:r>
            <a:r>
              <a:rPr lang="de-DE" b="0" i="0" dirty="0">
                <a:solidFill>
                  <a:srgbClr val="202122"/>
                </a:solidFill>
                <a:effectLst/>
                <a:latin typeface="Arial" panose="020B0604020202020204" pitchFamily="34" charset="0"/>
              </a:rPr>
              <a:t> </a:t>
            </a:r>
            <a:r>
              <a:rPr lang="de-DE" b="0" i="1" dirty="0" err="1">
                <a:solidFill>
                  <a:srgbClr val="202122"/>
                </a:solidFill>
                <a:effectLst/>
                <a:latin typeface="Arial" panose="020B0604020202020204" pitchFamily="34" charset="0"/>
              </a:rPr>
              <a:t>Deployment</a:t>
            </a:r>
            <a:r>
              <a:rPr lang="de-DE" b="0" i="0" dirty="0">
                <a:solidFill>
                  <a:srgbClr val="202122"/>
                </a:solidFill>
                <a:effectLst/>
                <a:latin typeface="Arial" panose="020B0604020202020204" pitchFamily="34" charset="0"/>
              </a:rPr>
              <a:t>) insbesondere in der </a:t>
            </a:r>
            <a:r>
              <a:rPr lang="de-DE" b="0" i="0" u="none" strike="noStrike" dirty="0">
                <a:solidFill>
                  <a:srgbClr val="0645AD"/>
                </a:solidFill>
                <a:effectLst/>
                <a:latin typeface="Arial" panose="020B0604020202020204" pitchFamily="34" charset="0"/>
                <a:hlinkClick r:id="rId9" tooltip="Softwareentwicklung"/>
              </a:rPr>
              <a:t>Software-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0" tooltip="Webentwicklung"/>
              </a:rPr>
              <a:t>Webentwicklung</a:t>
            </a:r>
            <a:r>
              <a:rPr lang="de-DE" b="0" i="0" dirty="0">
                <a:solidFill>
                  <a:srgbClr val="202122"/>
                </a:solidFill>
                <a:effectLst/>
                <a:latin typeface="Arial" panose="020B0604020202020204" pitchFamily="34" charset="0"/>
              </a:rPr>
              <a:t> und dient als </a:t>
            </a:r>
            <a:r>
              <a:rPr lang="de-DE" b="0" i="0" u="none" strike="noStrike" dirty="0">
                <a:solidFill>
                  <a:srgbClr val="0645AD"/>
                </a:solidFill>
                <a:effectLst/>
                <a:latin typeface="Arial" panose="020B0604020202020204" pitchFamily="34" charset="0"/>
                <a:hlinkClick r:id="rId11" tooltip="Wrapper (Software)"/>
              </a:rPr>
              <a:t>Wrapper</a:t>
            </a:r>
            <a:r>
              <a:rPr lang="de-DE" b="0" i="0" dirty="0">
                <a:solidFill>
                  <a:srgbClr val="202122"/>
                </a:solidFill>
                <a:effectLst/>
                <a:latin typeface="Arial" panose="020B0604020202020204" pitchFamily="34" charset="0"/>
              </a:rPr>
              <a:t> zwischen </a:t>
            </a:r>
            <a:r>
              <a:rPr lang="de-DE" b="0" i="0" u="none" strike="noStrike" dirty="0">
                <a:solidFill>
                  <a:srgbClr val="0645AD"/>
                </a:solidFill>
                <a:effectLst/>
                <a:latin typeface="Arial" panose="020B0604020202020204" pitchFamily="34" charset="0"/>
                <a:hlinkClick r:id="rId12" tooltip="Virtualisierungssoftware"/>
              </a:rPr>
              <a:t>Virtualisierungssoftware</a:t>
            </a:r>
            <a:r>
              <a:rPr lang="de-DE" b="0" i="0" dirty="0">
                <a:solidFill>
                  <a:srgbClr val="202122"/>
                </a:solidFill>
                <a:effectLst/>
                <a:latin typeface="Arial" panose="020B0604020202020204" pitchFamily="34" charset="0"/>
              </a:rPr>
              <a:t> wie </a:t>
            </a:r>
            <a:r>
              <a:rPr lang="de-DE" b="0" i="0" u="none" strike="noStrike" dirty="0">
                <a:solidFill>
                  <a:srgbClr val="0645AD"/>
                </a:solidFill>
                <a:effectLst/>
                <a:latin typeface="Arial" panose="020B0604020202020204" pitchFamily="34" charset="0"/>
                <a:hlinkClick r:id="rId13" tooltip="VirtualBox"/>
              </a:rPr>
              <a:t>VirtualBox</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4" tooltip="Kernel-based Virtual Machine"/>
              </a:rPr>
              <a:t>KVM</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15" tooltip="QEMU"/>
              </a:rPr>
              <a:t>QEMU</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6" tooltip="VMware"/>
              </a:rPr>
              <a:t>VMware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7" tooltip="Hyper-V"/>
              </a:rPr>
              <a:t>Hyper-V</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8" tooltip="Software-Configuration-Management"/>
              </a:rPr>
              <a:t>Software-</a:t>
            </a:r>
            <a:r>
              <a:rPr lang="de-DE" b="0" i="0" u="none" strike="noStrike" dirty="0" err="1">
                <a:solidFill>
                  <a:srgbClr val="0645AD"/>
                </a:solidFill>
                <a:effectLst/>
                <a:latin typeface="Arial" panose="020B0604020202020204" pitchFamily="34" charset="0"/>
                <a:hlinkClick r:id="rId18" tooltip="Software-Configuration-Management"/>
              </a:rPr>
              <a:t>Configuration</a:t>
            </a:r>
            <a:r>
              <a:rPr lang="de-DE" b="0" i="0" u="none" strike="noStrike" dirty="0">
                <a:solidFill>
                  <a:srgbClr val="0645AD"/>
                </a:solidFill>
                <a:effectLst/>
                <a:latin typeface="Arial" panose="020B0604020202020204" pitchFamily="34" charset="0"/>
                <a:hlinkClick r:id="rId18" tooltip="Software-Configuration-Management"/>
              </a:rPr>
              <a:t>-Management</a:t>
            </a:r>
            <a:r>
              <a:rPr lang="de-DE" b="0" i="0" dirty="0">
                <a:solidFill>
                  <a:srgbClr val="202122"/>
                </a:solidFill>
                <a:effectLst/>
                <a:latin typeface="Arial" panose="020B0604020202020204" pitchFamily="34" charset="0"/>
              </a:rPr>
              <a:t>-Anwendungen beziehungsweise Systemkonfigurationswerkzeugen wie </a:t>
            </a:r>
            <a:r>
              <a:rPr lang="de-DE" b="0" i="0" u="none" strike="noStrike" dirty="0">
                <a:solidFill>
                  <a:srgbClr val="BA0000"/>
                </a:solidFill>
                <a:effectLst/>
                <a:latin typeface="Arial" panose="020B0604020202020204" pitchFamily="34" charset="0"/>
                <a:hlinkClick r:id="rId19" tooltip="Chef (Software) (Seite nicht vorhanden)"/>
              </a:rPr>
              <a:t>Chef</a:t>
            </a:r>
            <a:r>
              <a:rPr lang="de-DE" b="0" i="0" dirty="0">
                <a:solidFill>
                  <a:srgbClr val="202122"/>
                </a:solidFill>
                <a:effectLst/>
                <a:latin typeface="Arial" panose="020B0604020202020204" pitchFamily="34" charset="0"/>
              </a:rPr>
              <a:t>, </a:t>
            </a:r>
            <a:r>
              <a:rPr lang="de-DE" b="0" i="0" u="none" strike="noStrike" dirty="0" err="1">
                <a:solidFill>
                  <a:srgbClr val="0645AD"/>
                </a:solidFill>
                <a:effectLst/>
                <a:latin typeface="Arial" panose="020B0604020202020204" pitchFamily="34" charset="0"/>
                <a:hlinkClick r:id="rId20" tooltip="Saltstack"/>
              </a:rPr>
              <a:t>Saltstack</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21" tooltip="Puppet (Software)"/>
              </a:rPr>
              <a:t>Puppet</a:t>
            </a:r>
            <a:r>
              <a:rPr lang="de-DE" b="0" i="0" dirty="0">
                <a:solidFill>
                  <a:srgbClr val="202122"/>
                </a:solidFill>
                <a:effectLst/>
                <a:latin typeface="Arial" panose="020B0604020202020204" pitchFamily="34" charset="0"/>
              </a:rPr>
              <a:t>.</a:t>
            </a:r>
          </a:p>
          <a:p>
            <a:r>
              <a:rPr lang="de-DE" b="0" i="0" dirty="0">
                <a:solidFill>
                  <a:srgbClr val="202122"/>
                </a:solidFill>
                <a:effectLst/>
                <a:latin typeface="Arial" panose="020B0604020202020204" pitchFamily="34" charset="0"/>
              </a:rPr>
              <a:t>- https://de.wikipedia.org/wiki/Vagrant_(Software)</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99</a:t>
            </a:fld>
            <a:endParaRPr lang="de-DE" altLang="de-DE"/>
          </a:p>
        </p:txBody>
      </p:sp>
    </p:spTree>
    <p:extLst>
      <p:ext uri="{BB962C8B-B14F-4D97-AF65-F5344CB8AC3E}">
        <p14:creationId xmlns:p14="http://schemas.microsoft.com/office/powerpoint/2010/main" val="327743436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https://docs.gitlab.com/runner/executors/#compatibility-chart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100</a:t>
            </a:fld>
            <a:endParaRPr lang="de-DE" altLang="de-DE"/>
          </a:p>
        </p:txBody>
      </p:sp>
    </p:spTree>
    <p:extLst>
      <p:ext uri="{BB962C8B-B14F-4D97-AF65-F5344CB8AC3E}">
        <p14:creationId xmlns:p14="http://schemas.microsoft.com/office/powerpoint/2010/main" val="33733364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101</a:t>
            </a:fld>
            <a:endParaRPr lang="de-DE" altLang="de-DE"/>
          </a:p>
        </p:txBody>
      </p:sp>
    </p:spTree>
    <p:extLst>
      <p:ext uri="{BB962C8B-B14F-4D97-AF65-F5344CB8AC3E}">
        <p14:creationId xmlns:p14="http://schemas.microsoft.com/office/powerpoint/2010/main" val="1780948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05.06.2024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dirty="0"/>
              <a:t>Klicken Sie,  um die Formate des Vorlagentextes zu bearbeiten</a:t>
            </a:r>
          </a:p>
          <a:p>
            <a:pPr lvl="1"/>
            <a:r>
              <a:rPr lang="de-DE" altLang="de-DE" dirty="0"/>
              <a:t>Zweite Ebene</a:t>
            </a:r>
          </a:p>
          <a:p>
            <a:pPr lvl="2"/>
            <a:r>
              <a:rPr lang="de-DE" altLang="de-DE" dirty="0"/>
              <a:t>Dritte Ebene</a:t>
            </a:r>
          </a:p>
          <a:p>
            <a:pPr lvl="3"/>
            <a:r>
              <a:rPr lang="de-DE" altLang="de-DE" dirty="0"/>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&lt;Autor&gt;</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1891865"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Tag-3_2_1-GitLab-Runner.ppt</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11.png"/></Relationships>
</file>

<file path=ppt/slides/_rels/slide10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hyperlink" Target="https://docs.gitlab.com/runner/register/?tab=Linux" TargetMode="External"/><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hyperlink" Target="https://docs.gitlab.com/ee/ci/runners/configure_runners.html" TargetMode="External"/><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4967287"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3: Docker, </a:t>
            </a:r>
            <a:r>
              <a:rPr lang="de-DE" altLang="de-DE" sz="3200" dirty="0" err="1"/>
              <a:t>GitLab</a:t>
            </a:r>
            <a:r>
              <a:rPr lang="de-DE" altLang="de-DE" sz="3200" dirty="0"/>
              <a:t> CI &amp; </a:t>
            </a:r>
            <a:r>
              <a:rPr lang="de-DE" altLang="de-DE" sz="3200" dirty="0" err="1"/>
              <a:t>Deployment</a:t>
            </a:r>
            <a:r>
              <a:rPr lang="de-DE" altLang="de-DE" sz="3200" dirty="0"/>
              <a:t>-Strategien</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3" y="4462463"/>
            <a:ext cx="2159000"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&lt;Datum, Autor&gt;</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de-DE" altLang="de-DE" sz="4400">
                <a:solidFill>
                  <a:schemeClr val="tx2"/>
                </a:solidFill>
                <a:latin typeface="Arial" panose="020B0604020202020204" pitchFamily="34" charset="0"/>
              </a:rPr>
              <a:t>&lt;Kundenlogo&gt;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a:t>„</a:t>
            </a:r>
            <a:r>
              <a:rPr lang="de-DE" dirty="0" err="1"/>
              <a:t>Agents</a:t>
            </a:r>
            <a:r>
              <a:rPr lang="de-DE" dirty="0"/>
              <a:t>“, welche die CI/CD Aufträge (engl. </a:t>
            </a:r>
            <a:r>
              <a:rPr lang="de-DE" dirty="0" err="1"/>
              <a:t>jobs</a:t>
            </a:r>
            <a:r>
              <a:rPr lang="de-DE" dirty="0"/>
              <a:t>) ausführen</a:t>
            </a:r>
          </a:p>
          <a:p>
            <a:pPr lvl="1">
              <a:buFont typeface="Arial" panose="020B0604020202020204" pitchFamily="34" charset="0"/>
              <a:buChar char="•"/>
            </a:pPr>
            <a:r>
              <a:rPr lang="de-DE" dirty="0"/>
              <a:t>Pipeline </a:t>
            </a:r>
            <a:r>
              <a:rPr lang="de-DE" dirty="0" err="1"/>
              <a:t>jobs</a:t>
            </a:r>
            <a:r>
              <a:rPr lang="de-DE" dirty="0"/>
              <a:t> werden den verfügbaren Runnern durch den </a:t>
            </a:r>
            <a:r>
              <a:rPr lang="de-DE" dirty="0" err="1"/>
              <a:t>GitLab</a:t>
            </a:r>
            <a:r>
              <a:rPr lang="de-DE" dirty="0"/>
              <a:t> Server zugewiesen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Compability</a:t>
            </a:r>
            <a:r>
              <a:rPr lang="de-DE" b="1" dirty="0"/>
              <a:t> Chart</a:t>
            </a:r>
          </a:p>
        </p:txBody>
      </p:sp>
      <p:pic>
        <p:nvPicPr>
          <p:cNvPr id="4" name="Inhaltsplatzhalter 4">
            <a:extLst>
              <a:ext uri="{FF2B5EF4-FFF2-40B4-BE49-F238E27FC236}">
                <a16:creationId xmlns:a16="http://schemas.microsoft.com/office/drawing/2014/main" id="{D40A8386-817E-FD8A-F3EF-39BE4AB00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3213" y="2187907"/>
            <a:ext cx="8516937" cy="298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737858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85172-EEA1-3642-0873-7093D2601ADE}"/>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C243C8F-069E-05CC-C7F2-094EE8DEF709}"/>
              </a:ext>
            </a:extLst>
          </p:cNvPr>
          <p:cNvSpPr>
            <a:spLocks noGrp="1"/>
          </p:cNvSpPr>
          <p:nvPr>
            <p:ph idx="1"/>
          </p:nvPr>
        </p:nvSpPr>
        <p:spPr/>
        <p:txBody>
          <a:bodyPr/>
          <a:lstStyle/>
          <a:p>
            <a:pPr marL="0" indent="0">
              <a:buNone/>
            </a:pPr>
            <a:r>
              <a:rPr lang="de-DE" b="1" dirty="0"/>
              <a:t>Welcher </a:t>
            </a:r>
            <a:r>
              <a:rPr lang="de-DE" b="1" dirty="0" err="1"/>
              <a:t>Executor</a:t>
            </a:r>
            <a:r>
              <a:rPr lang="de-DE" b="1" dirty="0"/>
              <a:t> wird genutzt?</a:t>
            </a:r>
          </a:p>
          <a:p>
            <a:pPr>
              <a:buFont typeface="Arial" panose="020B0604020202020204" pitchFamily="34" charset="0"/>
              <a:buChar char="•"/>
            </a:pPr>
            <a:r>
              <a:rPr lang="de-DE" dirty="0"/>
              <a:t>Steht in den Logs vom </a:t>
            </a:r>
            <a:r>
              <a:rPr lang="de-DE" dirty="0" err="1"/>
              <a:t>GitLab</a:t>
            </a:r>
            <a:r>
              <a:rPr lang="de-DE" dirty="0"/>
              <a:t> Job</a:t>
            </a:r>
          </a:p>
          <a:p>
            <a:pPr marL="0" indent="0">
              <a:buNone/>
            </a:pPr>
            <a:endParaRPr lang="de-DE" b="1" dirty="0"/>
          </a:p>
        </p:txBody>
      </p:sp>
      <p:pic>
        <p:nvPicPr>
          <p:cNvPr id="5" name="Grafik 4">
            <a:extLst>
              <a:ext uri="{FF2B5EF4-FFF2-40B4-BE49-F238E27FC236}">
                <a16:creationId xmlns:a16="http://schemas.microsoft.com/office/drawing/2014/main" id="{1AACD339-C441-D206-895D-52C49B784457}"/>
              </a:ext>
            </a:extLst>
          </p:cNvPr>
          <p:cNvPicPr>
            <a:picLocks noChangeAspect="1"/>
          </p:cNvPicPr>
          <p:nvPr/>
        </p:nvPicPr>
        <p:blipFill>
          <a:blip r:embed="rId3"/>
          <a:stretch>
            <a:fillRect/>
          </a:stretch>
        </p:blipFill>
        <p:spPr>
          <a:xfrm>
            <a:off x="-10319" y="2510424"/>
            <a:ext cx="9144000" cy="3366576"/>
          </a:xfrm>
          <a:prstGeom prst="rect">
            <a:avLst/>
          </a:prstGeom>
        </p:spPr>
      </p:pic>
    </p:spTree>
    <p:extLst>
      <p:ext uri="{BB962C8B-B14F-4D97-AF65-F5344CB8AC3E}">
        <p14:creationId xmlns:p14="http://schemas.microsoft.com/office/powerpoint/2010/main" val="2509929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a:buFont typeface="Arial" panose="020B0604020202020204" pitchFamily="34" charset="0"/>
              <a:buChar char="•"/>
            </a:pPr>
            <a:r>
              <a:rPr lang="de-DE" dirty="0"/>
              <a:t>Eigenen Project Runner benutzen</a:t>
            </a:r>
          </a:p>
          <a:p>
            <a:pPr>
              <a:buFont typeface="Arial" panose="020B0604020202020204" pitchFamily="34" charset="0"/>
              <a:buChar char="•"/>
            </a:pPr>
            <a:r>
              <a:rPr lang="de-DE" dirty="0"/>
              <a:t>Verschiedene Runner verwalten</a:t>
            </a:r>
          </a:p>
          <a:p>
            <a:pPr>
              <a:buFont typeface="Arial" panose="020B0604020202020204" pitchFamily="34" charset="0"/>
              <a:buChar char="•"/>
            </a:pPr>
            <a:r>
              <a:rPr lang="de-DE" dirty="0"/>
              <a:t>Runner registrieren</a:t>
            </a:r>
          </a:p>
          <a:p>
            <a:pPr>
              <a:buFont typeface="Arial" panose="020B0604020202020204" pitchFamily="34" charset="0"/>
              <a:buChar char="•"/>
            </a:pPr>
            <a:r>
              <a:rPr lang="de-DE" dirty="0" err="1"/>
              <a:t>Executors</a:t>
            </a:r>
            <a:endParaRPr lang="de-DE" dirty="0"/>
          </a:p>
          <a:p>
            <a:pPr>
              <a:buFont typeface="Arial" panose="020B0604020202020204" pitchFamily="34" charset="0"/>
              <a:buChar char="•"/>
            </a:pPr>
            <a:r>
              <a:rPr lang="de-DE" dirty="0"/>
              <a:t>Runner konfigurieren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2839312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u="sng" dirty="0" err="1"/>
              <a:t>GitLab</a:t>
            </a:r>
            <a:r>
              <a:rPr lang="de-DE" u="sng"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3735070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installieren</a:t>
            </a:r>
          </a:p>
          <a:p>
            <a:pPr>
              <a:buFont typeface="Arial" panose="020B0604020202020204" pitchFamily="34" charset="0"/>
              <a:buChar char="•"/>
            </a:pPr>
            <a:r>
              <a:rPr lang="de-DE" dirty="0"/>
              <a:t>Erinnerung: </a:t>
            </a:r>
            <a:r>
              <a:rPr lang="de-DE" dirty="0" err="1"/>
              <a:t>GitLab</a:t>
            </a:r>
            <a:r>
              <a:rPr lang="de-DE" dirty="0"/>
              <a:t> Runner führen unsere CI/CD </a:t>
            </a:r>
            <a:r>
              <a:rPr lang="de-DE" dirty="0" err="1"/>
              <a:t>jobs</a:t>
            </a:r>
            <a:r>
              <a:rPr lang="de-DE" dirty="0"/>
              <a:t> aus</a:t>
            </a:r>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In einem Docker-Container</a:t>
            </a:r>
          </a:p>
          <a:p>
            <a:pPr lvl="1">
              <a:buFont typeface="Arial" panose="020B0604020202020204" pitchFamily="34" charset="0"/>
              <a:buChar char="•"/>
            </a:pPr>
            <a:r>
              <a:rPr lang="de-DE" dirty="0" err="1"/>
              <a:t>Kubernetes</a:t>
            </a:r>
            <a:r>
              <a:rPr lang="de-DE" dirty="0"/>
              <a:t>-Cluster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spTree>
    <p:extLst>
      <p:ext uri="{BB962C8B-B14F-4D97-AF65-F5344CB8AC3E}">
        <p14:creationId xmlns:p14="http://schemas.microsoft.com/office/powerpoint/2010/main" val="259636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818553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061967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Offizielle </a:t>
            </a:r>
            <a:r>
              <a:rPr lang="de-DE" b="1" dirty="0" err="1"/>
              <a:t>GitLab</a:t>
            </a:r>
            <a:r>
              <a:rPr lang="de-DE" b="1" dirty="0"/>
              <a:t> Repository hinzufügen</a:t>
            </a:r>
          </a:p>
          <a:p>
            <a:pPr>
              <a:buFont typeface="Arial" panose="020B0604020202020204" pitchFamily="34" charset="0"/>
              <a:buChar char="•"/>
            </a:pPr>
            <a:r>
              <a:rPr lang="de-DE" dirty="0"/>
              <a:t>Debian-Benutzer sollten APT-</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2628646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err="1"/>
              <a:t>GitLab</a:t>
            </a:r>
            <a:r>
              <a:rPr lang="de-DE" altLang="de-DE" sz="1400" dirty="0"/>
              <a:t>-Runner &amp; 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484121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spTree>
    <p:extLst>
      <p:ext uri="{BB962C8B-B14F-4D97-AF65-F5344CB8AC3E}">
        <p14:creationId xmlns:p14="http://schemas.microsoft.com/office/powerpoint/2010/main" val="177697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registrieren</a:t>
            </a:r>
          </a:p>
          <a:p>
            <a:pPr marL="457200" indent="-457200">
              <a:buFont typeface="+mj-lt"/>
              <a:buAutoNum type="arabicPeriod"/>
            </a:pPr>
            <a:r>
              <a:rPr lang="de-DE" sz="2000" dirty="0"/>
              <a:t>Linux: </a:t>
            </a:r>
            <a:r>
              <a:rPr lang="de-DE" sz="2000" dirty="0" err="1"/>
              <a:t>sudo</a:t>
            </a:r>
            <a:r>
              <a:rPr lang="de-DE" sz="2000" dirty="0"/>
              <a:t> </a:t>
            </a:r>
            <a:r>
              <a:rPr lang="de-DE" sz="2000" dirty="0" err="1"/>
              <a:t>gitlab-runner</a:t>
            </a:r>
            <a:r>
              <a:rPr lang="de-DE" sz="2000" dirty="0"/>
              <a:t> </a:t>
            </a:r>
            <a:r>
              <a:rPr lang="de-DE" sz="2000" dirty="0" err="1"/>
              <a:t>register</a:t>
            </a:r>
            <a:br>
              <a:rPr lang="de-DE" sz="2000" dirty="0"/>
            </a:br>
            <a:r>
              <a:rPr lang="de-DE" sz="2000" dirty="0"/>
              <a:t>Windows: ./gitlab-runner.exe </a:t>
            </a:r>
            <a:r>
              <a:rPr lang="de-DE" sz="2000" dirty="0" err="1"/>
              <a:t>register</a:t>
            </a:r>
            <a:endParaRPr lang="de-DE" sz="2000" dirty="0"/>
          </a:p>
          <a:p>
            <a:pPr marL="457200" indent="-457200">
              <a:buFont typeface="+mj-lt"/>
              <a:buAutoNum type="arabicPeriod"/>
            </a:pPr>
            <a:r>
              <a:rPr lang="de-DE" sz="2000" dirty="0"/>
              <a:t>URL zur </a:t>
            </a:r>
            <a:r>
              <a:rPr lang="de-DE" sz="2000" dirty="0" err="1"/>
              <a:t>GitLab</a:t>
            </a:r>
            <a:r>
              <a:rPr lang="de-DE" sz="2000" dirty="0"/>
              <a:t> Instanz eingeben</a:t>
            </a:r>
          </a:p>
          <a:p>
            <a:pPr marL="457200" indent="-457200">
              <a:buFont typeface="+mj-lt"/>
              <a:buAutoNum type="arabicPeriod"/>
            </a:pPr>
            <a:r>
              <a:rPr lang="de-DE" sz="2000" dirty="0"/>
              <a:t>Authenticator-Token für den Runner eingeben</a:t>
            </a:r>
          </a:p>
          <a:p>
            <a:pPr marL="857250" lvl="1" indent="-457200">
              <a:buFont typeface="+mj-lt"/>
              <a:buAutoNum type="arabicPeriod"/>
            </a:pPr>
            <a:r>
              <a:rPr lang="de-DE" sz="1800" dirty="0"/>
              <a:t>Projekt </a:t>
            </a:r>
            <a:r>
              <a:rPr lang="de-DE" sz="1800" dirty="0">
                <a:sym typeface="Wingdings" panose="05000000000000000000" pitchFamily="2" charset="2"/>
              </a:rPr>
              <a:t> Einstellungen  CI/CD  Runners</a:t>
            </a:r>
          </a:p>
          <a:p>
            <a:pPr marL="457200" indent="-457200">
              <a:buFont typeface="+mj-lt"/>
              <a:buAutoNum type="arabicPeriod"/>
            </a:pPr>
            <a:r>
              <a:rPr lang="de-DE" sz="2000" dirty="0">
                <a:sym typeface="Wingdings" panose="05000000000000000000" pitchFamily="2" charset="2"/>
              </a:rPr>
              <a:t>Beschreibung für den Runner eingeben (später über die GUI änderbar)</a:t>
            </a:r>
          </a:p>
          <a:p>
            <a:pPr marL="457200" indent="-457200">
              <a:buFont typeface="+mj-lt"/>
              <a:buAutoNum type="arabicPeriod"/>
            </a:pPr>
            <a:r>
              <a:rPr lang="de-DE" sz="2000" dirty="0"/>
              <a:t>Die entsprechenden Tags für den </a:t>
            </a:r>
            <a:r>
              <a:rPr lang="de-DE" sz="2000" dirty="0" err="1"/>
              <a:t>GitLab</a:t>
            </a:r>
            <a:r>
              <a:rPr lang="de-DE" sz="2000" dirty="0"/>
              <a:t> Runner</a:t>
            </a:r>
          </a:p>
          <a:p>
            <a:pPr marL="457200" indent="-457200">
              <a:buFont typeface="+mj-lt"/>
              <a:buAutoNum type="arabicPeriod"/>
            </a:pPr>
            <a:r>
              <a:rPr lang="de-DE" sz="2000" dirty="0" err="1"/>
              <a:t>Executor</a:t>
            </a:r>
            <a:r>
              <a:rPr lang="de-DE" sz="2000" dirty="0"/>
              <a:t> (Shell, Docker, …) für den Runner angeben</a:t>
            </a:r>
          </a:p>
          <a:p>
            <a:pPr marL="457200" indent="-457200">
              <a:buFont typeface="+mj-lt"/>
              <a:buAutoNum type="arabicPeriod"/>
            </a:pPr>
            <a:r>
              <a:rPr lang="de-DE" sz="2000" dirty="0"/>
              <a:t>Falls Docker: </a:t>
            </a:r>
          </a:p>
          <a:p>
            <a:pPr marL="857250" lvl="1" indent="-457200">
              <a:buFont typeface="Arial" panose="020B0604020202020204" pitchFamily="34" charset="0"/>
              <a:buChar char="•"/>
            </a:pPr>
            <a:r>
              <a:rPr lang="de-DE" sz="1600" dirty="0"/>
              <a:t>Standard Image angeben, welches genutzt werden soll, falls in .</a:t>
            </a:r>
            <a:r>
              <a:rPr lang="de-DE" sz="1600" dirty="0" err="1"/>
              <a:t>gitlab-ci.yml</a:t>
            </a:r>
            <a:r>
              <a:rPr lang="de-DE" sz="1600" dirty="0"/>
              <a:t> nichts definiert wurde</a:t>
            </a:r>
          </a:p>
          <a:p>
            <a:pPr marL="457200" indent="-457200">
              <a:buFont typeface="+mj-lt"/>
              <a:buAutoNum type="arabicPeriod"/>
            </a:pPr>
            <a:endParaRPr lang="de-DE" sz="1600" dirty="0"/>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4263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1029927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a:sym typeface="Wingdings" panose="05000000000000000000" pitchFamily="2" charset="2"/>
              </a:rPr>
              <a:t>Installationsdatei herunterladen und in den erstellten Ordner kopieren.</a:t>
            </a:r>
          </a:p>
          <a:p>
            <a:pPr marL="857250" lvl="1" indent="-457200">
              <a:buFont typeface="+mj-lt"/>
              <a:buAutoNum type="arabicPeriod"/>
            </a:pPr>
            <a:r>
              <a:rPr lang="de-DE" dirty="0">
                <a:sym typeface="Wingdings" panose="05000000000000000000" pitchFamily="2" charset="2"/>
              </a:rPr>
              <a:t>Exe in gitlab-runner.exe umbenennen</a:t>
            </a:r>
          </a:p>
          <a:p>
            <a:pPr marL="457200" indent="-457200">
              <a:buFont typeface="+mj-lt"/>
              <a:buAutoNum type="arabicPeriod"/>
            </a:pPr>
            <a:r>
              <a:rPr lang="de-DE" dirty="0" err="1">
                <a:sym typeface="Wingdings" panose="05000000000000000000" pitchFamily="2" charset="2"/>
              </a:rPr>
              <a:t>Powershell</a:t>
            </a:r>
            <a:r>
              <a:rPr lang="de-DE" dirty="0">
                <a:sym typeface="Wingdings" panose="05000000000000000000" pitchFamily="2" charset="2"/>
              </a:rPr>
              <a:t> als Admin starten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a:sym typeface="Wingdings" panose="05000000000000000000" pitchFamily="2" charset="2"/>
              </a:rPr>
              <a:t>Den Runner als Service installieren über die </a:t>
            </a:r>
            <a:r>
              <a:rPr lang="de-DE" dirty="0" err="1">
                <a:sym typeface="Wingdings" panose="05000000000000000000" pitchFamily="2" charset="2"/>
              </a:rPr>
              <a:t>Powershell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cd C:\Gitlab-Runner</a:t>
            </a: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install</a:t>
            </a:r>
            <a:endParaRPr lang="de-DE" dirty="0">
              <a:sym typeface="Wingdings" panose="05000000000000000000" pitchFamily="2" charset="2"/>
            </a:endParaRP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start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Service läuft nun.</a:t>
            </a:r>
            <a:br>
              <a:rPr lang="de-DE" dirty="0">
                <a:sym typeface="Wingdings" panose="05000000000000000000" pitchFamily="2" charset="2"/>
              </a:rPr>
            </a:br>
            <a:r>
              <a:rPr lang="de-DE" dirty="0">
                <a:sym typeface="Wingdings" panose="05000000000000000000" pitchFamily="2" charset="2"/>
              </a:rPr>
              <a:t>Weitere Runner </a:t>
            </a:r>
            <a:r>
              <a:rPr lang="de-DE" dirty="0" err="1">
                <a:sym typeface="Wingdings" panose="05000000000000000000" pitchFamily="2" charset="2"/>
              </a:rPr>
              <a:t>sindunter</a:t>
            </a:r>
            <a:r>
              <a:rPr lang="de-DE" dirty="0">
                <a:sym typeface="Wingdings" panose="05000000000000000000" pitchFamily="2" charset="2"/>
              </a:rPr>
              <a:t> ./</a:t>
            </a:r>
            <a:r>
              <a:rPr lang="de-DE" dirty="0" err="1">
                <a:sym typeface="Wingdings" panose="05000000000000000000" pitchFamily="2" charset="2"/>
              </a:rPr>
              <a:t>config.toml</a:t>
            </a:r>
            <a:r>
              <a:rPr lang="de-DE" dirty="0">
                <a:sym typeface="Wingdings" panose="05000000000000000000" pitchFamily="2" charset="2"/>
              </a:rPr>
              <a:t> konfigurierbar</a:t>
            </a:r>
          </a:p>
          <a:p>
            <a:pPr marL="0" indent="0">
              <a:buNone/>
            </a:pPr>
            <a:endParaRPr lang="de-DE" dirty="0">
              <a:latin typeface="+mj-lt"/>
              <a:sym typeface="Wingdings" panose="05000000000000000000" pitchFamily="2" charset="2"/>
            </a:endParaRPr>
          </a:p>
          <a:p>
            <a:pPr marL="0" indent="0">
              <a:buNone/>
            </a:pPr>
            <a:endParaRPr lang="de-DE" b="1" dirty="0"/>
          </a:p>
        </p:txBody>
      </p:sp>
    </p:spTree>
    <p:extLst>
      <p:ext uri="{BB962C8B-B14F-4D97-AF65-F5344CB8AC3E}">
        <p14:creationId xmlns:p14="http://schemas.microsoft.com/office/powerpoint/2010/main" val="3188064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1339577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spTree>
    <p:extLst>
      <p:ext uri="{BB962C8B-B14F-4D97-AF65-F5344CB8AC3E}">
        <p14:creationId xmlns:p14="http://schemas.microsoft.com/office/powerpoint/2010/main" val="769998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4257801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YAML Datei für die CI/CD Pipeline Anweisungen</a:t>
            </a:r>
          </a:p>
          <a:p>
            <a:pPr>
              <a:buFont typeface="Arial" panose="020B0604020202020204" pitchFamily="34" charset="0"/>
              <a:buChar char="•"/>
            </a:pPr>
            <a:endParaRPr lang="de-DE" dirty="0"/>
          </a:p>
          <a:p>
            <a:pPr>
              <a:buFont typeface="Arial" panose="020B0604020202020204" pitchFamily="34" charset="0"/>
              <a:buChar char="•"/>
            </a:pPr>
            <a:r>
              <a:rPr lang="de-DE" dirty="0"/>
              <a:t>In diese Datei gehört folgendes:</a:t>
            </a:r>
          </a:p>
          <a:p>
            <a:pPr lvl="1">
              <a:buFont typeface="Arial" panose="020B0604020202020204" pitchFamily="34" charset="0"/>
              <a:buChar char="•"/>
            </a:pPr>
            <a:r>
              <a:rPr lang="de-DE" dirty="0"/>
              <a:t>Die Struktur und Reihenfolge der </a:t>
            </a:r>
            <a:r>
              <a:rPr lang="de-DE" dirty="0" err="1"/>
              <a:t>jobs</a:t>
            </a:r>
            <a:r>
              <a:rPr lang="de-DE" dirty="0"/>
              <a:t>, welche durch den Runner ausgeführt (</a:t>
            </a:r>
            <a:r>
              <a:rPr lang="de-DE" dirty="0" err="1"/>
              <a:t>execute</a:t>
            </a:r>
            <a:r>
              <a:rPr lang="de-DE" dirty="0"/>
              <a:t>) werden</a:t>
            </a:r>
          </a:p>
          <a:p>
            <a:pPr lvl="1">
              <a:buFont typeface="Arial" panose="020B0604020202020204" pitchFamily="34" charset="0"/>
              <a:buChar char="•"/>
            </a:pPr>
            <a:r>
              <a:rPr lang="de-DE" dirty="0"/>
              <a:t>Die Entscheidungen, die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317603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a:t>
            </a:r>
            <a:r>
              <a:rPr lang="en-US" sz="1400" b="0" i="0" dirty="0" err="1">
                <a:solidFill>
                  <a:srgbClr val="BA2121"/>
                </a:solidFill>
                <a:effectLst/>
                <a:latin typeface="GitLab Mono"/>
              </a:rPr>
              <a:t>Buildin</a:t>
            </a:r>
            <a:r>
              <a:rPr lang="en-US" sz="1400" b="0" i="0" dirty="0">
                <a:solidFill>
                  <a:srgbClr val="BA2121"/>
                </a:solidFill>
                <a:effectLst/>
                <a:latin typeface="GitLab Mono"/>
              </a:rPr>
              <a:t>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spTree>
    <p:extLst>
      <p:ext uri="{BB962C8B-B14F-4D97-AF65-F5344CB8AC3E}">
        <p14:creationId xmlns:p14="http://schemas.microsoft.com/office/powerpoint/2010/main" val="117908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endParaRPr lang="de-DE" altLang="de-DE" sz="1800" b="1" dirty="0"/>
          </a:p>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r>
              <a:rPr lang="de-DE" altLang="de-DE" sz="1400" dirty="0"/>
              <a:t> und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&amp;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GitOps</a:t>
            </a:r>
            <a:endParaRPr lang="de-DE" altLang="de-DE" sz="1800" b="1" dirty="0"/>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lvl="1">
              <a:buFont typeface="Arial" panose="020B0604020202020204" pitchFamily="34" charset="0"/>
              <a:buChar char="•"/>
            </a:pPr>
            <a:r>
              <a:rPr lang="de-DE" altLang="de-DE" sz="1400" dirty="0"/>
              <a:t>Grundlagen von </a:t>
            </a:r>
            <a:r>
              <a:rPr lang="de-DE" altLang="de-DE" sz="1400" dirty="0" err="1"/>
              <a:t>GitOps</a:t>
            </a:r>
            <a:endParaRPr lang="de-DE" altLang="de-DE" sz="1400" dirty="0"/>
          </a:p>
          <a:p>
            <a:pPr lvl="1">
              <a:buFont typeface="Arial" panose="020B0604020202020204" pitchFamily="34" charset="0"/>
              <a:buChar char="•"/>
            </a:pPr>
            <a:endParaRPr lang="de-DE" altLang="de-DE" sz="1400" dirty="0"/>
          </a:p>
          <a:p>
            <a:pPr>
              <a:buFont typeface="Arial" panose="020B0604020202020204" pitchFamily="34" charset="0"/>
              <a:buChar char="•"/>
            </a:pPr>
            <a:r>
              <a:rPr lang="de-DE" altLang="de-DE" sz="1800" b="1" dirty="0"/>
              <a:t>Tag 3 – Docker in der Entwicklung, </a:t>
            </a:r>
            <a:r>
              <a:rPr lang="de-DE" altLang="de-DE" sz="1800" b="1" dirty="0" err="1"/>
              <a:t>GitLab</a:t>
            </a:r>
            <a:r>
              <a:rPr lang="de-DE" altLang="de-DE" sz="1800" b="1" dirty="0"/>
              <a:t> CI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u="sng" dirty="0" err="1"/>
              <a:t>GitLab</a:t>
            </a:r>
            <a:r>
              <a:rPr lang="de-DE" altLang="de-DE" sz="1400" u="sng" dirty="0"/>
              <a:t>-Runner &amp; 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a:t>-Images</a:t>
            </a:r>
          </a:p>
          <a:p>
            <a:pPr lvl="1">
              <a:buFont typeface="Arial" panose="020B0604020202020204" pitchFamily="34" charset="0"/>
              <a:buChar char="•"/>
            </a:pPr>
            <a:r>
              <a:rPr lang="de-DE" altLang="de-DE" sz="1400"/>
              <a:t>Möglichkeiten </a:t>
            </a:r>
            <a:r>
              <a:rPr lang="de-DE" altLang="de-DE" sz="1400" dirty="0"/>
              <a:t>des </a:t>
            </a:r>
            <a:r>
              <a:rPr lang="de-DE" altLang="de-DE" sz="1400" dirty="0" err="1"/>
              <a:t>Deployments</a:t>
            </a:r>
            <a:r>
              <a:rPr lang="de-DE" altLang="de-DE" sz="1400" dirty="0"/>
              <a:t> &amp; Verwaltung von Konfiguration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071277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spTree>
    <p:extLst>
      <p:ext uri="{BB962C8B-B14F-4D97-AF65-F5344CB8AC3E}">
        <p14:creationId xmlns:p14="http://schemas.microsoft.com/office/powerpoint/2010/main" val="776325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3033597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err="1"/>
              <a:t>GitLab</a:t>
            </a:r>
            <a:r>
              <a:rPr lang="de-DE" dirty="0"/>
              <a:t> Runner installieren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spTree>
    <p:extLst>
      <p:ext uri="{BB962C8B-B14F-4D97-AF65-F5344CB8AC3E}">
        <p14:creationId xmlns:p14="http://schemas.microsoft.com/office/powerpoint/2010/main" val="1568887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spTree>
    <p:extLst>
      <p:ext uri="{BB962C8B-B14F-4D97-AF65-F5344CB8AC3E}">
        <p14:creationId xmlns:p14="http://schemas.microsoft.com/office/powerpoint/2010/main" val="331031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Project Runner, registrieren diesen in </a:t>
            </a:r>
            <a:r>
              <a:rPr lang="de-DE" dirty="0" err="1"/>
              <a:t>GitLab</a:t>
            </a:r>
            <a:r>
              <a:rPr lang="de-DE" dirty="0"/>
              <a:t> und lassen ihn über eine Pipeline laufen.</a:t>
            </a:r>
          </a:p>
          <a:p>
            <a:pPr marL="0" indent="0">
              <a:buNone/>
            </a:pPr>
            <a:r>
              <a:rPr lang="de-DE" dirty="0"/>
              <a:t>Beachten Sie dabei die benötigten Schritte.</a:t>
            </a:r>
          </a:p>
        </p:txBody>
      </p:sp>
    </p:spTree>
    <p:extLst>
      <p:ext uri="{BB962C8B-B14F-4D97-AF65-F5344CB8AC3E}">
        <p14:creationId xmlns:p14="http://schemas.microsoft.com/office/powerpoint/2010/main" val="2100643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5" name="Inhaltsplatzhalter 4">
            <a:extLst>
              <a:ext uri="{FF2B5EF4-FFF2-40B4-BE49-F238E27FC236}">
                <a16:creationId xmlns:a16="http://schemas.microsoft.com/office/drawing/2014/main" id="{8DD0ED9F-52DA-91B2-2C24-717C38E4D7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3464" y="1628800"/>
            <a:ext cx="6217071" cy="4088116"/>
          </a:xfrm>
        </p:spPr>
      </p:pic>
    </p:spTree>
    <p:extLst>
      <p:ext uri="{BB962C8B-B14F-4D97-AF65-F5344CB8AC3E}">
        <p14:creationId xmlns:p14="http://schemas.microsoft.com/office/powerpoint/2010/main" val="31769926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Verschiedene Runner verwalten</a:t>
            </a:r>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800" dirty="0"/>
              <a:t>Verfügbar für alle Gruppen und Projekte einer </a:t>
            </a:r>
            <a:r>
              <a:rPr lang="de-DE" sz="1800" dirty="0" err="1"/>
              <a:t>GitLab</a:t>
            </a:r>
            <a:r>
              <a:rPr lang="de-DE" sz="1800" dirty="0"/>
              <a:t>-Instanz</a:t>
            </a:r>
          </a:p>
          <a:p>
            <a:pPr lvl="1">
              <a:buFont typeface="Arial" panose="020B0604020202020204" pitchFamily="34" charset="0"/>
              <a:buChar char="•"/>
            </a:pPr>
            <a:r>
              <a:rPr lang="de-DE" sz="1800" dirty="0"/>
              <a:t>Adminrechte in </a:t>
            </a:r>
            <a:r>
              <a:rPr lang="de-DE" sz="1800" dirty="0" err="1"/>
              <a:t>GitLab</a:t>
            </a:r>
            <a:r>
              <a:rPr lang="de-DE" sz="1800" dirty="0"/>
              <a:t> unbedingt notwendig!</a:t>
            </a:r>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Verfügbar für alle Projekte und Untergruppen einer Gruppe</a:t>
            </a:r>
          </a:p>
          <a:p>
            <a:pPr lvl="1">
              <a:buFont typeface="Arial" panose="020B0604020202020204" pitchFamily="34" charset="0"/>
              <a:buChar char="•"/>
            </a:pPr>
            <a:r>
              <a:rPr lang="de-DE" sz="1800" dirty="0" err="1"/>
              <a:t>Owner</a:t>
            </a:r>
            <a:r>
              <a:rPr lang="de-DE" sz="1800" dirty="0"/>
              <a:t>-Rolle für die Gruppe benötigt</a:t>
            </a:r>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Können mit verschiedenen Projekten verknüpft sein</a:t>
            </a:r>
          </a:p>
          <a:p>
            <a:pPr lvl="1">
              <a:buFont typeface="Arial" panose="020B0604020202020204" pitchFamily="34" charset="0"/>
              <a:buChar char="•"/>
            </a:pPr>
            <a:r>
              <a:rPr lang="de-DE" sz="1800" dirty="0"/>
              <a:t>Normalerweise nur von einem Projekt genutzt</a:t>
            </a:r>
          </a:p>
          <a:p>
            <a:pPr lvl="1">
              <a:buFont typeface="Arial" panose="020B0604020202020204" pitchFamily="34" charset="0"/>
              <a:buChar char="•"/>
            </a:pPr>
            <a:r>
              <a:rPr lang="de-DE" sz="1800" dirty="0"/>
              <a:t>Verfügbar für das verknüpfte Projekt</a:t>
            </a:r>
          </a:p>
          <a:p>
            <a:pPr lvl="1">
              <a:buFont typeface="Arial" panose="020B0604020202020204" pitchFamily="34" charset="0"/>
              <a:buChar char="•"/>
            </a:pPr>
            <a:r>
              <a:rPr lang="de-DE" sz="1800" dirty="0" err="1"/>
              <a:t>Maintainer</a:t>
            </a:r>
            <a:r>
              <a:rPr lang="de-DE" sz="1800" dirty="0"/>
              <a:t>-Rolle für das Projekt benötigt</a:t>
            </a:r>
          </a:p>
          <a:p>
            <a:pPr>
              <a:buFont typeface="Arial" panose="020B0604020202020204" pitchFamily="34" charset="0"/>
              <a:buChar char="•"/>
            </a:pPr>
            <a:r>
              <a:rPr lang="de-DE" sz="2000" dirty="0"/>
              <a:t>Hier: Runner mit </a:t>
            </a:r>
            <a:r>
              <a:rPr lang="de-DE" sz="2000" dirty="0" err="1"/>
              <a:t>authentication</a:t>
            </a:r>
            <a:r>
              <a:rPr lang="de-DE" sz="2000" dirty="0"/>
              <a:t> </a:t>
            </a:r>
            <a:r>
              <a:rPr lang="de-DE" sz="2000" dirty="0" err="1"/>
              <a:t>token</a:t>
            </a:r>
            <a:r>
              <a:rPr lang="de-DE" sz="2000" dirty="0"/>
              <a:t>! (nicht </a:t>
            </a:r>
            <a:r>
              <a:rPr lang="de-DE" sz="2000" dirty="0" err="1"/>
              <a:t>registration</a:t>
            </a:r>
            <a:r>
              <a:rPr lang="de-DE" sz="2000" dirty="0"/>
              <a:t>)</a:t>
            </a:r>
          </a:p>
          <a:p>
            <a:pPr marL="0" indent="0">
              <a:buNone/>
            </a:pPr>
            <a:endParaRPr lang="de-DE" sz="2000" b="1" dirty="0"/>
          </a:p>
        </p:txBody>
      </p:sp>
    </p:spTree>
    <p:extLst>
      <p:ext uri="{BB962C8B-B14F-4D97-AF65-F5344CB8AC3E}">
        <p14:creationId xmlns:p14="http://schemas.microsoft.com/office/powerpoint/2010/main" val="20837710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275904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5813012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8734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 &amp;</a:t>
            </a:r>
            <a:br>
              <a:rPr lang="de-DE" cap="none" dirty="0"/>
            </a:br>
            <a:r>
              <a:rPr lang="de-DE" cap="none" dirty="0"/>
              <a:t>Container/Docker Registry</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614702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a:t>
            </a:r>
            <a:r>
              <a:rPr lang="de-DE" b="1" dirty="0"/>
              <a:t> </a:t>
            </a:r>
            <a:r>
              <a:rPr lang="de-DE" b="1" dirty="0" err="1"/>
              <a:t>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spTree>
    <p:extLst>
      <p:ext uri="{BB962C8B-B14F-4D97-AF65-F5344CB8AC3E}">
        <p14:creationId xmlns:p14="http://schemas.microsoft.com/office/powerpoint/2010/main" val="27018334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715361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a:t>
            </a:r>
            <a:r>
              <a:rPr lang="de-DE" dirty="0" err="1"/>
              <a:t>jobs</a:t>
            </a:r>
            <a:r>
              <a:rPr lang="de-DE" dirty="0"/>
              <a:t>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50649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453777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411024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42999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Ein Admin muss diese installieren und registrieren</a:t>
            </a:r>
          </a:p>
          <a:p>
            <a:pPr>
              <a:buFont typeface="Arial" panose="020B0604020202020204" pitchFamily="34" charset="0"/>
              <a:buChar char="•"/>
            </a:pPr>
            <a:endParaRPr lang="de-DE" sz="1800" dirty="0"/>
          </a:p>
          <a:p>
            <a:pPr marL="0" indent="0">
              <a:buNone/>
            </a:pPr>
            <a:r>
              <a:rPr lang="de-DE" sz="1800" dirty="0"/>
              <a:t>Um Instance Runners zu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 folgenden Fällen sind Instance Runners automatisch deaktiviert:</a:t>
            </a:r>
          </a:p>
          <a:p>
            <a:pPr>
              <a:buFont typeface="Arial" panose="020B0604020202020204" pitchFamily="34" charset="0"/>
              <a:buChar char="•"/>
            </a:pPr>
            <a:r>
              <a:rPr lang="de-DE" sz="1800" dirty="0">
                <a:sym typeface="Wingdings" panose="05000000000000000000" pitchFamily="2" charset="2"/>
              </a:rPr>
              <a:t>Wenn Instance Runner für die Parent-Gruppe deaktiviert sind</a:t>
            </a:r>
          </a:p>
          <a:p>
            <a:pPr>
              <a:buFont typeface="Arial" panose="020B0604020202020204" pitchFamily="34" charset="0"/>
              <a:buChar char="•"/>
            </a:pPr>
            <a:r>
              <a:rPr lang="de-DE" sz="1800" dirty="0">
                <a:sym typeface="Wingdings" panose="05000000000000000000" pitchFamily="2" charset="2"/>
              </a:rPr>
              <a:t>Wenn das Überschreiben dieser Einstellung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441721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u="sng" dirty="0"/>
              <a:t>Instance Runners für eine Gruppe aktivieren/deaktivieren</a:t>
            </a:r>
          </a:p>
          <a:p>
            <a:pPr>
              <a:buFont typeface="Arial" panose="020B0604020202020204" pitchFamily="34" charset="0"/>
              <a:buChar char="•"/>
            </a:pPr>
            <a:r>
              <a:rPr lang="de-DE"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1746045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947678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Runners für ein Projekt aktivieren/deaktivieren</a:t>
            </a:r>
          </a:p>
          <a:p>
            <a:pPr>
              <a:buFont typeface="Arial" panose="020B0604020202020204" pitchFamily="34" charset="0"/>
              <a:buChar char="•"/>
            </a:pPr>
            <a:r>
              <a:rPr lang="de-DE" dirty="0"/>
              <a:t>Instance Runners für eine Gruppe aktivieren/deaktivieren</a:t>
            </a:r>
          </a:p>
          <a:p>
            <a:pPr>
              <a:buFont typeface="Arial" panose="020B0604020202020204" pitchFamily="34" charset="0"/>
              <a:buChar char="•"/>
            </a:pPr>
            <a:r>
              <a:rPr lang="de-DE" u="sng" dirty="0"/>
              <a:t>Wie Instance Runners ihre Jobs auswählen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919298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von</a:t>
            </a:r>
          </a:p>
        </p:txBody>
      </p:sp>
    </p:spTree>
    <p:extLst>
      <p:ext uri="{BB962C8B-B14F-4D97-AF65-F5344CB8AC3E}">
        <p14:creationId xmlns:p14="http://schemas.microsoft.com/office/powerpoint/2010/main" val="30920473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Mittels Fair-Queuing (fair </a:t>
            </a:r>
            <a:r>
              <a:rPr lang="de-DE" dirty="0" err="1"/>
              <a:t>usage</a:t>
            </a:r>
            <a:r>
              <a:rPr lang="de-DE" dirty="0"/>
              <a:t> </a:t>
            </a:r>
            <a:r>
              <a:rPr lang="de-DE" dirty="0" err="1"/>
              <a:t>queue</a:t>
            </a:r>
            <a:r>
              <a:rPr lang="de-DE" dirty="0"/>
              <a:t>)</a:t>
            </a:r>
          </a:p>
          <a:p>
            <a:pPr lvl="1">
              <a:buFont typeface="Arial" panose="020B0604020202020204" pitchFamily="34" charset="0"/>
              <a:buChar char="•"/>
            </a:pPr>
            <a:r>
              <a:rPr lang="de-DE" dirty="0"/>
              <a:t>Diese Queue verhindert, dass Projekte viele Jobs erstellen und alle verfügbaren Instance Runner Ressourcen nutzen</a:t>
            </a:r>
          </a:p>
          <a:p>
            <a:pPr>
              <a:buFont typeface="Arial" panose="020B0604020202020204" pitchFamily="34" charset="0"/>
              <a:buChar char="•"/>
            </a:pPr>
            <a:r>
              <a:rPr lang="de-DE" dirty="0"/>
              <a:t>Jobs werden auf Basis von Projekten zugeordnet</a:t>
            </a:r>
          </a:p>
          <a:p>
            <a:pPr>
              <a:buFont typeface="Arial" panose="020B0604020202020204" pitchFamily="34" charset="0"/>
              <a:buChar char="•"/>
            </a:pPr>
            <a:r>
              <a:rPr lang="de-DE" dirty="0"/>
              <a:t>Das Projekt mit der geringsten Anzahl an Instance Runnern, erhält den nächsten Instance Runner</a:t>
            </a:r>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4869663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mehrere CI/CD Jobs parallel laufen, werden</a:t>
            </a:r>
            <a:br>
              <a:rPr lang="de-DE" dirty="0"/>
            </a:br>
            <a:r>
              <a:rPr lang="de-DE" dirty="0"/>
              <a:t>die Jobs in folgender Reihenfolge abgearbeitet:</a:t>
            </a:r>
          </a:p>
          <a:p>
            <a:pPr marL="457200" indent="-457200">
              <a:buFont typeface="+mj-lt"/>
              <a:buAutoNum type="arabicPeriod"/>
            </a:pPr>
            <a:r>
              <a:rPr lang="de-DE" sz="2000" dirty="0"/>
              <a:t>Job 1, da niedrigste Job-Nummer von</a:t>
            </a:r>
            <a:br>
              <a:rPr lang="de-DE" sz="2000" dirty="0"/>
            </a:br>
            <a:r>
              <a:rPr lang="de-DE" sz="2000" dirty="0"/>
              <a:t>Projekten ohne laufenden Job</a:t>
            </a:r>
          </a:p>
          <a:p>
            <a:pPr marL="457200" indent="-457200">
              <a:buFont typeface="+mj-lt"/>
              <a:buAutoNum type="arabicPeriod"/>
            </a:pPr>
            <a:r>
              <a:rPr lang="de-DE" sz="2000" dirty="0"/>
              <a:t>Job 4, da niedrigste Job-Nummer von Projekten ohne laufenden Job (Project 1 hat einen laufenden Job)</a:t>
            </a:r>
          </a:p>
          <a:p>
            <a:pPr marL="457200" indent="-457200">
              <a:buFont typeface="+mj-lt"/>
              <a:buAutoNum type="arabicPeriod"/>
            </a:pPr>
            <a:r>
              <a:rPr lang="de-DE" sz="2000" dirty="0"/>
              <a:t>Job 6, da niedrigste Job-Nummer von Projekten ohne laufenden Job (Project 1 &amp; 2 haben einen laufenden Job)</a:t>
            </a:r>
          </a:p>
          <a:p>
            <a:pPr marL="457200" indent="-457200">
              <a:buFont typeface="+mj-lt"/>
              <a:buAutoNum type="arabicPeriod"/>
            </a:pPr>
            <a:r>
              <a:rPr lang="de-DE" sz="2000" dirty="0"/>
              <a:t>Job 2, von allen Projects mit der niedrigsten Job-Anzahl, Job 2 die niedrigste Job-Nummer hat</a:t>
            </a:r>
          </a:p>
          <a:p>
            <a:pPr marL="457200" indent="-457200">
              <a:buFont typeface="+mj-lt"/>
              <a:buAutoNum type="arabicPeriod"/>
            </a:pPr>
            <a:r>
              <a:rPr lang="de-DE" sz="2000" dirty="0"/>
              <a:t>Job 5, Project 1 hat nun zwei Jobs und Job 5 die niedrigste verbleibende Job-Nummer zwischen Project 2 und 3</a:t>
            </a:r>
          </a:p>
          <a:p>
            <a:pPr marL="457200" indent="-457200">
              <a:buFont typeface="+mj-lt"/>
              <a:buAutoNum type="arabicPeriod"/>
            </a:pPr>
            <a:r>
              <a:rPr lang="de-DE" sz="2000" dirty="0"/>
              <a:t>Job 3, da ist der letzte Job ist.</a:t>
            </a:r>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7234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Wenn jeweils nur ein </a:t>
            </a:r>
            <a:r>
              <a:rPr lang="de-DE" dirty="0" err="1"/>
              <a:t>job</a:t>
            </a:r>
            <a:r>
              <a:rPr lang="de-DE" dirty="0"/>
              <a:t> läuft:</a:t>
            </a:r>
          </a:p>
          <a:p>
            <a:pPr marL="457200" indent="-457200">
              <a:buFont typeface="+mj-lt"/>
              <a:buAutoNum type="arabicPeriod"/>
            </a:pPr>
            <a:r>
              <a:rPr lang="de-DE" sz="2000" dirty="0"/>
              <a:t>Job 1, da niedrigste Job-Nummer von Projekten</a:t>
            </a:r>
            <a:br>
              <a:rPr lang="de-DE" sz="2000" dirty="0"/>
            </a:br>
            <a:r>
              <a:rPr lang="de-DE" sz="2000" dirty="0"/>
              <a:t>ohne laufende Jobs.</a:t>
            </a:r>
          </a:p>
          <a:p>
            <a:pPr marL="457200" indent="-457200">
              <a:buFont typeface="+mj-lt"/>
              <a:buAutoNum type="arabicPeriod"/>
            </a:pPr>
            <a:r>
              <a:rPr lang="de-DE" sz="2000" dirty="0"/>
              <a:t>Job 1 beendet.</a:t>
            </a:r>
          </a:p>
          <a:p>
            <a:pPr marL="457200" indent="-457200">
              <a:buFont typeface="+mj-lt"/>
              <a:buAutoNum type="arabicPeriod"/>
            </a:pPr>
            <a:r>
              <a:rPr lang="de-DE" sz="2000" dirty="0"/>
              <a:t>Job 2, da Job 1 beendet und alle Projekte haben keine Jobs laufen und 2 ist die niedrigste verfügbare Job-Nummer.</a:t>
            </a:r>
          </a:p>
          <a:p>
            <a:pPr marL="457200" indent="-457200">
              <a:buFont typeface="+mj-lt"/>
              <a:buAutoNum type="arabicPeriod"/>
            </a:pPr>
            <a:r>
              <a:rPr lang="de-DE" sz="2000" dirty="0"/>
              <a:t>Job 4, da für Project 1 bereits ein Job läuft und da die 2 die niedrigste Projektnummer ist von den Projekten, bei denen kein Job läuft</a:t>
            </a:r>
          </a:p>
          <a:p>
            <a:pPr marL="457200" indent="-457200">
              <a:buFont typeface="+mj-lt"/>
              <a:buAutoNum type="arabicPeriod"/>
            </a:pPr>
            <a:r>
              <a:rPr lang="de-DE" sz="2000" dirty="0"/>
              <a:t>Job 4 beendet.</a:t>
            </a:r>
          </a:p>
          <a:p>
            <a:pPr marL="457200" indent="-457200">
              <a:buFont typeface="+mj-lt"/>
              <a:buAutoNum type="arabicPeriod"/>
            </a:pPr>
            <a:r>
              <a:rPr lang="de-DE" sz="2000" dirty="0"/>
              <a:t>Job 5, da Job 4 beendet und Projekt 2 keine laufenden Jobs hat.</a:t>
            </a:r>
          </a:p>
          <a:p>
            <a:pPr marL="457200" indent="-457200">
              <a:buFont typeface="+mj-lt"/>
              <a:buAutoNum type="arabicPeriod"/>
            </a:pPr>
            <a:r>
              <a:rPr lang="de-DE" sz="2000" dirty="0"/>
              <a:t>Job 6, da Projekt 3 das einzige Projekt ist, das noch keine laufenden Jobs hat.</a:t>
            </a:r>
          </a:p>
          <a:p>
            <a:pPr marL="457200" indent="-457200">
              <a:buFont typeface="+mj-lt"/>
              <a:buAutoNum type="arabicPeriod"/>
            </a:pPr>
            <a:r>
              <a:rPr lang="de-DE" sz="2000" dirty="0"/>
              <a:t>Job 3, da ist der letzte Job ist.</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6744909" y="1052736"/>
            <a:ext cx="2385589" cy="1815882"/>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sz="1600" dirty="0">
                <a:latin typeface="+mj-lt"/>
              </a:rPr>
              <a:t>Beispiel-Queue</a:t>
            </a:r>
          </a:p>
          <a:p>
            <a:pPr lvl="1">
              <a:buFont typeface="Arial" panose="020B0604020202020204" pitchFamily="34" charset="0"/>
              <a:buChar char="•"/>
            </a:pPr>
            <a:r>
              <a:rPr lang="de-DE" sz="1600" dirty="0">
                <a:latin typeface="+mj-lt"/>
              </a:rPr>
              <a:t>Job 1 für Project 1</a:t>
            </a:r>
          </a:p>
          <a:p>
            <a:pPr lvl="1">
              <a:buFont typeface="Arial" panose="020B0604020202020204" pitchFamily="34" charset="0"/>
              <a:buChar char="•"/>
            </a:pPr>
            <a:r>
              <a:rPr lang="de-DE" sz="1600" dirty="0">
                <a:latin typeface="+mj-lt"/>
              </a:rPr>
              <a:t>Job 2 für Project 1</a:t>
            </a:r>
          </a:p>
          <a:p>
            <a:pPr lvl="1">
              <a:buFont typeface="Arial" panose="020B0604020202020204" pitchFamily="34" charset="0"/>
              <a:buChar char="•"/>
            </a:pPr>
            <a:r>
              <a:rPr lang="de-DE" sz="1600" dirty="0">
                <a:latin typeface="+mj-lt"/>
              </a:rPr>
              <a:t>Job 3 für Project 1</a:t>
            </a:r>
          </a:p>
          <a:p>
            <a:pPr lvl="1">
              <a:buFont typeface="Arial" panose="020B0604020202020204" pitchFamily="34" charset="0"/>
              <a:buChar char="•"/>
            </a:pPr>
            <a:r>
              <a:rPr lang="de-DE" sz="1600" dirty="0">
                <a:latin typeface="+mj-lt"/>
              </a:rPr>
              <a:t>Job 4 für Project 2</a:t>
            </a:r>
          </a:p>
          <a:p>
            <a:pPr lvl="1">
              <a:buFont typeface="Arial" panose="020B0604020202020204" pitchFamily="34" charset="0"/>
              <a:buChar char="•"/>
            </a:pPr>
            <a:r>
              <a:rPr lang="de-DE" sz="1600" dirty="0">
                <a:latin typeface="+mj-lt"/>
              </a:rPr>
              <a:t>Job 5 für Project 2</a:t>
            </a:r>
          </a:p>
          <a:p>
            <a:pPr lvl="1">
              <a:buFont typeface="Arial" panose="020B0604020202020204" pitchFamily="34" charset="0"/>
              <a:buChar char="•"/>
            </a:pPr>
            <a:r>
              <a:rPr lang="de-DE" sz="1600" dirty="0">
                <a:latin typeface="+mj-lt"/>
              </a:rPr>
              <a:t>Job 6 für Project 3</a:t>
            </a:r>
          </a:p>
        </p:txBody>
      </p:sp>
    </p:spTree>
    <p:extLst>
      <p:ext uri="{BB962C8B-B14F-4D97-AF65-F5344CB8AC3E}">
        <p14:creationId xmlns:p14="http://schemas.microsoft.com/office/powerpoint/2010/main" val="26768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Instance Runner.</a:t>
            </a:r>
          </a:p>
          <a:p>
            <a:pPr marL="0" indent="0">
              <a:buNone/>
            </a:pPr>
            <a:r>
              <a:rPr lang="de-DE" dirty="0"/>
              <a:t>Beachten Sie dabei die benötigten Schritte.</a:t>
            </a:r>
          </a:p>
        </p:txBody>
      </p:sp>
    </p:spTree>
    <p:extLst>
      <p:ext uri="{BB962C8B-B14F-4D97-AF65-F5344CB8AC3E}">
        <p14:creationId xmlns:p14="http://schemas.microsoft.com/office/powerpoint/2010/main" val="22770278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8" name="Inhaltsplatzhalter 7">
            <a:extLst>
              <a:ext uri="{FF2B5EF4-FFF2-40B4-BE49-F238E27FC236}">
                <a16:creationId xmlns:a16="http://schemas.microsoft.com/office/drawing/2014/main" id="{0A46C9A6-2073-612C-9E48-485B3C3A0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11" y="981075"/>
            <a:ext cx="5680541" cy="5400675"/>
          </a:xfrm>
        </p:spPr>
      </p:pic>
    </p:spTree>
    <p:extLst>
      <p:ext uri="{BB962C8B-B14F-4D97-AF65-F5344CB8AC3E}">
        <p14:creationId xmlns:p14="http://schemas.microsoft.com/office/powerpoint/2010/main" val="21472863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465149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1419257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u="sng" dirty="0"/>
              <a:t>Einen Group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109923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keine Tags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2231102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40485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7BA21A-3F3F-F5F9-F201-B747E6FA4D5C}"/>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81B3B200-5BE1-749F-ADF3-E16C05BE78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3213" y="2004245"/>
            <a:ext cx="8516937" cy="3354335"/>
          </a:xfrm>
        </p:spPr>
      </p:pic>
    </p:spTree>
    <p:extLst>
      <p:ext uri="{BB962C8B-B14F-4D97-AF65-F5344CB8AC3E}">
        <p14:creationId xmlns:p14="http://schemas.microsoft.com/office/powerpoint/2010/main" val="20125720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7004391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4746004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mehreren Projekten </a:t>
            </a:r>
            <a:r>
              <a:rPr lang="de-DE" dirty="0">
                <a:sym typeface="Wingdings" panose="05000000000000000000" pitchFamily="2" charset="2"/>
              </a:rPr>
              <a:t> für alle Projekte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537985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097891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Um einen 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Um 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Um alle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347922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Alte/“abgestandene“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392724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Alte/“abgestandene“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5291471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Übungsaufgabe</a:t>
            </a:r>
          </a:p>
          <a:p>
            <a:pPr marL="0" indent="0">
              <a:buNone/>
            </a:pPr>
            <a:endParaRPr lang="de-DE" b="1" dirty="0"/>
          </a:p>
          <a:p>
            <a:pPr marL="0" indent="0">
              <a:buNone/>
            </a:pPr>
            <a:r>
              <a:rPr lang="de-DE" dirty="0"/>
              <a:t>Nun sind Sie dran!</a:t>
            </a:r>
          </a:p>
          <a:p>
            <a:pPr marL="0" indent="0">
              <a:buNone/>
            </a:pPr>
            <a:r>
              <a:rPr lang="de-DE" dirty="0"/>
              <a:t>Erstellen Sie ihren ersten eigenen Group Runner.</a:t>
            </a:r>
          </a:p>
          <a:p>
            <a:pPr marL="0" indent="0">
              <a:buNone/>
            </a:pPr>
            <a:r>
              <a:rPr lang="de-DE" dirty="0"/>
              <a:t>Beachten Sie dabei die benötigten Schritte.</a:t>
            </a:r>
          </a:p>
        </p:txBody>
      </p:sp>
    </p:spTree>
    <p:extLst>
      <p:ext uri="{BB962C8B-B14F-4D97-AF65-F5344CB8AC3E}">
        <p14:creationId xmlns:p14="http://schemas.microsoft.com/office/powerpoint/2010/main" val="30536016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 (Zur Erinnerung </a:t>
            </a:r>
            <a:r>
              <a:rPr lang="de-DE" dirty="0">
                <a:sym typeface="Wingdings" panose="05000000000000000000" pitchFamily="2" charset="2"/>
              </a:rPr>
              <a:t>)</a:t>
            </a:r>
            <a:endParaRPr lang="de-DE"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9292832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892177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Tree>
    <p:extLst>
      <p:ext uri="{BB962C8B-B14F-4D97-AF65-F5344CB8AC3E}">
        <p14:creationId xmlns:p14="http://schemas.microsoft.com/office/powerpoint/2010/main" val="29934646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u="sng" dirty="0"/>
              <a:t>Einen Project Runner mit </a:t>
            </a:r>
            <a:r>
              <a:rPr lang="de-DE" u="sng" dirty="0" err="1"/>
              <a:t>authentication</a:t>
            </a:r>
            <a:r>
              <a:rPr lang="de-DE" u="sng" dirty="0"/>
              <a:t> </a:t>
            </a:r>
            <a:r>
              <a:rPr lang="de-DE" u="sng" dirty="0" err="1"/>
              <a:t>token</a:t>
            </a:r>
            <a:r>
              <a:rPr lang="de-DE" u="sng"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0926708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Einen Project Runner mit </a:t>
            </a:r>
            <a:r>
              <a:rPr lang="de-DE" b="1" dirty="0" err="1"/>
              <a:t>authentication</a:t>
            </a:r>
            <a:r>
              <a:rPr lang="de-DE" b="1" dirty="0"/>
              <a:t> </a:t>
            </a:r>
            <a:r>
              <a:rPr lang="de-DE" b="1" dirty="0" err="1"/>
              <a:t>token</a:t>
            </a:r>
            <a:r>
              <a:rPr lang="de-DE" b="1" dirty="0"/>
              <a:t>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spTree>
    <p:extLst>
      <p:ext uri="{BB962C8B-B14F-4D97-AF65-F5344CB8AC3E}">
        <p14:creationId xmlns:p14="http://schemas.microsoft.com/office/powerpoint/2010/main" val="22022690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9077349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3072548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1560944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41607520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u="sng" dirty="0"/>
              <a:t>Project Runners für ein anderes Projekt aktivieren</a:t>
            </a:r>
          </a:p>
          <a:p>
            <a:pPr>
              <a:buFont typeface="Arial" panose="020B0604020202020204" pitchFamily="34" charset="0"/>
              <a:buChar char="•"/>
            </a:pPr>
            <a:r>
              <a:rPr lang="de-DE"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8947810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Das 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Der 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2345418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Einen Project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Runners für ein anderes Projekt aktivieren</a:t>
            </a:r>
          </a:p>
          <a:p>
            <a:pPr>
              <a:buFont typeface="Arial" panose="020B0604020202020204" pitchFamily="34" charset="0"/>
              <a:buChar char="•"/>
            </a:pPr>
            <a:r>
              <a:rPr lang="de-DE" u="sng" dirty="0"/>
              <a:t>Project Runners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32522318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 für andere Projekte sperren</a:t>
            </a:r>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Den 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714780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err="1"/>
              <a:t>GitLab</a:t>
            </a:r>
            <a:r>
              <a:rPr lang="de-DE" dirty="0"/>
              <a:t> Runner arbeiten mit </a:t>
            </a:r>
            <a:r>
              <a:rPr lang="de-DE" dirty="0" err="1"/>
              <a:t>GitLab</a:t>
            </a:r>
            <a:r>
              <a:rPr lang="de-DE" dirty="0"/>
              <a:t> CI/CD zusammen</a:t>
            </a:r>
          </a:p>
          <a:p>
            <a:pPr lvl="1">
              <a:buFont typeface="Arial" panose="020B0604020202020204" pitchFamily="34" charset="0"/>
              <a:buChar char="•"/>
            </a:pPr>
            <a:r>
              <a:rPr lang="de-DE" dirty="0"/>
              <a:t>… um Aufträge (</a:t>
            </a:r>
            <a:r>
              <a:rPr lang="de-DE" dirty="0" err="1"/>
              <a:t>jobs</a:t>
            </a:r>
            <a:r>
              <a:rPr lang="de-DE" dirty="0"/>
              <a:t>) in einer Pipeline auszuführen</a:t>
            </a:r>
          </a:p>
          <a:p>
            <a:pPr>
              <a:buFont typeface="Arial" panose="020B0604020202020204" pitchFamily="34" charset="0"/>
              <a:buChar char="•"/>
            </a:pPr>
            <a:r>
              <a:rPr lang="de-DE" dirty="0"/>
              <a:t>Zwei 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r>
              <a:rPr lang="de-DE" dirty="0">
                <a:sym typeface="Wingdings" panose="05000000000000000000" pitchFamily="2" charset="2"/>
              </a:rPr>
              <a:t> verwaltet durch </a:t>
            </a:r>
            <a:r>
              <a:rPr lang="de-DE" dirty="0" err="1">
                <a:sym typeface="Wingdings" panose="05000000000000000000" pitchFamily="2" charset="2"/>
              </a:rPr>
              <a:t>GitLab</a:t>
            </a:r>
            <a:endParaRPr lang="de-DE" dirty="0">
              <a:sym typeface="Wingdings" panose="05000000000000000000" pitchFamily="2" charset="2"/>
            </a:endParaRPr>
          </a:p>
          <a:p>
            <a:pPr lvl="1">
              <a:buFont typeface="Arial" panose="020B0604020202020204" pitchFamily="34" charset="0"/>
              <a:buChar char="•"/>
            </a:pPr>
            <a:r>
              <a:rPr lang="de-DE" dirty="0"/>
              <a:t>Bei </a:t>
            </a:r>
            <a:r>
              <a:rPr lang="de-DE" dirty="0" err="1"/>
              <a:t>default</a:t>
            </a:r>
            <a:r>
              <a:rPr lang="de-DE" dirty="0"/>
              <a:t> für alle Projekte </a:t>
            </a:r>
            <a:r>
              <a:rPr lang="de-DE" dirty="0" err="1"/>
              <a:t>enabled</a:t>
            </a: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im </a:t>
            </a:r>
            <a:r>
              <a:rPr lang="de-DE" dirty="0" err="1"/>
              <a:t>GitLab</a:t>
            </a:r>
            <a:r>
              <a:rPr lang="de-DE" dirty="0"/>
              <a:t> registrieren</a:t>
            </a:r>
          </a:p>
          <a:p>
            <a:pPr marL="0" indent="0" algn="l">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extLst>
              <p:ext uri="{D42A27DB-BD31-4B8C-83A1-F6EECF244321}">
                <p14:modId xmlns:p14="http://schemas.microsoft.com/office/powerpoint/2010/main" val="2914567038"/>
              </p:ext>
            </p:extLst>
          </p:nvPr>
        </p:nvGraphicFramePr>
        <p:xfrm>
          <a:off x="285720" y="874712"/>
          <a:ext cx="8516938" cy="561340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Runner 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b="0" i="0" kern="1200" dirty="0">
                          <a:solidFill>
                            <a:schemeClr val="dk1"/>
                          </a:solidFill>
                          <a:effectLst/>
                          <a:latin typeface="+mn-lt"/>
                          <a:ea typeface="+mn-ea"/>
                          <a:cs typeface="+mn-cs"/>
                        </a:rPr>
                        <a:t>Der Runner hat sich innerhalb der letzten 2 Stunden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für die Ausführung von Jobs verfügbar.</a:t>
                      </a: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b="0" i="0" kern="1200" dirty="0">
                          <a:solidFill>
                            <a:schemeClr val="dk1"/>
                          </a:solidFill>
                          <a:effectLst/>
                          <a:latin typeface="+mn-lt"/>
                          <a:ea typeface="+mn-ea"/>
                          <a:cs typeface="+mn-cs"/>
                        </a:rPr>
                        <a:t>Der Runner hat sich seit mehr als 2 Stunden nicht mehr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und ist nicht verfügbar, um Jobs auszuführen. Überprüfen Sie den Runner, um zu sehen, ob Sie ihn online bringen können.</a:t>
                      </a: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b="0" i="0" kern="1200" dirty="0">
                          <a:solidFill>
                            <a:schemeClr val="dk1"/>
                          </a:solidFill>
                          <a:effectLst/>
                          <a:latin typeface="+mn-lt"/>
                          <a:ea typeface="+mn-ea"/>
                          <a:cs typeface="+mn-cs"/>
                        </a:rPr>
                        <a:t>Der Runner hat seit mehr als 3 Monaten keinen Kontakt zu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aufgenommen. Wenn der Läufer vor mehr als 3 Monaten erstellt wurde, aber nie mit der Instanz in Kontakt getreten ist, wird er ebenfalls als veraltet betrachtet.</a:t>
                      </a: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b="0" i="0" kern="1200" dirty="0">
                          <a:solidFill>
                            <a:schemeClr val="dk1"/>
                          </a:solidFill>
                          <a:effectLst/>
                          <a:latin typeface="+mn-lt"/>
                          <a:ea typeface="+mn-ea"/>
                          <a:cs typeface="+mn-cs"/>
                        </a:rPr>
                        <a:t>Der Runner hat sich noch nie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Verbindung gesetzt. Um den Runner mit </a:t>
                      </a:r>
                      <a:r>
                        <a:rPr lang="de-DE" sz="1600" b="0" i="0" kern="1200" dirty="0" err="1">
                          <a:solidFill>
                            <a:schemeClr val="dk1"/>
                          </a:solidFill>
                          <a:effectLst/>
                          <a:latin typeface="+mn-lt"/>
                          <a:ea typeface="+mn-ea"/>
                          <a:cs typeface="+mn-cs"/>
                        </a:rPr>
                        <a:t>GitLab</a:t>
                      </a:r>
                      <a:r>
                        <a:rPr lang="de-DE" sz="1600" b="0" i="0" kern="1200" dirty="0">
                          <a:solidFill>
                            <a:schemeClr val="dk1"/>
                          </a:solidFill>
                          <a:effectLst/>
                          <a:latin typeface="+mn-lt"/>
                          <a:ea typeface="+mn-ea"/>
                          <a:cs typeface="+mn-cs"/>
                        </a:rPr>
                        <a:t> in Kontakt zu bringen, führen Sie </a:t>
                      </a:r>
                      <a:r>
                        <a:rPr lang="de-DE" sz="1600" b="0" i="0" kern="1200" dirty="0" err="1">
                          <a:solidFill>
                            <a:schemeClr val="dk1"/>
                          </a:solidFill>
                          <a:effectLst/>
                          <a:latin typeface="+mn-lt"/>
                          <a:ea typeface="+mn-ea"/>
                          <a:cs typeface="+mn-cs"/>
                        </a:rPr>
                        <a:t>gitlab-runner</a:t>
                      </a:r>
                      <a:r>
                        <a:rPr lang="de-DE" sz="1600" b="0" i="0" kern="1200" dirty="0">
                          <a:solidFill>
                            <a:schemeClr val="dk1"/>
                          </a:solidFill>
                          <a:effectLst/>
                          <a:latin typeface="+mn-lt"/>
                          <a:ea typeface="+mn-ea"/>
                          <a:cs typeface="+mn-cs"/>
                        </a:rPr>
                        <a:t> </a:t>
                      </a:r>
                      <a:r>
                        <a:rPr lang="de-DE" sz="1600" b="0" i="0" kern="1200" dirty="0" err="1">
                          <a:solidFill>
                            <a:schemeClr val="dk1"/>
                          </a:solidFill>
                          <a:effectLst/>
                          <a:latin typeface="+mn-lt"/>
                          <a:ea typeface="+mn-ea"/>
                          <a:cs typeface="+mn-cs"/>
                        </a:rPr>
                        <a:t>run</a:t>
                      </a:r>
                      <a:r>
                        <a:rPr lang="de-DE" sz="1600" b="0" i="0" kern="1200" dirty="0">
                          <a:solidFill>
                            <a:schemeClr val="dk1"/>
                          </a:solidFill>
                          <a:effectLst/>
                          <a:latin typeface="+mn-lt"/>
                          <a:ea typeface="+mn-ea"/>
                          <a:cs typeface="+mn-cs"/>
                        </a:rPr>
                        <a:t> aus.</a:t>
                      </a: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12877901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r>
              <a:rPr lang="de-DE" dirty="0"/>
              <a:t>Ist schon am Anfang beschrieben.</a:t>
            </a:r>
          </a:p>
          <a:p>
            <a:pPr marL="0" indent="0">
              <a:buNone/>
            </a:pPr>
            <a:r>
              <a:rPr lang="de-DE" dirty="0">
                <a:hlinkClick r:id="rId3"/>
              </a:rPr>
              <a:t>https://docs.gitlab.com/runner/register/?tab=Linux</a:t>
            </a:r>
            <a:r>
              <a:rPr lang="de-DE" dirty="0"/>
              <a:t> </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r>
              <a:rPr lang="de-DE" dirty="0"/>
              <a:t>Wird durch das vorherige abgefrühstückt.</a:t>
            </a:r>
          </a:p>
          <a:p>
            <a:pPr marL="0" indent="0">
              <a:buNone/>
            </a:pPr>
            <a:endParaRPr lang="de-DE" dirty="0"/>
          </a:p>
          <a:p>
            <a:pPr marL="0" indent="0">
              <a:buNone/>
            </a:pPr>
            <a:r>
              <a:rPr lang="de-DE" dirty="0"/>
              <a:t>Die Doku von </a:t>
            </a:r>
            <a:r>
              <a:rPr lang="de-DE" dirty="0" err="1"/>
              <a:t>GitLab</a:t>
            </a:r>
            <a:r>
              <a:rPr lang="de-DE" dirty="0"/>
              <a:t> selbst ist super lang:</a:t>
            </a:r>
          </a:p>
          <a:p>
            <a:pPr marL="0" indent="0">
              <a:buNone/>
            </a:pPr>
            <a:r>
              <a:rPr lang="de-DE" dirty="0">
                <a:hlinkClick r:id="rId3"/>
              </a:rPr>
              <a:t>https://docs.gitlab.com/ee/ci/runners/configure_runners.html</a:t>
            </a:r>
            <a:r>
              <a:rPr lang="de-DE" dirty="0"/>
              <a:t> </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23803F-97C3-215D-E258-C690188E9BEA}"/>
              </a:ext>
            </a:extLst>
          </p:cNvPr>
          <p:cNvSpPr>
            <a:spLocks noGrp="1"/>
          </p:cNvSpPr>
          <p:nvPr>
            <p:ph type="title"/>
          </p:nvPr>
        </p:nvSpPr>
        <p:spPr/>
        <p:txBody>
          <a:bodyPr/>
          <a:lstStyle/>
          <a:p>
            <a:r>
              <a:rPr lang="de-DE" dirty="0" err="1"/>
              <a:t>GitLab</a:t>
            </a:r>
            <a:r>
              <a:rPr lang="de-DE" dirty="0"/>
              <a:t> Runner</a:t>
            </a:r>
          </a:p>
        </p:txBody>
      </p:sp>
      <p:pic>
        <p:nvPicPr>
          <p:cNvPr id="5" name="Inhaltsplatzhalter 4">
            <a:extLst>
              <a:ext uri="{FF2B5EF4-FFF2-40B4-BE49-F238E27FC236}">
                <a16:creationId xmlns:a16="http://schemas.microsoft.com/office/drawing/2014/main" id="{B86BA6BA-3FD2-ABE6-6FE6-D787A1D689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5882" y="1268760"/>
            <a:ext cx="6612235" cy="4915095"/>
          </a:xfrm>
        </p:spPr>
      </p:pic>
    </p:spTree>
    <p:extLst>
      <p:ext uri="{BB962C8B-B14F-4D97-AF65-F5344CB8AC3E}">
        <p14:creationId xmlns:p14="http://schemas.microsoft.com/office/powerpoint/2010/main" val="18059197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86B53-37C6-EDAC-E1C8-DF765FA8A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95B7C673-EB6A-3A77-468D-D3FD88DBCE11}"/>
              </a:ext>
            </a:extLst>
          </p:cNvPr>
          <p:cNvSpPr>
            <a:spLocks noGrp="1"/>
          </p:cNvSpPr>
          <p:nvPr>
            <p:ph idx="1"/>
          </p:nvPr>
        </p:nvSpPr>
        <p:spPr/>
        <p:txBody>
          <a:bodyPr/>
          <a:lstStyle/>
          <a:p>
            <a:pPr marL="0" indent="0">
              <a:buNone/>
            </a:pPr>
            <a:r>
              <a:rPr lang="de-DE" b="1" dirty="0"/>
              <a:t>TL;DR</a:t>
            </a:r>
          </a:p>
          <a:p>
            <a:pPr>
              <a:buFont typeface="Arial" panose="020B0604020202020204" pitchFamily="34" charset="0"/>
              <a:buChar char="•"/>
            </a:pPr>
            <a:r>
              <a:rPr lang="de-DE" u="sng" dirty="0" err="1"/>
              <a:t>GitLab</a:t>
            </a:r>
            <a:r>
              <a:rPr lang="de-DE" u="sng" dirty="0"/>
              <a:t> Job</a:t>
            </a:r>
          </a:p>
          <a:p>
            <a:pPr lvl="1">
              <a:buFont typeface="Arial" panose="020B0604020202020204" pitchFamily="34" charset="0"/>
              <a:buChar char="•"/>
            </a:pPr>
            <a:r>
              <a:rPr lang="de-DE" dirty="0"/>
              <a:t>Kleinste Komponente einer Pipeline</a:t>
            </a:r>
          </a:p>
          <a:p>
            <a:pPr lvl="1">
              <a:buFont typeface="Arial" panose="020B0604020202020204" pitchFamily="34" charset="0"/>
              <a:buChar char="•"/>
            </a:pPr>
            <a:r>
              <a:rPr lang="de-DE" dirty="0"/>
              <a:t>Besteht aus 1-n Befehlen, welche ausgeführt werden sollen</a:t>
            </a:r>
          </a:p>
          <a:p>
            <a:pPr>
              <a:buFont typeface="Arial" panose="020B0604020202020204" pitchFamily="34" charset="0"/>
              <a:buChar char="•"/>
            </a:pPr>
            <a:r>
              <a:rPr lang="de-DE" u="sng" dirty="0" err="1"/>
              <a:t>GitLab</a:t>
            </a:r>
            <a:r>
              <a:rPr lang="de-DE" u="sng" dirty="0"/>
              <a:t> Runner</a:t>
            </a:r>
          </a:p>
          <a:p>
            <a:pPr lvl="1">
              <a:buFont typeface="Arial" panose="020B0604020202020204" pitchFamily="34" charset="0"/>
              <a:buChar char="•"/>
            </a:pPr>
            <a:r>
              <a:rPr lang="de-DE" dirty="0"/>
              <a:t>Ein „</a:t>
            </a:r>
            <a:r>
              <a:rPr lang="de-DE" dirty="0" err="1"/>
              <a:t>agent</a:t>
            </a:r>
            <a:r>
              <a:rPr lang="de-DE" dirty="0"/>
              <a:t>“ installiert, (meist) auf einem anderen Server, als der </a:t>
            </a:r>
            <a:r>
              <a:rPr lang="de-DE" dirty="0" err="1"/>
              <a:t>GitLab</a:t>
            </a:r>
            <a:r>
              <a:rPr lang="de-DE" dirty="0"/>
              <a:t> Server</a:t>
            </a:r>
          </a:p>
          <a:p>
            <a:pPr lvl="1">
              <a:buFont typeface="Arial" panose="020B0604020202020204" pitchFamily="34" charset="0"/>
              <a:buChar char="•"/>
            </a:pPr>
            <a:r>
              <a:rPr lang="de-DE" dirty="0"/>
              <a:t>Erhält Anweisungen vom </a:t>
            </a:r>
            <a:r>
              <a:rPr lang="de-DE" dirty="0" err="1"/>
              <a:t>GitLab</a:t>
            </a:r>
            <a:r>
              <a:rPr lang="de-DE" dirty="0"/>
              <a:t> Server, welcher </a:t>
            </a:r>
            <a:r>
              <a:rPr lang="de-DE" dirty="0" err="1"/>
              <a:t>GitLab</a:t>
            </a:r>
            <a:r>
              <a:rPr lang="de-DE" dirty="0"/>
              <a:t> Job ausgeführt werden soll</a:t>
            </a:r>
          </a:p>
          <a:p>
            <a:pPr>
              <a:buFont typeface="Arial" panose="020B0604020202020204" pitchFamily="34" charset="0"/>
              <a:buChar char="•"/>
            </a:pPr>
            <a:r>
              <a:rPr lang="de-DE" u="sng" dirty="0"/>
              <a:t>Runner </a:t>
            </a:r>
            <a:r>
              <a:rPr lang="de-DE" u="sng" dirty="0" err="1"/>
              <a:t>Executor</a:t>
            </a:r>
            <a:endParaRPr lang="de-DE" u="sng" dirty="0"/>
          </a:p>
          <a:p>
            <a:pPr lvl="1">
              <a:buFont typeface="Arial" panose="020B0604020202020204" pitchFamily="34" charset="0"/>
              <a:buChar char="•"/>
            </a:pPr>
            <a:r>
              <a:rPr lang="de-DE" dirty="0"/>
              <a:t>Jeder Runner hat mindestens einen </a:t>
            </a:r>
            <a:r>
              <a:rPr lang="de-DE" dirty="0" err="1"/>
              <a:t>Executor</a:t>
            </a:r>
            <a:endParaRPr lang="de-DE" dirty="0"/>
          </a:p>
          <a:p>
            <a:pPr lvl="1">
              <a:buFont typeface="Arial" panose="020B0604020202020204" pitchFamily="34" charset="0"/>
              <a:buChar char="•"/>
            </a:pPr>
            <a:r>
              <a:rPr lang="de-DE" dirty="0"/>
              <a:t>Ein </a:t>
            </a:r>
            <a:r>
              <a:rPr lang="de-DE" dirty="0" err="1"/>
              <a:t>Executor</a:t>
            </a:r>
            <a:r>
              <a:rPr lang="de-DE" dirty="0"/>
              <a:t> ist die Umgebung, in der der </a:t>
            </a:r>
            <a:r>
              <a:rPr lang="de-DE" dirty="0" err="1"/>
              <a:t>GitLab</a:t>
            </a:r>
            <a:r>
              <a:rPr lang="de-DE" dirty="0"/>
              <a:t> Job ausgeführt wird.</a:t>
            </a:r>
          </a:p>
        </p:txBody>
      </p:sp>
    </p:spTree>
    <p:extLst>
      <p:ext uri="{BB962C8B-B14F-4D97-AF65-F5344CB8AC3E}">
        <p14:creationId xmlns:p14="http://schemas.microsoft.com/office/powerpoint/2010/main" val="15202760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a:p>
            <a:pPr>
              <a:buFont typeface="Arial" panose="020B0604020202020204" pitchFamily="34" charset="0"/>
              <a:buChar char="•"/>
            </a:pPr>
            <a:r>
              <a:rPr lang="de-DE" dirty="0"/>
              <a:t>Verschiedene </a:t>
            </a:r>
            <a:r>
              <a:rPr lang="de-DE" dirty="0" err="1"/>
              <a:t>Executors</a:t>
            </a:r>
            <a:r>
              <a:rPr lang="de-DE" dirty="0"/>
              <a:t> sind in </a:t>
            </a:r>
            <a:r>
              <a:rPr lang="de-DE" dirty="0" err="1"/>
              <a:t>GitLab</a:t>
            </a:r>
            <a:r>
              <a:rPr lang="de-DE" dirty="0"/>
              <a:t> verfügbar</a:t>
            </a:r>
          </a:p>
          <a:p>
            <a:pPr lvl="1">
              <a:buFont typeface="Arial" panose="020B0604020202020204" pitchFamily="34" charset="0"/>
              <a:buChar char="•"/>
            </a:pPr>
            <a:r>
              <a:rPr lang="de-DE" dirty="0"/>
              <a:t>Shell</a:t>
            </a:r>
          </a:p>
          <a:p>
            <a:pPr lvl="1">
              <a:buFont typeface="Arial" panose="020B0604020202020204" pitchFamily="34" charset="0"/>
              <a:buChar char="•"/>
            </a:pPr>
            <a:r>
              <a:rPr lang="de-DE" dirty="0"/>
              <a:t>SSH</a:t>
            </a:r>
          </a:p>
          <a:p>
            <a:pPr lvl="1">
              <a:buFont typeface="Arial" panose="020B0604020202020204" pitchFamily="34" charset="0"/>
              <a:buChar char="•"/>
            </a:pPr>
            <a:r>
              <a:rPr lang="de-DE" dirty="0"/>
              <a:t>VirtualBox</a:t>
            </a:r>
          </a:p>
          <a:p>
            <a:pPr lvl="1">
              <a:buFont typeface="Arial" panose="020B0604020202020204" pitchFamily="34" charset="0"/>
              <a:buChar char="•"/>
            </a:pPr>
            <a:r>
              <a:rPr lang="de-DE" dirty="0"/>
              <a:t>Parallels</a:t>
            </a:r>
          </a:p>
          <a:p>
            <a:pPr lvl="1">
              <a:buFont typeface="Arial" panose="020B0604020202020204" pitchFamily="34" charset="0"/>
              <a:buChar char="•"/>
            </a:pPr>
            <a:r>
              <a:rPr lang="de-DE" dirty="0"/>
              <a:t>Docker</a:t>
            </a:r>
          </a:p>
          <a:p>
            <a:pPr lvl="2">
              <a:buFont typeface="Arial" panose="020B0604020202020204" pitchFamily="34" charset="0"/>
              <a:buChar char="•"/>
            </a:pPr>
            <a:r>
              <a:rPr lang="de-DE" sz="1800" dirty="0"/>
              <a:t>Docker </a:t>
            </a:r>
            <a:r>
              <a:rPr lang="de-DE" sz="1800" dirty="0" err="1"/>
              <a:t>Machine</a:t>
            </a:r>
            <a:endParaRPr lang="de-DE" sz="1800" dirty="0"/>
          </a:p>
          <a:p>
            <a:pPr lvl="1">
              <a:buFont typeface="Arial" panose="020B0604020202020204" pitchFamily="34" charset="0"/>
              <a:buChar char="•"/>
            </a:pPr>
            <a:r>
              <a:rPr lang="de-DE" dirty="0" err="1"/>
              <a:t>Kubernetes</a:t>
            </a:r>
            <a:endParaRPr lang="de-DE" dirty="0"/>
          </a:p>
          <a:p>
            <a:pPr>
              <a:buFont typeface="Arial" panose="020B0604020202020204" pitchFamily="34" charset="0"/>
              <a:buChar char="•"/>
            </a:pPr>
            <a:r>
              <a:rPr lang="de-DE" dirty="0" err="1"/>
              <a:t>Executor</a:t>
            </a:r>
            <a:r>
              <a:rPr lang="de-DE" dirty="0"/>
              <a:t> ist abhängig vom Use Case!</a:t>
            </a:r>
          </a:p>
          <a:p>
            <a:pPr lvl="1">
              <a:buFont typeface="Arial" panose="020B0604020202020204" pitchFamily="34" charset="0"/>
              <a:buChar char="•"/>
            </a:pPr>
            <a:r>
              <a:rPr lang="de-DE" dirty="0"/>
              <a:t>Es gibt nicht den „besten“ </a:t>
            </a:r>
            <a:r>
              <a:rPr lang="de-DE" dirty="0" err="1"/>
              <a:t>Executor</a:t>
            </a:r>
            <a:endParaRPr lang="de-DE" dirty="0"/>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9497300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dirty="0"/>
              <a:t>Führt die Jobs dort aus, wo der Runner installiert wurde</a:t>
            </a:r>
          </a:p>
          <a:p>
            <a:pPr lvl="1">
              <a:buFont typeface="Arial" panose="020B0604020202020204" pitchFamily="34" charset="0"/>
              <a:buChar char="•"/>
            </a:pPr>
            <a:r>
              <a:rPr lang="de-DE" dirty="0"/>
              <a:t>Analog zu Jenkins oder anderen CI Servern</a:t>
            </a:r>
          </a:p>
          <a:p>
            <a:pPr>
              <a:buFont typeface="Arial" panose="020B0604020202020204" pitchFamily="34" charset="0"/>
              <a:buChar char="•"/>
            </a:pPr>
            <a:r>
              <a:rPr lang="de-DE" dirty="0"/>
              <a:t>Alle benötigten </a:t>
            </a:r>
            <a:r>
              <a:rPr lang="de-DE" dirty="0" err="1"/>
              <a:t>Dependencies</a:t>
            </a:r>
            <a:r>
              <a:rPr lang="de-DE" dirty="0"/>
              <a:t> müssen auf dem Server installiert sein</a:t>
            </a:r>
          </a:p>
          <a:p>
            <a:pPr>
              <a:buFont typeface="Arial" panose="020B0604020202020204" pitchFamily="34" charset="0"/>
              <a:buChar char="•"/>
            </a:pPr>
            <a:r>
              <a:rPr lang="de-DE" dirty="0"/>
              <a:t>Aber: Docker Images in der Job-</a:t>
            </a:r>
            <a:r>
              <a:rPr lang="de-DE" dirty="0" err="1"/>
              <a:t>Config</a:t>
            </a:r>
            <a:r>
              <a:rPr lang="de-DE" dirty="0"/>
              <a:t> werden ignoriert!</a:t>
            </a:r>
          </a:p>
          <a:p>
            <a:pPr lvl="1">
              <a:buFont typeface="Arial" panose="020B0604020202020204" pitchFamily="34" charset="0"/>
              <a:buChar char="•"/>
            </a:pPr>
            <a:r>
              <a:rPr lang="de-DE" dirty="0"/>
              <a:t>Selbst wenn Docker installiert ist</a:t>
            </a:r>
          </a:p>
          <a:p>
            <a:pPr>
              <a:buFont typeface="Arial" panose="020B0604020202020204" pitchFamily="34" charset="0"/>
              <a:buChar char="•"/>
            </a:pPr>
            <a:r>
              <a:rPr lang="de-DE" dirty="0"/>
              <a:t>Alles zur Laufzeit vorhanden</a:t>
            </a:r>
          </a:p>
          <a:p>
            <a:pPr lvl="1">
              <a:buFont typeface="Arial" panose="020B0604020202020204" pitchFamily="34" charset="0"/>
              <a:buChar char="•"/>
            </a:pPr>
            <a:r>
              <a:rPr lang="de-DE" dirty="0">
                <a:sym typeface="Wingdings" panose="05000000000000000000" pitchFamily="2" charset="2"/>
              </a:rPr>
              <a:t> Jobs werden sehr schnell ausgeführt</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37923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Enthält Anwendungscode und Pipeline-Konfiguration</a:t>
            </a:r>
          </a:p>
          <a:p>
            <a:pPr lvl="1">
              <a:buFont typeface="Arial" panose="020B0604020202020204" pitchFamily="34" charset="0"/>
              <a:buChar char="•"/>
            </a:pPr>
            <a:r>
              <a:rPr lang="de-DE" dirty="0"/>
              <a:t>Weitere </a:t>
            </a:r>
            <a:r>
              <a:rPr lang="de-DE" dirty="0" err="1"/>
              <a:t>GitLab</a:t>
            </a:r>
            <a:r>
              <a:rPr lang="de-DE" dirty="0"/>
              <a:t>-Konfigurationen</a:t>
            </a:r>
          </a:p>
          <a:p>
            <a:pPr lvl="1">
              <a:buFont typeface="Arial" panose="020B0604020202020204" pitchFamily="34" charset="0"/>
              <a:buChar char="•"/>
            </a:pPr>
            <a:r>
              <a:rPr lang="de-DE" dirty="0"/>
              <a:t>Verwaltet die Pipeline-Ausführungen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u="sng" dirty="0"/>
              <a:t>Use Case</a:t>
            </a:r>
          </a:p>
          <a:p>
            <a:pPr lvl="1">
              <a:buFont typeface="Arial" panose="020B0604020202020204" pitchFamily="34" charset="0"/>
              <a:buChar char="•"/>
            </a:pPr>
            <a:r>
              <a:rPr lang="de-DE" dirty="0"/>
              <a:t>Native Umgebung (spezifisches Betriebssystem oder Hardware)</a:t>
            </a:r>
          </a:p>
          <a:p>
            <a:pPr>
              <a:buFont typeface="Arial" panose="020B0604020202020204" pitchFamily="34" charset="0"/>
              <a:buChar char="•"/>
            </a:pPr>
            <a:endParaRPr lang="de-DE" dirty="0"/>
          </a:p>
          <a:p>
            <a:pPr>
              <a:buFont typeface="Arial" panose="020B0604020202020204" pitchFamily="34" charset="0"/>
              <a:buChar char="•"/>
            </a:pPr>
            <a:r>
              <a:rPr lang="de-DE" u="sng" dirty="0"/>
              <a:t>Zu beachten</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8845789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Befehle über SSH an eine Maschine</a:t>
            </a:r>
          </a:p>
          <a:p>
            <a:pPr>
              <a:buFont typeface="Arial" panose="020B0604020202020204" pitchFamily="34" charset="0"/>
              <a:buChar char="•"/>
            </a:pPr>
            <a:r>
              <a:rPr lang="de-DE" dirty="0"/>
              <a:t>Funktionsweise ähnlich zum Shell </a:t>
            </a:r>
            <a:r>
              <a:rPr lang="de-DE" dirty="0" err="1"/>
              <a:t>Executor</a:t>
            </a:r>
            <a:endParaRPr lang="de-DE" dirty="0"/>
          </a:p>
          <a:p>
            <a:pPr>
              <a:buFont typeface="Arial" panose="020B0604020202020204" pitchFamily="34" charset="0"/>
              <a:buChar char="•"/>
            </a:pPr>
            <a:r>
              <a:rPr lang="de-DE" dirty="0"/>
              <a:t>Funktioniert nur für Bash-Scripts!</a:t>
            </a:r>
          </a:p>
          <a:p>
            <a:pPr>
              <a:buFont typeface="Arial" panose="020B0604020202020204" pitchFamily="34" charset="0"/>
              <a:buChar char="•"/>
            </a:pPr>
            <a:r>
              <a:rPr lang="de-DE" dirty="0"/>
              <a:t>Höhere Sicherheit, da SSH</a:t>
            </a:r>
          </a:p>
          <a:p>
            <a:pPr lvl="1">
              <a:buFont typeface="Arial" panose="020B0604020202020204" pitchFamily="34" charset="0"/>
              <a:buChar char="•"/>
            </a:pPr>
            <a:r>
              <a:rPr lang="de-DE" dirty="0">
                <a:sym typeface="Wingdings" panose="05000000000000000000" pitchFamily="2" charset="2"/>
              </a:rPr>
              <a:t> Befehle haben nicht Zugriff auf das gesamte Dateisystem</a:t>
            </a:r>
          </a:p>
          <a:p>
            <a:pPr>
              <a:buFont typeface="Arial" panose="020B0604020202020204" pitchFamily="34" charset="0"/>
              <a:buChar char="•"/>
            </a:pPr>
            <a:r>
              <a:rPr lang="de-DE" dirty="0">
                <a:sym typeface="Wingdings" panose="05000000000000000000" pitchFamily="2" charset="2"/>
              </a:rPr>
              <a:t>Nur zur Vollständigkeit bei </a:t>
            </a:r>
            <a:r>
              <a:rPr lang="de-DE" dirty="0" err="1">
                <a:sym typeface="Wingdings" panose="05000000000000000000" pitchFamily="2" charset="2"/>
              </a:rPr>
              <a:t>GitLab</a:t>
            </a:r>
            <a:r>
              <a:rPr lang="de-DE" dirty="0">
                <a:sym typeface="Wingdings" panose="05000000000000000000" pitchFamily="2" charset="2"/>
              </a:rPr>
              <a:t> selbst aufgeführt!</a:t>
            </a:r>
          </a:p>
          <a:p>
            <a:pPr lvl="1">
              <a:buFont typeface="Arial" panose="020B0604020202020204" pitchFamily="34" charset="0"/>
              <a:buChar char="•"/>
            </a:pPr>
            <a:r>
              <a:rPr lang="de-DE" dirty="0">
                <a:sym typeface="Wingdings" panose="05000000000000000000" pitchFamily="2" charset="2"/>
              </a:rPr>
              <a:t>Hat den geringsten Support</a:t>
            </a:r>
          </a:p>
          <a:p>
            <a:pPr>
              <a:buFont typeface="Arial" panose="020B0604020202020204" pitchFamily="34" charset="0"/>
              <a:buChar char="•"/>
            </a:pPr>
            <a:r>
              <a:rPr lang="de-DE" dirty="0">
                <a:sym typeface="Wingdings" panose="05000000000000000000" pitchFamily="2" charset="2"/>
              </a:rPr>
              <a:t>Wird von </a:t>
            </a:r>
            <a:r>
              <a:rPr lang="de-DE" dirty="0" err="1">
                <a:sym typeface="Wingdings" panose="05000000000000000000" pitchFamily="2" charset="2"/>
              </a:rPr>
              <a:t>GitLab</a:t>
            </a:r>
            <a:r>
              <a:rPr lang="de-DE" dirty="0">
                <a:sym typeface="Wingdings" panose="05000000000000000000" pitchFamily="2" charset="2"/>
              </a:rPr>
              <a:t> selbst nicht empfohlen.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6115338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err="1"/>
              <a:t>GitLab</a:t>
            </a:r>
            <a:r>
              <a:rPr lang="de-DE" dirty="0"/>
              <a:t> Server nur per SSH erreichbar? Das ist der Weg.</a:t>
            </a:r>
          </a:p>
          <a:p>
            <a:pPr lvl="1">
              <a:buFont typeface="Arial" panose="020B0604020202020204" pitchFamily="34" charset="0"/>
              <a:buChar char="•"/>
            </a:pPr>
            <a:r>
              <a:rPr lang="de-DE" dirty="0"/>
              <a:t>Es kann kein </a:t>
            </a:r>
            <a:r>
              <a:rPr lang="de-DE" dirty="0" err="1"/>
              <a:t>GitLab</a:t>
            </a:r>
            <a:r>
              <a:rPr lang="de-DE" dirty="0"/>
              <a:t> Runner auf einer anderen Maschine installiert werden</a:t>
            </a:r>
          </a:p>
          <a:p>
            <a:pPr>
              <a:buFont typeface="Arial" panose="020B0604020202020204" pitchFamily="34" charset="0"/>
              <a:buChar char="•"/>
            </a:pPr>
            <a:r>
              <a:rPr lang="de-DE" dirty="0"/>
              <a:t>Zu beachten (analog zu Shell)</a:t>
            </a:r>
          </a:p>
          <a:p>
            <a:pPr lvl="1">
              <a:buFont typeface="Arial" panose="020B0604020202020204" pitchFamily="34" charset="0"/>
              <a:buChar char="•"/>
            </a:pPr>
            <a:r>
              <a:rPr lang="de-DE" dirty="0"/>
              <a:t>Umgebung kann unzureichend dokumentiert sein</a:t>
            </a:r>
          </a:p>
          <a:p>
            <a:pPr lvl="2">
              <a:buFont typeface="Arial" panose="020B0604020202020204" pitchFamily="34" charset="0"/>
              <a:buChar char="•"/>
            </a:pPr>
            <a:r>
              <a:rPr lang="de-DE" sz="1800" dirty="0"/>
              <a:t>Welche Versionen werden verwendet?</a:t>
            </a:r>
          </a:p>
          <a:p>
            <a:pPr lvl="2">
              <a:buFont typeface="Arial" panose="020B0604020202020204" pitchFamily="34" charset="0"/>
              <a:buChar char="•"/>
            </a:pPr>
            <a:r>
              <a:rPr lang="de-DE" sz="1800" dirty="0"/>
              <a:t>Job auf andere Infrastruktur </a:t>
            </a:r>
            <a:r>
              <a:rPr lang="de-DE" sz="1800" dirty="0">
                <a:sym typeface="Wingdings" panose="05000000000000000000" pitchFamily="2" charset="2"/>
              </a:rPr>
              <a:t> Welche </a:t>
            </a:r>
            <a:r>
              <a:rPr lang="de-DE" sz="1800" dirty="0" err="1">
                <a:sym typeface="Wingdings" panose="05000000000000000000" pitchFamily="2" charset="2"/>
              </a:rPr>
              <a:t>Dependencies</a:t>
            </a:r>
            <a:r>
              <a:rPr lang="de-DE" sz="1800" dirty="0">
                <a:sym typeface="Wingdings" panose="05000000000000000000" pitchFamily="2" charset="2"/>
              </a:rPr>
              <a:t> in welcher Version werden benötigt?</a:t>
            </a:r>
          </a:p>
          <a:p>
            <a:pPr lvl="1">
              <a:buFont typeface="Arial" panose="020B0604020202020204" pitchFamily="34" charset="0"/>
              <a:buChar char="•"/>
            </a:pPr>
            <a:r>
              <a:rPr lang="de-DE" dirty="0">
                <a:sym typeface="Wingdings" panose="05000000000000000000" pitchFamily="2" charset="2"/>
              </a:rPr>
              <a:t>„</a:t>
            </a:r>
            <a:r>
              <a:rPr lang="de-DE" dirty="0" err="1">
                <a:sym typeface="Wingdings" panose="05000000000000000000" pitchFamily="2" charset="2"/>
              </a:rPr>
              <a:t>Left-overs</a:t>
            </a:r>
            <a:r>
              <a:rPr lang="de-DE" dirty="0">
                <a:sym typeface="Wingdings" panose="05000000000000000000" pitchFamily="2" charset="2"/>
              </a:rPr>
              <a:t>“ aus vorherigen Jobs  keine saubere </a:t>
            </a:r>
            <a:r>
              <a:rPr lang="de-DE" dirty="0" err="1">
                <a:sym typeface="Wingdings" panose="05000000000000000000" pitchFamily="2" charset="2"/>
              </a:rPr>
              <a:t>build</a:t>
            </a:r>
            <a:r>
              <a:rPr lang="de-DE" dirty="0">
                <a:sym typeface="Wingdings" panose="05000000000000000000" pitchFamily="2" charset="2"/>
              </a:rPr>
              <a:t> Umgebung</a:t>
            </a:r>
          </a:p>
          <a:p>
            <a:pPr lvl="1">
              <a:buFont typeface="Arial" panose="020B0604020202020204" pitchFamily="34" charset="0"/>
              <a:buChar char="•"/>
            </a:pPr>
            <a:r>
              <a:rPr lang="de-DE" dirty="0" err="1">
                <a:sym typeface="Wingdings" panose="05000000000000000000" pitchFamily="2" charset="2"/>
              </a:rPr>
              <a:t>Dependency</a:t>
            </a:r>
            <a:r>
              <a:rPr lang="de-DE" dirty="0">
                <a:sym typeface="Wingdings" panose="05000000000000000000" pitchFamily="2" charset="2"/>
              </a:rPr>
              <a:t>-Management</a:t>
            </a:r>
          </a:p>
          <a:p>
            <a:pPr lvl="2">
              <a:buFont typeface="Arial" panose="020B0604020202020204" pitchFamily="34" charset="0"/>
              <a:buChar char="•"/>
            </a:pPr>
            <a:r>
              <a:rPr lang="de-DE" sz="1800" dirty="0"/>
              <a:t>Ein Projekt benötigt Node.js v20 ein Anderes v18</a:t>
            </a:r>
          </a:p>
          <a:p>
            <a:pPr lvl="1">
              <a:buFont typeface="Arial" panose="020B0604020202020204" pitchFamily="34" charset="0"/>
              <a:buChar char="•"/>
            </a:pPr>
            <a:r>
              <a:rPr lang="de-DE" dirty="0"/>
              <a:t>Muss den anderen Jobs vertrauen</a:t>
            </a:r>
          </a:p>
          <a:p>
            <a:pPr lvl="2">
              <a:buFont typeface="Arial" panose="020B0604020202020204" pitchFamily="34" charset="0"/>
              <a:buChar char="•"/>
            </a:pPr>
            <a:r>
              <a:rPr lang="de-DE" sz="1800" dirty="0"/>
              <a:t>Haben vollen Zugriff auf das Projekt + Secrets</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3211101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Eine bereits bestehende virtuelle Maschine wird genutzt</a:t>
            </a:r>
          </a:p>
          <a:p>
            <a:pPr lvl="1">
              <a:buFont typeface="Arial" panose="020B0604020202020204" pitchFamily="34" charset="0"/>
              <a:buChar char="•"/>
            </a:pPr>
            <a:r>
              <a:rPr lang="de-DE" dirty="0"/>
              <a:t>Wird </a:t>
            </a:r>
            <a:r>
              <a:rPr lang="de-DE" dirty="0" err="1"/>
              <a:t>gecloned</a:t>
            </a:r>
            <a:r>
              <a:rPr lang="de-DE" dirty="0"/>
              <a:t> und darauf läuft dann der </a:t>
            </a:r>
            <a:r>
              <a:rPr lang="de-DE" dirty="0" err="1"/>
              <a:t>Build</a:t>
            </a:r>
            <a:r>
              <a:rPr lang="de-DE" dirty="0"/>
              <a:t>.</a:t>
            </a:r>
          </a:p>
          <a:p>
            <a:pPr>
              <a:buFont typeface="Arial" panose="020B0604020202020204" pitchFamily="34" charset="0"/>
              <a:buChar char="•"/>
            </a:pPr>
            <a:r>
              <a:rPr lang="de-DE" dirty="0"/>
              <a:t>Jeder Job startet dementsprechend in einer virtuellen Umgebung</a:t>
            </a:r>
          </a:p>
          <a:p>
            <a:pPr lvl="1">
              <a:buFont typeface="Arial" panose="020B0604020202020204" pitchFamily="34" charset="0"/>
              <a:buChar char="•"/>
            </a:pPr>
            <a:r>
              <a:rPr lang="de-DE" dirty="0"/>
              <a:t>Windows, Linux, </a:t>
            </a:r>
            <a:r>
              <a:rPr lang="de-DE" dirty="0" err="1"/>
              <a:t>macOS</a:t>
            </a:r>
            <a:r>
              <a:rPr lang="de-DE" dirty="0"/>
              <a:t> oder FreeBSD</a:t>
            </a:r>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4855360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Use Case</a:t>
            </a:r>
          </a:p>
          <a:p>
            <a:pPr lvl="1">
              <a:buFont typeface="Arial" panose="020B0604020202020204" pitchFamily="34" charset="0"/>
              <a:buChar char="•"/>
            </a:pPr>
            <a:r>
              <a:rPr lang="de-DE" dirty="0"/>
              <a:t>Verschiedene Umgebungen durch Virtualisierung</a:t>
            </a:r>
          </a:p>
          <a:p>
            <a:pPr lvl="2">
              <a:buFont typeface="Arial" panose="020B0604020202020204" pitchFamily="34" charset="0"/>
              <a:buChar char="•"/>
            </a:pPr>
            <a:r>
              <a:rPr lang="de-DE" sz="1800" dirty="0"/>
              <a:t>Testen mit verschiedenen Betriebssystemen</a:t>
            </a:r>
          </a:p>
          <a:p>
            <a:pPr lvl="1">
              <a:buFont typeface="Arial" panose="020B0604020202020204" pitchFamily="34" charset="0"/>
              <a:buChar char="•"/>
            </a:pPr>
            <a:r>
              <a:rPr lang="de-DE" dirty="0"/>
              <a:t>Falls Docker nicht angenommen oder verstanden wird</a:t>
            </a:r>
          </a:p>
          <a:p>
            <a:pPr lvl="1">
              <a:buFont typeface="Arial" panose="020B0604020202020204" pitchFamily="34" charset="0"/>
              <a:buChar char="•"/>
            </a:pPr>
            <a:r>
              <a:rPr lang="de-DE" dirty="0"/>
              <a:t>Falls VirtualBox/Parallels bereits eingesetzt werden</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a:t>
            </a:r>
            <a:r>
              <a:rPr lang="de-DE" dirty="0">
                <a:sym typeface="Wingdings" panose="05000000000000000000" pitchFamily="2" charset="2"/>
              </a:rPr>
              <a:t> Betriebssystem starten</a:t>
            </a:r>
          </a:p>
          <a:p>
            <a:pPr lvl="1">
              <a:buFont typeface="Arial" panose="020B0604020202020204" pitchFamily="34" charset="0"/>
              <a:buChar char="•"/>
            </a:pPr>
            <a:r>
              <a:rPr lang="de-DE" dirty="0">
                <a:sym typeface="Wingdings" panose="05000000000000000000" pitchFamily="2" charset="2"/>
              </a:rPr>
              <a:t>Debugging schwerer (bei Job-fail)</a:t>
            </a:r>
          </a:p>
          <a:p>
            <a:pPr lvl="1">
              <a:buFont typeface="Arial" panose="020B0604020202020204" pitchFamily="34" charset="0"/>
              <a:buChar char="•"/>
            </a:pPr>
            <a:r>
              <a:rPr lang="de-DE" dirty="0">
                <a:sym typeface="Wingdings" panose="05000000000000000000" pitchFamily="2" charset="2"/>
              </a:rPr>
              <a:t>Verbindung läuft über SSH! (Fehlerquellenmöglichkeit)</a:t>
            </a:r>
          </a:p>
          <a:p>
            <a:pPr lvl="1">
              <a:buFont typeface="Arial" panose="020B0604020202020204" pitchFamily="34" charset="0"/>
              <a:buChar char="•"/>
            </a:pPr>
            <a:r>
              <a:rPr lang="de-DE" dirty="0"/>
              <a:t>Zusätzliche </a:t>
            </a:r>
            <a:r>
              <a:rPr lang="de-DE" dirty="0" err="1"/>
              <a:t>Config</a:t>
            </a:r>
            <a:r>
              <a:rPr lang="de-DE" dirty="0"/>
              <a:t>/Fehlersuche beim Hochladen von Job-Artefakten</a:t>
            </a:r>
          </a:p>
          <a:p>
            <a:pPr lvl="2">
              <a:buFont typeface="Arial" panose="020B0604020202020204" pitchFamily="34" charset="0"/>
              <a:buChar char="•"/>
            </a:pPr>
            <a:endParaRPr lang="de-DE" sz="1800"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7950639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Docker Container wird in der Pipeline definiert</a:t>
            </a:r>
          </a:p>
          <a:p>
            <a:pPr>
              <a:buFont typeface="Arial" panose="020B0604020202020204" pitchFamily="34" charset="0"/>
              <a:buChar char="•"/>
            </a:pPr>
            <a:r>
              <a:rPr lang="de-DE" dirty="0"/>
              <a:t>Simple Laufzeitumgebungen</a:t>
            </a:r>
          </a:p>
          <a:p>
            <a:pPr>
              <a:buFont typeface="Arial" panose="020B0604020202020204" pitchFamily="34" charset="0"/>
              <a:buChar char="•"/>
            </a:pPr>
            <a:r>
              <a:rPr lang="de-DE" dirty="0"/>
              <a:t>Mehrere Jobs gleichzeitig</a:t>
            </a:r>
          </a:p>
          <a:p>
            <a:pPr lvl="1">
              <a:buFont typeface="Arial" panose="020B0604020202020204" pitchFamily="34" charset="0"/>
              <a:buChar char="•"/>
            </a:pPr>
            <a:r>
              <a:rPr lang="de-DE" dirty="0"/>
              <a:t>Ohne Interferenzen (außer Systemlast/Performance)</a:t>
            </a:r>
          </a:p>
          <a:p>
            <a:pPr>
              <a:buFont typeface="Arial" panose="020B0604020202020204" pitchFamily="34" charset="0"/>
              <a:buChar char="•"/>
            </a:pPr>
            <a:r>
              <a:rPr lang="de-DE" dirty="0"/>
              <a:t>Docker Umgebung für die meisten Projekte sinnvoll</a:t>
            </a:r>
          </a:p>
          <a:p>
            <a:pPr>
              <a:buFont typeface="Arial" panose="020B0604020202020204" pitchFamily="34" charset="0"/>
              <a:buChar char="•"/>
            </a:pPr>
            <a:r>
              <a:rPr lang="de-DE" dirty="0"/>
              <a:t>Alle Abhängigkeiten im Docker Image definiert</a:t>
            </a:r>
          </a:p>
          <a:p>
            <a:pPr marL="0" indent="0">
              <a:buNone/>
            </a:pPr>
            <a:endParaRPr lang="de-DE" dirty="0"/>
          </a:p>
        </p:txBody>
      </p:sp>
    </p:spTree>
    <p:extLst>
      <p:ext uri="{BB962C8B-B14F-4D97-AF65-F5344CB8AC3E}">
        <p14:creationId xmlns:p14="http://schemas.microsoft.com/office/powerpoint/2010/main" val="32961301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Saubere Umgebung für jeden Job</a:t>
            </a:r>
          </a:p>
          <a:p>
            <a:pPr lvl="1">
              <a:buFont typeface="Arial" panose="020B0604020202020204" pitchFamily="34" charset="0"/>
              <a:buChar char="•"/>
            </a:pPr>
            <a:r>
              <a:rPr lang="de-DE" dirty="0"/>
              <a:t>Projekte unabhängig voneinander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vom „Pulling“</a:t>
            </a:r>
          </a:p>
          <a:p>
            <a:pPr lvl="2">
              <a:buFont typeface="Arial" panose="020B0604020202020204" pitchFamily="34" charset="0"/>
              <a:buChar char="•"/>
            </a:pPr>
            <a:r>
              <a:rPr lang="de-DE" sz="1800" dirty="0"/>
              <a:t>Für jeden Job wird das Docker Image heruntergeladen</a:t>
            </a:r>
          </a:p>
          <a:p>
            <a:pPr marL="0" indent="0">
              <a:buNone/>
            </a:pPr>
            <a:endParaRPr lang="de-DE" dirty="0"/>
          </a:p>
        </p:txBody>
      </p:sp>
    </p:spTree>
    <p:extLst>
      <p:ext uri="{BB962C8B-B14F-4D97-AF65-F5344CB8AC3E}">
        <p14:creationId xmlns:p14="http://schemas.microsoft.com/office/powerpoint/2010/main" val="27525383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B108F-4359-A7C8-35DF-1CC4117C913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7EEF0A0-6AD3-9946-8C67-EF5ED1DD105C}"/>
              </a:ext>
            </a:extLst>
          </p:cNvPr>
          <p:cNvSpPr>
            <a:spLocks noGrp="1"/>
          </p:cNvSpPr>
          <p:nvPr>
            <p:ph idx="1"/>
          </p:nvPr>
        </p:nvSpPr>
        <p:spPr/>
        <p:txBody>
          <a:bodyPr/>
          <a:lstStyle/>
          <a:p>
            <a:pPr marL="0" indent="0">
              <a:buNone/>
            </a:pPr>
            <a:r>
              <a:rPr lang="de-DE" b="1" dirty="0"/>
              <a:t>Docker </a:t>
            </a:r>
            <a:r>
              <a:rPr lang="de-DE" b="1" dirty="0" err="1"/>
              <a:t>Machine</a:t>
            </a:r>
            <a:r>
              <a:rPr lang="de-DE" b="1" dirty="0"/>
              <a:t> </a:t>
            </a:r>
            <a:r>
              <a:rPr lang="de-DE" b="1" dirty="0" err="1"/>
              <a:t>Executor</a:t>
            </a:r>
            <a:endParaRPr lang="de-DE" b="1" dirty="0"/>
          </a:p>
          <a:p>
            <a:pPr>
              <a:buFont typeface="Arial" panose="020B0604020202020204" pitchFamily="34" charset="0"/>
              <a:buChar char="•"/>
            </a:pPr>
            <a:r>
              <a:rPr lang="de-DE" dirty="0"/>
              <a:t>Spezielle Version des Docker </a:t>
            </a:r>
            <a:r>
              <a:rPr lang="de-DE" dirty="0" err="1"/>
              <a:t>Executor</a:t>
            </a:r>
            <a:endParaRPr lang="de-DE" dirty="0"/>
          </a:p>
          <a:p>
            <a:pPr lvl="1">
              <a:buFont typeface="Arial" panose="020B0604020202020204" pitchFamily="34" charset="0"/>
              <a:buChar char="•"/>
            </a:pPr>
            <a:r>
              <a:rPr lang="de-DE" dirty="0"/>
              <a:t>Mit Support für auto-</a:t>
            </a:r>
            <a:r>
              <a:rPr lang="de-DE" dirty="0" err="1"/>
              <a:t>scaling</a:t>
            </a:r>
            <a:endParaRPr lang="de-DE" dirty="0"/>
          </a:p>
          <a:p>
            <a:pPr>
              <a:buFont typeface="Arial" panose="020B0604020202020204" pitchFamily="34" charset="0"/>
              <a:buChar char="•"/>
            </a:pPr>
            <a:r>
              <a:rPr lang="de-DE" dirty="0"/>
              <a:t>Funktioniert auch wie der Docker </a:t>
            </a:r>
            <a:r>
              <a:rPr lang="de-DE" dirty="0" err="1"/>
              <a:t>Executor</a:t>
            </a:r>
            <a:endParaRPr lang="de-DE" dirty="0"/>
          </a:p>
          <a:p>
            <a:pPr lvl="1">
              <a:buFont typeface="Arial" panose="020B0604020202020204" pitchFamily="34" charset="0"/>
              <a:buChar char="•"/>
            </a:pPr>
            <a:r>
              <a:rPr lang="de-DE" dirty="0"/>
              <a:t>Aber mit </a:t>
            </a:r>
            <a:r>
              <a:rPr lang="de-DE" dirty="0" err="1"/>
              <a:t>Build</a:t>
            </a:r>
            <a:r>
              <a:rPr lang="de-DE" dirty="0"/>
              <a:t> Hosts</a:t>
            </a:r>
          </a:p>
          <a:p>
            <a:pPr lvl="2">
              <a:buFont typeface="Arial" panose="020B0604020202020204" pitchFamily="34" charset="0"/>
              <a:buChar char="•"/>
            </a:pPr>
            <a:r>
              <a:rPr lang="de-DE" sz="1800" dirty="0"/>
              <a:t>Werden bei Bedarf von der Docker Maschine erstellt</a:t>
            </a:r>
          </a:p>
          <a:p>
            <a:pPr lvl="2">
              <a:buFont typeface="Arial" panose="020B0604020202020204" pitchFamily="34" charset="0"/>
              <a:buChar char="•"/>
            </a:pPr>
            <a:endParaRPr lang="de-DE" sz="1800"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 </a:t>
            </a:r>
            <a:r>
              <a:rPr lang="de-DE" dirty="0" err="1"/>
              <a:t>Kubernetes</a:t>
            </a:r>
            <a:r>
              <a:rPr lang="de-DE" dirty="0"/>
              <a:t>? </a:t>
            </a:r>
            <a:r>
              <a:rPr lang="de-DE" dirty="0">
                <a:sym typeface="Wingdings" panose="05000000000000000000" pitchFamily="2" charset="2"/>
              </a:rPr>
              <a:t></a:t>
            </a:r>
            <a:endParaRPr lang="de-DE" dirty="0"/>
          </a:p>
          <a:p>
            <a:pPr>
              <a:buFont typeface="Arial" panose="020B0604020202020204" pitchFamily="34" charset="0"/>
              <a:buChar char="•"/>
            </a:pPr>
            <a:endParaRPr lang="de-DE" sz="1800" dirty="0"/>
          </a:p>
        </p:txBody>
      </p:sp>
    </p:spTree>
    <p:extLst>
      <p:ext uri="{BB962C8B-B14F-4D97-AF65-F5344CB8AC3E}">
        <p14:creationId xmlns:p14="http://schemas.microsoft.com/office/powerpoint/2010/main" val="41827377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1E39F-71D2-4C99-8956-C7E62161571A}"/>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06E05289-68A2-EF74-FCD0-F8F9801A4459}"/>
              </a:ext>
            </a:extLst>
          </p:cNvPr>
          <p:cNvSpPr>
            <a:spLocks noGrp="1"/>
          </p:cNvSpPr>
          <p:nvPr>
            <p:ph idx="1"/>
          </p:nvPr>
        </p:nvSpPr>
        <p:spPr/>
        <p:txBody>
          <a:bodyPr/>
          <a:lstStyle/>
          <a:p>
            <a:pPr marL="0" indent="0">
              <a:buNone/>
            </a:pPr>
            <a:r>
              <a:rPr lang="de-DE" b="1" dirty="0" err="1"/>
              <a:t>Kubernetes</a:t>
            </a:r>
            <a:r>
              <a:rPr lang="de-DE" b="1" dirty="0"/>
              <a:t> </a:t>
            </a:r>
            <a:r>
              <a:rPr lang="de-DE" b="1" dirty="0" err="1"/>
              <a:t>Executor</a:t>
            </a:r>
            <a:endParaRPr lang="de-DE" b="1" dirty="0"/>
          </a:p>
          <a:p>
            <a:pPr>
              <a:buFont typeface="Arial" panose="020B0604020202020204" pitchFamily="34" charset="0"/>
              <a:buChar char="•"/>
            </a:pPr>
            <a:r>
              <a:rPr lang="de-DE" dirty="0"/>
              <a:t>Bestehendes </a:t>
            </a:r>
            <a:r>
              <a:rPr lang="de-DE" dirty="0" err="1"/>
              <a:t>Kubernetes</a:t>
            </a:r>
            <a:r>
              <a:rPr lang="de-DE" dirty="0"/>
              <a:t>-Cluster wird verwendet</a:t>
            </a:r>
          </a:p>
          <a:p>
            <a:pPr>
              <a:buFont typeface="Arial" panose="020B0604020202020204" pitchFamily="34" charset="0"/>
              <a:buChar char="•"/>
            </a:pPr>
            <a:r>
              <a:rPr lang="de-DE" dirty="0"/>
              <a:t>Jobs werden auf dem </a:t>
            </a:r>
            <a:r>
              <a:rPr lang="de-DE" dirty="0" err="1"/>
              <a:t>Kubernetes</a:t>
            </a:r>
            <a:r>
              <a:rPr lang="de-DE" dirty="0"/>
              <a:t> Cluster ausgeführt</a:t>
            </a:r>
          </a:p>
          <a:p>
            <a:pPr>
              <a:buFont typeface="Arial" panose="020B0604020202020204" pitchFamily="34" charset="0"/>
              <a:buChar char="•"/>
            </a:pPr>
            <a:r>
              <a:rPr lang="de-DE" dirty="0" err="1"/>
              <a:t>Executor</a:t>
            </a:r>
            <a:r>
              <a:rPr lang="de-DE" dirty="0"/>
              <a:t> ruft die API auf und erzeugt neuen Pod</a:t>
            </a:r>
          </a:p>
          <a:p>
            <a:pPr lvl="1">
              <a:buFont typeface="Arial" panose="020B0604020202020204" pitchFamily="34" charset="0"/>
              <a:buChar char="•"/>
            </a:pPr>
            <a:r>
              <a:rPr lang="de-DE" dirty="0"/>
              <a:t>Mit einem </a:t>
            </a:r>
            <a:r>
              <a:rPr lang="de-DE" dirty="0" err="1"/>
              <a:t>Build-Contrainer</a:t>
            </a:r>
            <a:r>
              <a:rPr lang="de-DE" dirty="0"/>
              <a:t> und Services-Containers</a:t>
            </a:r>
          </a:p>
          <a:p>
            <a:pPr lvl="1">
              <a:buFont typeface="Arial" panose="020B0604020202020204" pitchFamily="34" charset="0"/>
              <a:buChar char="•"/>
            </a:pPr>
            <a:r>
              <a:rPr lang="de-DE" dirty="0"/>
              <a:t>Für jeden </a:t>
            </a:r>
            <a:r>
              <a:rPr lang="de-DE" dirty="0" err="1"/>
              <a:t>GitLab</a:t>
            </a:r>
            <a:r>
              <a:rPr lang="de-DE" dirty="0"/>
              <a:t> CI Job</a:t>
            </a:r>
          </a:p>
          <a:p>
            <a:pPr lvl="1">
              <a:buFont typeface="Arial" panose="020B0604020202020204" pitchFamily="34" charset="0"/>
              <a:buChar char="•"/>
            </a:pPr>
            <a:endParaRPr lang="de-DE"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r>
              <a:rPr lang="de-DE" dirty="0"/>
              <a:t>Bei bestehendem </a:t>
            </a:r>
            <a:r>
              <a:rPr lang="de-DE" dirty="0" err="1"/>
              <a:t>Kubernetes</a:t>
            </a:r>
            <a:r>
              <a:rPr lang="de-DE" dirty="0"/>
              <a:t>-Cluster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11219814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Executor</a:t>
            </a:r>
            <a:r>
              <a:rPr lang="de-DE" b="1" dirty="0"/>
              <a:t> Chart</a:t>
            </a:r>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457200" indent="-457200">
              <a:buFont typeface="+mj-lt"/>
              <a:buAutoNum type="arabicParenBoth"/>
            </a:pPr>
            <a:r>
              <a:rPr lang="de-DE" sz="1800" dirty="0"/>
              <a:t>Möglich, aber problematisch, wenn der </a:t>
            </a:r>
            <a:r>
              <a:rPr lang="de-DE" sz="1800" dirty="0" err="1"/>
              <a:t>Build</a:t>
            </a:r>
            <a:r>
              <a:rPr lang="de-DE" sz="1800" dirty="0"/>
              <a:t> auf der </a:t>
            </a:r>
            <a:r>
              <a:rPr lang="de-DE" sz="1800" dirty="0" err="1"/>
              <a:t>Build</a:t>
            </a:r>
            <a:r>
              <a:rPr lang="de-DE" sz="1800" dirty="0"/>
              <a:t> Maschine installierte Services nutzt</a:t>
            </a:r>
          </a:p>
          <a:p>
            <a:pPr marL="457200" indent="-457200">
              <a:buFont typeface="+mj-lt"/>
              <a:buAutoNum type="arabicParenBoth"/>
            </a:pPr>
            <a:r>
              <a:rPr lang="de-DE" sz="1800" dirty="0"/>
              <a:t>Erfordert manuelle </a:t>
            </a:r>
            <a:r>
              <a:rPr lang="de-DE" sz="1800" dirty="0" err="1"/>
              <a:t>Dependency</a:t>
            </a:r>
            <a:r>
              <a:rPr lang="de-DE" sz="1800" dirty="0"/>
              <a:t> </a:t>
            </a:r>
            <a:r>
              <a:rPr lang="de-DE" sz="1800" dirty="0" err="1"/>
              <a:t>Injection</a:t>
            </a:r>
            <a:endParaRPr lang="de-DE" sz="1800" dirty="0"/>
          </a:p>
          <a:p>
            <a:pPr marL="457200" indent="-457200">
              <a:buFont typeface="+mj-lt"/>
              <a:buAutoNum type="arabicParenBoth"/>
            </a:pPr>
            <a:r>
              <a:rPr lang="de-DE" sz="1800" dirty="0"/>
              <a:t>Beispielsweise mit </a:t>
            </a:r>
            <a:r>
              <a:rPr lang="de-DE" sz="1800" dirty="0" err="1"/>
              <a:t>Vagrant</a:t>
            </a:r>
            <a:endParaRPr lang="de-DE" sz="1800" dirty="0"/>
          </a:p>
        </p:txBody>
      </p:sp>
      <p:pic>
        <p:nvPicPr>
          <p:cNvPr id="6" name="Grafik 5">
            <a:extLst>
              <a:ext uri="{FF2B5EF4-FFF2-40B4-BE49-F238E27FC236}">
                <a16:creationId xmlns:a16="http://schemas.microsoft.com/office/drawing/2014/main" id="{FB77F58D-9996-21E3-E780-FB0DCA523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6" y="1556792"/>
            <a:ext cx="9144000" cy="3170337"/>
          </a:xfrm>
          <a:prstGeom prst="rect">
            <a:avLst/>
          </a:prstGeom>
        </p:spPr>
      </p:pic>
    </p:spTree>
    <p:extLst>
      <p:ext uri="{BB962C8B-B14F-4D97-AF65-F5344CB8AC3E}">
        <p14:creationId xmlns:p14="http://schemas.microsoft.com/office/powerpoint/2010/main" val="372234375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7659</Words>
  <Application>Microsoft Office PowerPoint</Application>
  <PresentationFormat>Bildschirmpräsentation (4:3)</PresentationFormat>
  <Paragraphs>1207</Paragraphs>
  <Slides>101</Slides>
  <Notes>79</Notes>
  <HiddenSlides>5</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101</vt:i4>
      </vt:variant>
    </vt:vector>
  </HeadingPairs>
  <TitlesOfParts>
    <vt:vector size="111" baseType="lpstr">
      <vt:lpstr>Arial</vt:lpstr>
      <vt:lpstr>Avenir</vt:lpstr>
      <vt:lpstr>Consolas</vt:lpstr>
      <vt:lpstr>GitLab Mono</vt:lpstr>
      <vt:lpstr>gitlab sans</vt:lpstr>
      <vt:lpstr>Inter</vt:lpstr>
      <vt:lpstr>Monotype Sorts</vt:lpstr>
      <vt:lpstr>Times New Roman</vt:lpstr>
      <vt:lpstr>vorlneu</vt:lpstr>
      <vt:lpstr>Benutzerdefiniertes Design</vt:lpstr>
      <vt:lpstr>Tag 3: Docker, GitLab CI &amp; Deployment-Strategien</vt:lpstr>
      <vt:lpstr>Agenda</vt:lpstr>
      <vt:lpstr>Agenda</vt:lpstr>
      <vt:lpstr>GitLab Runner &amp; Container/Docker Registry</vt:lpstr>
      <vt:lpstr>GitLab Runner</vt:lpstr>
      <vt:lpstr>PowerPoint-Präsentation</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Wollen wir das?</vt:lpstr>
      <vt:lpstr>Wollen wir das?</vt:lpstr>
      <vt:lpstr>Wollen wir das?</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375</cp:revision>
  <cp:lastPrinted>1996-08-01T16:36:58Z</cp:lastPrinted>
  <dcterms:created xsi:type="dcterms:W3CDTF">2024-05-03T10:07:43Z</dcterms:created>
  <dcterms:modified xsi:type="dcterms:W3CDTF">2024-06-05T07:45:33Z</dcterms:modified>
</cp:coreProperties>
</file>