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4"/>
  </p:notesMasterIdLst>
  <p:handoutMasterIdLst>
    <p:handoutMasterId r:id="rId13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08" r:id="rId119"/>
    <p:sldId id="701" r:id="rId120"/>
    <p:sldId id="719" r:id="rId121"/>
    <p:sldId id="720" r:id="rId122"/>
    <p:sldId id="702" r:id="rId123"/>
    <p:sldId id="709" r:id="rId124"/>
    <p:sldId id="703" r:id="rId125"/>
    <p:sldId id="710" r:id="rId126"/>
    <p:sldId id="704" r:id="rId127"/>
    <p:sldId id="711" r:id="rId128"/>
    <p:sldId id="713" r:id="rId129"/>
    <p:sldId id="705" r:id="rId130"/>
    <p:sldId id="706" r:id="rId131"/>
    <p:sldId id="712" r:id="rId132"/>
    <p:sldId id="724" r:id="rId13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82" d="100"/>
          <a:sy n="82" d="100"/>
        </p:scale>
        <p:origin x="6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119</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126</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t>
            </a:r>
          </a:p>
          <a:p>
            <a:endParaRPr lang="de-DE" dirty="0"/>
          </a:p>
          <a:p>
            <a:r>
              <a:rPr lang="de-DE" dirty="0"/>
              <a:t>Docker V2: https://distribution.github.io/distribution/spec/manifest-v2-2/</a:t>
            </a:r>
          </a:p>
          <a:p>
            <a:endParaRPr lang="de-DE" dirty="0"/>
          </a:p>
          <a:p>
            <a:r>
              <a:rPr lang="de-DE" dirty="0"/>
              <a:t>OCI: https://github.com/opencontainers/image-spec/blob/main/spec.md</a:t>
            </a:r>
          </a:p>
          <a:p>
            <a:endParaRPr lang="de-DE" dirty="0"/>
          </a:p>
          <a:p>
            <a:endParaRPr lang="de-DE" dirty="0"/>
          </a:p>
          <a:p>
            <a:r>
              <a:rPr lang="de-DE" dirty="0"/>
              <a:t>Weiterführende Themen:</a:t>
            </a:r>
          </a:p>
          <a:p>
            <a:r>
              <a:rPr lang="de-DE" dirty="0"/>
              <a:t>https://docs.gitlab.com/ee/user/packages/container_registry/#container-image-signatures</a:t>
            </a:r>
          </a:p>
          <a:p>
            <a:endParaRPr lang="de-DE" dirty="0"/>
          </a:p>
          <a:p>
            <a:r>
              <a:rPr lang="de-DE" dirty="0"/>
              <a:t>https://docs.gitlab.com/ee/user/packages/container_registry/#sign-container-images-with-oci-referrer-data</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131</a:t>
            </a:fld>
            <a:endParaRPr lang="de-DE" altLang="de-DE"/>
          </a:p>
        </p:txBody>
      </p:sp>
    </p:spTree>
    <p:extLst>
      <p:ext uri="{BB962C8B-B14F-4D97-AF65-F5344CB8AC3E}">
        <p14:creationId xmlns:p14="http://schemas.microsoft.com/office/powerpoint/2010/main" val="629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30.05.2024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hyperlink" Target="https://gitlab.com/gitlab-org/gitlab/-/issues/18383#possible-workaround"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hyperlink" Target="https://gitlab.com/groups/gitlab-org/-/epics/9459"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a:buFont typeface="Arial" panose="020B0604020202020204" pitchFamily="34" charset="0"/>
              <a:buChar char="•"/>
            </a:pPr>
            <a:r>
              <a:rPr lang="de-DE" dirty="0"/>
              <a:t>Der Pfad der Registry </a:t>
            </a:r>
            <a:r>
              <a:rPr lang="de-DE" dirty="0" err="1"/>
              <a:t>matched</a:t>
            </a:r>
            <a:r>
              <a:rPr lang="de-DE" dirty="0"/>
              <a:t> immer dem zugehörigen Projekt</a:t>
            </a:r>
          </a:p>
          <a:p>
            <a:pPr lvl="1">
              <a:buFont typeface="Arial" panose="020B0604020202020204" pitchFamily="34" charset="0"/>
              <a:buChar char="•"/>
            </a:pPr>
            <a:r>
              <a:rPr lang="de-DE" dirty="0"/>
              <a:t>Daher muss man entweder das Projekt verschieben oder umbenennen</a:t>
            </a:r>
          </a:p>
          <a:p>
            <a:pPr>
              <a:buFont typeface="Arial" panose="020B0604020202020204" pitchFamily="34" charset="0"/>
              <a:buChar char="•"/>
            </a:pPr>
            <a:r>
              <a:rPr lang="de-DE" dirty="0"/>
              <a:t>Wird von GitLab.com gehosteten Instanzen unterstützt</a:t>
            </a:r>
          </a:p>
          <a:p>
            <a:pPr>
              <a:buFont typeface="Arial" panose="020B0604020202020204" pitchFamily="34" charset="0"/>
              <a:buChar char="•"/>
            </a:pPr>
            <a:r>
              <a:rPr lang="de-DE" dirty="0"/>
              <a:t>Self-</a:t>
            </a:r>
            <a:r>
              <a:rPr lang="de-DE" dirty="0" err="1"/>
              <a:t>managed</a:t>
            </a:r>
            <a:r>
              <a:rPr lang="de-DE" dirty="0"/>
              <a:t>:</a:t>
            </a:r>
          </a:p>
          <a:p>
            <a:pPr lvl="1">
              <a:buFont typeface="Arial" panose="020B0604020202020204" pitchFamily="34" charset="0"/>
              <a:buChar char="•"/>
            </a:pPr>
            <a:r>
              <a:rPr lang="de-DE" dirty="0"/>
              <a:t>Alle Container Images müssen vorher gelöscht werden</a:t>
            </a:r>
          </a:p>
          <a:p>
            <a:pPr lvl="1">
              <a:buFont typeface="Arial" panose="020B0604020202020204" pitchFamily="34" charset="0"/>
              <a:buChar char="•"/>
            </a:pPr>
            <a:r>
              <a:rPr lang="de-DE" dirty="0">
                <a:hlinkClick r:id="rId3"/>
              </a:rPr>
              <a:t>https://gitlab.com/gitlab-org/gitlab/-/issues/18383#possible-workaround</a:t>
            </a:r>
            <a:endParaRPr lang="de-DE" dirty="0"/>
          </a:p>
          <a:p>
            <a:pPr lvl="1">
              <a:buFont typeface="Arial" panose="020B0604020202020204" pitchFamily="34" charset="0"/>
              <a:buChar char="•"/>
            </a:pPr>
            <a:r>
              <a:rPr lang="de-DE" dirty="0">
                <a:hlinkClick r:id="rId4"/>
              </a:rPr>
              <a:t>https://gitlab.com/groups/gitlab-org/-/epics/9459</a:t>
            </a:r>
            <a:r>
              <a:rPr lang="de-DE" dirty="0"/>
              <a:t> </a:t>
            </a:r>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a:p>
            <a:pPr>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sym typeface="Wingdings" panose="05000000000000000000" pitchFamily="2" charset="2"/>
              </a:rPr>
              <a:t>„Container </a:t>
            </a:r>
            <a:r>
              <a:rPr lang="de-DE" dirty="0" err="1">
                <a:sym typeface="Wingdings" panose="05000000000000000000" pitchFamily="2" charset="2"/>
              </a:rPr>
              <a:t>registry</a:t>
            </a:r>
            <a:r>
              <a:rPr lang="de-DE" dirty="0">
                <a:sym typeface="Wingdings" panose="05000000000000000000" pitchFamily="2" charset="2"/>
              </a:rPr>
              <a:t>“ deaktivieren</a:t>
            </a:r>
          </a:p>
          <a:p>
            <a:pPr marL="457200" indent="-457200">
              <a:buFont typeface="+mj-lt"/>
              <a:buAutoNum type="arabicPeriod"/>
            </a:pPr>
            <a:r>
              <a:rPr lang="de-DE" dirty="0">
                <a:sym typeface="Wingdings" panose="05000000000000000000" pitchFamily="2" charset="2"/>
              </a:rPr>
              <a:t>„Save </a:t>
            </a:r>
            <a:r>
              <a:rPr lang="de-DE" dirty="0" err="1">
                <a:sym typeface="Wingdings" panose="05000000000000000000" pitchFamily="2" charset="2"/>
              </a:rPr>
              <a:t>changes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Daraufhin wird „Deploy“  „Container Registry“ aus der linken Sidebar entfernt</a:t>
            </a:r>
          </a:p>
          <a:p>
            <a:pPr marL="457200" indent="-457200">
              <a:buFont typeface="+mj-lt"/>
              <a:buAutoNum type="arabicPeriod"/>
            </a:pPr>
            <a:endParaRPr lang="de-DE" dirty="0"/>
          </a:p>
        </p:txBody>
      </p:sp>
    </p:spTree>
    <p:extLst>
      <p:ext uri="{BB962C8B-B14F-4D97-AF65-F5344CB8AC3E}">
        <p14:creationId xmlns:p14="http://schemas.microsoft.com/office/powerpoint/2010/main" val="33124168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a:buFont typeface="Arial" panose="020B0604020202020204" pitchFamily="34" charset="0"/>
              <a:buChar char="•"/>
            </a:pPr>
            <a:r>
              <a:rPr lang="de-DE" dirty="0"/>
              <a:t>Default: Für jeden Sichtbar mit Zugriff aufs Projekt</a:t>
            </a:r>
          </a:p>
          <a:p>
            <a:pPr>
              <a:buFont typeface="Arial" panose="020B0604020202020204" pitchFamily="34" charset="0"/>
              <a:buChar char="•"/>
            </a:pPr>
            <a:r>
              <a:rPr lang="de-DE" dirty="0"/>
              <a:t>Sichtbarkeit kann jedoch pro Projekt geändert werden</a:t>
            </a:r>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&gt;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t>Unter „Container </a:t>
            </a:r>
            <a:r>
              <a:rPr lang="de-DE" dirty="0" err="1"/>
              <a:t>registry</a:t>
            </a:r>
            <a:r>
              <a:rPr lang="de-DE" dirty="0"/>
              <a:t>“ eine Auswahl treffen</a:t>
            </a:r>
          </a:p>
          <a:p>
            <a:pPr marL="857250" lvl="1" indent="-457200">
              <a:buFont typeface="Arial" panose="020B0604020202020204" pitchFamily="34" charset="0"/>
              <a:buChar char="•"/>
            </a:pPr>
            <a:r>
              <a:rPr lang="de-DE" dirty="0"/>
              <a:t>„</a:t>
            </a:r>
            <a:r>
              <a:rPr lang="de-DE" dirty="0" err="1"/>
              <a:t>Everyone</a:t>
            </a:r>
            <a:r>
              <a:rPr lang="de-DE" dirty="0"/>
              <a:t> </a:t>
            </a:r>
            <a:r>
              <a:rPr lang="de-DE" dirty="0" err="1"/>
              <a:t>With</a:t>
            </a:r>
            <a:r>
              <a:rPr lang="de-DE" dirty="0"/>
              <a:t> Access“ (Default)</a:t>
            </a:r>
          </a:p>
          <a:p>
            <a:pPr marL="1257300" lvl="2" indent="-457200">
              <a:buFont typeface="Arial" panose="020B0604020202020204" pitchFamily="34" charset="0"/>
              <a:buChar char="•"/>
            </a:pPr>
            <a:r>
              <a:rPr lang="de-DE" sz="1800" dirty="0"/>
              <a:t>Container Registry hat das Sichtbarkeitslevel des Projekts!</a:t>
            </a:r>
          </a:p>
          <a:p>
            <a:pPr marL="857250" lvl="1" indent="-457200">
              <a:buFont typeface="Arial" panose="020B0604020202020204" pitchFamily="34" charset="0"/>
              <a:buChar char="•"/>
            </a:pPr>
            <a:r>
              <a:rPr lang="de-DE" dirty="0"/>
              <a:t>„</a:t>
            </a:r>
            <a:r>
              <a:rPr lang="de-DE" dirty="0" err="1"/>
              <a:t>Only</a:t>
            </a:r>
            <a:r>
              <a:rPr lang="de-DE" dirty="0"/>
              <a:t> Project Members“</a:t>
            </a:r>
          </a:p>
          <a:p>
            <a:pPr marL="1257300" lvl="2" indent="-457200">
              <a:buFont typeface="Arial" panose="020B0604020202020204" pitchFamily="34" charset="0"/>
              <a:buChar char="•"/>
            </a:pPr>
            <a:r>
              <a:rPr lang="de-DE" sz="1800" dirty="0"/>
              <a:t>Vergleichbar mit: private </a:t>
            </a:r>
            <a:r>
              <a:rPr lang="de-DE" sz="1800" dirty="0" err="1"/>
              <a:t>project</a:t>
            </a:r>
            <a:r>
              <a:rPr lang="de-DE" sz="1800" dirty="0"/>
              <a:t> + </a:t>
            </a:r>
            <a:r>
              <a:rPr lang="de-DE" sz="1800" dirty="0" err="1"/>
              <a:t>everyone</a:t>
            </a:r>
            <a:r>
              <a:rPr lang="de-DE" sz="1800" dirty="0"/>
              <a:t> </a:t>
            </a:r>
            <a:r>
              <a:rPr lang="de-DE" sz="1800" dirty="0" err="1"/>
              <a:t>with</a:t>
            </a:r>
            <a:r>
              <a:rPr lang="de-DE" sz="1800" dirty="0"/>
              <a:t> </a:t>
            </a:r>
            <a:r>
              <a:rPr lang="de-DE" sz="1800" dirty="0" err="1"/>
              <a:t>access</a:t>
            </a:r>
            <a:endParaRPr lang="de-DE" sz="1800" dirty="0"/>
          </a:p>
          <a:p>
            <a:pPr marL="457200" indent="-457200">
              <a:buFont typeface="Arial" panose="020B0604020202020204" pitchFamily="34" charset="0"/>
              <a:buChar char="•"/>
            </a:pPr>
            <a:r>
              <a:rPr lang="de-DE" dirty="0"/>
              <a:t>„Save </a:t>
            </a:r>
            <a:r>
              <a:rPr lang="de-DE" dirty="0" err="1"/>
              <a:t>changes</a:t>
            </a:r>
            <a:r>
              <a:rPr lang="de-DE" dirty="0"/>
              <a:t>“ auswählen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1DD80-CF73-A980-3BD6-69B26337A0D5}"/>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2FD9754-BEAB-D513-52D5-A20FA5E69928}"/>
              </a:ext>
            </a:extLst>
          </p:cNvPr>
          <p:cNvSpPr>
            <a:spLocks noGrp="1"/>
          </p:cNvSpPr>
          <p:nvPr>
            <p:ph idx="1"/>
          </p:nvPr>
        </p:nvSpPr>
        <p:spPr/>
        <p:txBody>
          <a:bodyPr/>
          <a:lstStyle/>
          <a:p>
            <a:pPr marL="0" indent="0">
              <a:buNone/>
            </a:pPr>
            <a:r>
              <a:rPr lang="de-DE" b="1" dirty="0"/>
              <a:t>Unterstütze Image Formate</a:t>
            </a:r>
          </a:p>
          <a:p>
            <a:pPr>
              <a:buFont typeface="Arial" panose="020B0604020202020204" pitchFamily="34" charset="0"/>
              <a:buChar char="•"/>
            </a:pPr>
            <a:r>
              <a:rPr lang="de-DE" dirty="0"/>
              <a:t>Docker V2</a:t>
            </a:r>
          </a:p>
          <a:p>
            <a:pPr>
              <a:buFont typeface="Arial" panose="020B0604020202020204" pitchFamily="34" charset="0"/>
              <a:buChar char="•"/>
            </a:pPr>
            <a:r>
              <a:rPr lang="de-DE" dirty="0"/>
              <a:t>Open Container Initiative (OCI)</a:t>
            </a:r>
          </a:p>
          <a:p>
            <a:pPr>
              <a:buFont typeface="Arial" panose="020B0604020202020204" pitchFamily="34" charset="0"/>
              <a:buChar char="•"/>
            </a:pPr>
            <a:r>
              <a:rPr lang="de-DE" dirty="0"/>
              <a:t>Container Registry entspricht OCI-</a:t>
            </a:r>
            <a:r>
              <a:rPr lang="de-DE" dirty="0" err="1"/>
              <a:t>Verteilungspezifikation</a:t>
            </a:r>
            <a:endParaRPr lang="de-DE" dirty="0"/>
          </a:p>
        </p:txBody>
      </p:sp>
    </p:spTree>
    <p:extLst>
      <p:ext uri="{BB962C8B-B14F-4D97-AF65-F5344CB8AC3E}">
        <p14:creationId xmlns:p14="http://schemas.microsoft.com/office/powerpoint/2010/main" val="88393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9282</Words>
  <Application>Microsoft Office PowerPoint</Application>
  <PresentationFormat>Bildschirmpräsentation (4:3)</PresentationFormat>
  <Paragraphs>1499</Paragraphs>
  <Slides>131</Slides>
  <Notes>91</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131</vt:i4>
      </vt:variant>
    </vt:vector>
  </HeadingPairs>
  <TitlesOfParts>
    <vt:vector size="14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368</cp:revision>
  <cp:lastPrinted>1996-08-01T16:36:58Z</cp:lastPrinted>
  <dcterms:created xsi:type="dcterms:W3CDTF">2024-05-03T10:07:43Z</dcterms:created>
  <dcterms:modified xsi:type="dcterms:W3CDTF">2024-05-31T09:13:10Z</dcterms:modified>
</cp:coreProperties>
</file>