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897" r:id="rId3"/>
  </p:sldMasterIdLst>
  <p:notesMasterIdLst>
    <p:notesMasterId r:id="rId43"/>
  </p:notesMasterIdLst>
  <p:handoutMasterIdLst>
    <p:handoutMasterId r:id="rId44"/>
  </p:handoutMasterIdLst>
  <p:sldIdLst>
    <p:sldId id="604" r:id="rId4"/>
    <p:sldId id="592" r:id="rId5"/>
    <p:sldId id="609" r:id="rId6"/>
    <p:sldId id="596" r:id="rId7"/>
    <p:sldId id="287" r:id="rId8"/>
    <p:sldId id="326" r:id="rId9"/>
    <p:sldId id="443" r:id="rId10"/>
    <p:sldId id="444" r:id="rId11"/>
    <p:sldId id="445" r:id="rId12"/>
    <p:sldId id="446" r:id="rId13"/>
    <p:sldId id="447" r:id="rId14"/>
    <p:sldId id="448" r:id="rId15"/>
    <p:sldId id="449" r:id="rId16"/>
    <p:sldId id="450" r:id="rId17"/>
    <p:sldId id="451" r:id="rId18"/>
    <p:sldId id="452" r:id="rId19"/>
    <p:sldId id="453" r:id="rId20"/>
    <p:sldId id="454" r:id="rId21"/>
    <p:sldId id="597" r:id="rId22"/>
    <p:sldId id="426" r:id="rId23"/>
    <p:sldId id="427" r:id="rId24"/>
    <p:sldId id="428" r:id="rId25"/>
    <p:sldId id="429" r:id="rId26"/>
    <p:sldId id="431" r:id="rId27"/>
    <p:sldId id="455" r:id="rId28"/>
    <p:sldId id="456" r:id="rId29"/>
    <p:sldId id="457" r:id="rId30"/>
    <p:sldId id="458" r:id="rId31"/>
    <p:sldId id="459" r:id="rId32"/>
    <p:sldId id="460" r:id="rId33"/>
    <p:sldId id="461" r:id="rId34"/>
    <p:sldId id="462" r:id="rId35"/>
    <p:sldId id="463" r:id="rId36"/>
    <p:sldId id="464" r:id="rId37"/>
    <p:sldId id="466" r:id="rId38"/>
    <p:sldId id="467" r:id="rId39"/>
    <p:sldId id="598" r:id="rId40"/>
    <p:sldId id="438" r:id="rId41"/>
    <p:sldId id="468" r:id="rId42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81CCFF"/>
    <a:srgbClr val="F2F2F2"/>
    <a:srgbClr val="0249FC"/>
    <a:srgbClr val="037C03"/>
    <a:srgbClr val="FF6600"/>
    <a:srgbClr val="0D4F3C"/>
    <a:srgbClr val="FFFFFF"/>
    <a:srgbClr val="800000"/>
    <a:srgbClr val="0601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4864" autoAdjust="0"/>
  </p:normalViewPr>
  <p:slideViewPr>
    <p:cSldViewPr>
      <p:cViewPr varScale="1">
        <p:scale>
          <a:sx n="122" d="100"/>
          <a:sy n="122" d="100"/>
        </p:scale>
        <p:origin x="295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nvie.com/posts/a-successful-git-branching-model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CAB5EC0A-C9CC-A6BA-EE54-886055258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FA95FD-393F-42A8-A207-199B4A6476FA}" type="slidenum">
              <a:rPr lang="de-DE" altLang="de-DE" sz="1000">
                <a:latin typeface="Arial" panose="020B0604020202020204" pitchFamily="34" charset="0"/>
              </a:rPr>
              <a:pPr/>
              <a:t>5</a:t>
            </a:fld>
            <a:endParaRPr lang="de-DE" altLang="de-DE" sz="1000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5ADAD09-5AD8-D6A8-82FA-8696898FF3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62525" cy="3722687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CD01483-3634-269A-689A-A2F198F34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3288"/>
            <a:ext cx="542607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1" hangingPunct="1"/>
            <a:endParaRPr lang="de-DE" alt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7620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/>
              <a:t>Wurde 2010 von Vincent Driessen als </a:t>
            </a:r>
            <a:r>
              <a:rPr lang="de-DE" altLang="de-DE" dirty="0">
                <a:hlinkClick r:id="rId3"/>
              </a:rPr>
              <a:t>Post auf </a:t>
            </a:r>
            <a:r>
              <a:rPr lang="de-DE" altLang="de-DE" dirty="0" err="1">
                <a:hlinkClick r:id="rId3"/>
              </a:rPr>
              <a:t>nvie</a:t>
            </a:r>
            <a:r>
              <a:rPr lang="de-DE" altLang="de-DE" dirty="0"/>
              <a:t> veröffentlicht, um seine Arbeitsweise mit </a:t>
            </a:r>
            <a:r>
              <a:rPr lang="de-DE" altLang="de-DE" dirty="0" err="1"/>
              <a:t>Git</a:t>
            </a:r>
            <a:r>
              <a:rPr lang="de-DE" altLang="de-DE" dirty="0"/>
              <a:t> zu teilen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27748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7620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/>
              <a:t>Ein Release Branch wird nach Abschluss der Anpassungen in den Main Branch </a:t>
            </a:r>
            <a:r>
              <a:rPr lang="de-DE" altLang="de-DE" dirty="0" err="1"/>
              <a:t>gemerged</a:t>
            </a:r>
            <a:r>
              <a:rPr lang="de-DE" altLang="de-DE" dirty="0"/>
              <a:t> und gilt danach als abgeschlossen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52718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Inhalt aus den </a:t>
            </a:r>
            <a:r>
              <a:rPr lang="de-DE" dirty="0" err="1"/>
              <a:t>Unterlagens</a:t>
            </a:r>
            <a:r>
              <a:rPr lang="de-DE" dirty="0"/>
              <a:t>-Folien:</a:t>
            </a:r>
          </a:p>
          <a:p>
            <a:endParaRPr lang="de-DE" dirty="0"/>
          </a:p>
          <a:p>
            <a:r>
              <a:rPr lang="de-DE" altLang="de-DE" dirty="0"/>
              <a:t>Der Workflow selbst stammt von 2010 und ist damit im Vergleich zu moderneren Konzepten teilweise überholt</a:t>
            </a:r>
          </a:p>
          <a:p>
            <a:r>
              <a:rPr lang="de-DE" altLang="de-DE" dirty="0"/>
              <a:t>Hat klare Vorteile</a:t>
            </a:r>
          </a:p>
          <a:p>
            <a:pPr lvl="1"/>
            <a:r>
              <a:rPr lang="de-DE" altLang="de-DE" dirty="0"/>
              <a:t>Stark strukturierte Aufteilung mit starker Trennung</a:t>
            </a:r>
          </a:p>
          <a:p>
            <a:pPr lvl="1"/>
            <a:r>
              <a:rPr lang="de-DE" altLang="de-DE" dirty="0"/>
              <a:t>Vereinfacht parallele Entwicklung</a:t>
            </a:r>
          </a:p>
          <a:p>
            <a:pPr lvl="1"/>
            <a:r>
              <a:rPr lang="de-DE" altLang="de-DE" dirty="0"/>
              <a:t>Robustere Releases durch dedizierte Release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lvl="1"/>
            <a:r>
              <a:rPr lang="de-DE" altLang="de-DE" dirty="0"/>
              <a:t>Bessere Versionshistorie</a:t>
            </a:r>
          </a:p>
          <a:p>
            <a:pPr marL="400050"/>
            <a:r>
              <a:rPr lang="de-DE" altLang="de-DE" dirty="0"/>
              <a:t>Aber auch klare Nachteile</a:t>
            </a:r>
          </a:p>
          <a:p>
            <a:pPr marL="800100" lvl="1"/>
            <a:r>
              <a:rPr lang="de-DE" altLang="de-DE" dirty="0"/>
              <a:t>Langlebige </a:t>
            </a:r>
            <a:r>
              <a:rPr lang="de-DE" altLang="de-DE" dirty="0" err="1"/>
              <a:t>Branches</a:t>
            </a:r>
            <a:r>
              <a:rPr lang="de-DE" altLang="de-DE" dirty="0"/>
              <a:t> erhöhen Konfliktpotenzial beim </a:t>
            </a:r>
            <a:r>
              <a:rPr lang="de-DE" altLang="de-DE" dirty="0" err="1"/>
              <a:t>Mergen</a:t>
            </a:r>
            <a:endParaRPr lang="de-DE" altLang="de-DE" dirty="0"/>
          </a:p>
          <a:p>
            <a:pPr marL="800100" lvl="1"/>
            <a:r>
              <a:rPr lang="de-DE" altLang="de-DE" dirty="0"/>
              <a:t>Struktur mit seltenen Updates erschwert </a:t>
            </a:r>
            <a:r>
              <a:rPr lang="de-DE" altLang="de-DE" dirty="0" err="1"/>
              <a:t>Continuous</a:t>
            </a:r>
            <a:r>
              <a:rPr lang="de-DE" altLang="de-DE" dirty="0"/>
              <a:t> </a:t>
            </a:r>
            <a:r>
              <a:rPr lang="de-DE" altLang="de-DE" dirty="0" err="1"/>
              <a:t>Deployment</a:t>
            </a:r>
            <a:r>
              <a:rPr lang="de-DE" altLang="de-DE" dirty="0"/>
              <a:t> stark</a:t>
            </a:r>
          </a:p>
          <a:p>
            <a:pPr marL="800100" lvl="1"/>
            <a:r>
              <a:rPr lang="de-DE" altLang="de-DE" dirty="0" err="1"/>
              <a:t>Continuous</a:t>
            </a:r>
            <a:r>
              <a:rPr lang="de-DE" altLang="de-DE" dirty="0"/>
              <a:t> Integration zwar mittels Development möglich, aber weniger effektiv</a:t>
            </a:r>
          </a:p>
          <a:p>
            <a:pPr marL="800100" lvl="1"/>
            <a:r>
              <a:rPr lang="de-DE" altLang="de-DE" dirty="0"/>
              <a:t>Zusätzlicher Overhead durch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marL="400050"/>
            <a:r>
              <a:rPr lang="de-DE" altLang="de-DE" dirty="0"/>
              <a:t>Eignet sich eher für größere Teams oder größere/komplexere Projekte</a:t>
            </a:r>
          </a:p>
          <a:p>
            <a:pPr marL="800100" lvl="1"/>
            <a:r>
              <a:rPr lang="de-DE" altLang="de-DE" dirty="0"/>
              <a:t>Sinnvoll in Projekten ohne hochfrequente Releases</a:t>
            </a:r>
          </a:p>
          <a:p>
            <a:pPr marL="800100" lvl="1"/>
            <a:r>
              <a:rPr lang="de-DE" altLang="de-DE" dirty="0"/>
              <a:t>Vereinfach Entwicklung, falls mehrere Versionen zeitgleich betrieben werden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04028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090409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3074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655030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06.07.2024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5824" y="6424613"/>
            <a:ext cx="1939955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Tag-2_2-Gitflow-Workflow.pptx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2E43627-C1A3-D920-D18B-2E91C544B6F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900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19983496-D377-6573-314B-5B2052E2289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4481736"/>
            <a:ext cx="2376264" cy="2376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06.07.2024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</a:t>
            </a: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F95EA5-9DF4-7B99-0036-3BADC63EF3C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  <p:sp>
        <p:nvSpPr>
          <p:cNvPr id="4" name="Text Box 30">
            <a:extLst>
              <a:ext uri="{FF2B5EF4-FFF2-40B4-BE49-F238E27FC236}">
                <a16:creationId xmlns:a16="http://schemas.microsoft.com/office/drawing/2014/main" id="{EB1E1B51-B231-7975-2AFD-9B1C9A341F0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875824" y="6424613"/>
            <a:ext cx="1939955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Tag-2_2-Gitflow-Workflow.pptx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218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10" Type="http://schemas.openxmlformats.org/officeDocument/2006/relationships/image" Target="../media/image16.sv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10" Type="http://schemas.openxmlformats.org/officeDocument/2006/relationships/image" Target="../media/image16.sv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10" Type="http://schemas.openxmlformats.org/officeDocument/2006/relationships/image" Target="../media/image16.sv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nvie.com/posts/a-successful-git-branching-model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5471839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2: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-Workflows, CI/CD, </a:t>
            </a:r>
            <a:r>
              <a:rPr lang="de-DE" altLang="de-DE" sz="3200" dirty="0" err="1"/>
              <a:t>GitLab</a:t>
            </a:r>
            <a:r>
              <a:rPr lang="de-DE" altLang="de-DE" sz="3200" dirty="0"/>
              <a:t> CI 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/>
              <a:t>09.07.2024</a:t>
            </a:r>
            <a:r>
              <a:rPr lang="de-DE" altLang="de-DE" sz="1600" dirty="0"/>
              <a:t>, Daniel Krämer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development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development</a:t>
            </a:r>
            <a:r>
              <a:rPr lang="de-DE" altLang="de-DE" b="1" dirty="0"/>
              <a:t> Branch</a:t>
            </a:r>
          </a:p>
          <a:p>
            <a:r>
              <a:rPr lang="de-DE" altLang="de-DE" dirty="0"/>
              <a:t>aka </a:t>
            </a:r>
            <a:r>
              <a:rPr lang="de-DE" altLang="de-DE" b="1" dirty="0" err="1"/>
              <a:t>dev</a:t>
            </a:r>
            <a:r>
              <a:rPr lang="de-DE" altLang="de-DE" b="1" dirty="0"/>
              <a:t>,</a:t>
            </a:r>
            <a:r>
              <a:rPr lang="de-DE" altLang="de-DE" dirty="0"/>
              <a:t> aka </a:t>
            </a:r>
            <a:r>
              <a:rPr lang="de-DE" altLang="de-DE" b="1" dirty="0" err="1"/>
              <a:t>develop</a:t>
            </a:r>
            <a:endParaRPr lang="de-DE" altLang="de-DE" b="1" dirty="0"/>
          </a:p>
          <a:p>
            <a:r>
              <a:rPr lang="de-DE" altLang="de-DE" dirty="0"/>
              <a:t>Neben </a:t>
            </a:r>
            <a:r>
              <a:rPr lang="de-DE" altLang="de-DE" b="1" dirty="0" err="1"/>
              <a:t>main</a:t>
            </a:r>
            <a:r>
              <a:rPr lang="de-DE" altLang="de-DE" dirty="0"/>
              <a:t> der zweite dauerhaft existierende Branch</a:t>
            </a:r>
          </a:p>
          <a:p>
            <a:r>
              <a:rPr lang="de-DE" altLang="de-DE" dirty="0"/>
              <a:t>Aktueller Entwicklungsstand</a:t>
            </a:r>
          </a:p>
          <a:p>
            <a:r>
              <a:rPr lang="de-DE" altLang="de-DE" dirty="0"/>
              <a:t>Sollte immer eine vollfunktionsfähige Version enthalten</a:t>
            </a:r>
          </a:p>
        </p:txBody>
      </p:sp>
    </p:spTree>
    <p:extLst>
      <p:ext uri="{BB962C8B-B14F-4D97-AF65-F5344CB8AC3E}">
        <p14:creationId xmlns:p14="http://schemas.microsoft.com/office/powerpoint/2010/main" val="339433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development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development</a:t>
            </a:r>
            <a:r>
              <a:rPr lang="de-DE" altLang="de-DE" b="1" dirty="0"/>
              <a:t> Branch</a:t>
            </a:r>
          </a:p>
          <a:p>
            <a:r>
              <a:rPr lang="de-DE" altLang="de-DE" dirty="0"/>
              <a:t>Integration von Features und Bugfixes</a:t>
            </a:r>
          </a:p>
          <a:p>
            <a:r>
              <a:rPr lang="de-DE" altLang="de-DE" dirty="0"/>
              <a:t>Direkte </a:t>
            </a:r>
            <a:r>
              <a:rPr lang="de-DE" altLang="de-DE" dirty="0" err="1"/>
              <a:t>Commits</a:t>
            </a:r>
            <a:r>
              <a:rPr lang="de-DE" altLang="de-DE" dirty="0"/>
              <a:t> unüblich und zu vermieden</a:t>
            </a:r>
          </a:p>
          <a:p>
            <a:r>
              <a:rPr lang="de-DE" altLang="de-DE" dirty="0"/>
              <a:t>Enthält die komplette Historie des Projektes</a:t>
            </a:r>
          </a:p>
        </p:txBody>
      </p:sp>
    </p:spTree>
    <p:extLst>
      <p:ext uri="{BB962C8B-B14F-4D97-AF65-F5344CB8AC3E}">
        <p14:creationId xmlns:p14="http://schemas.microsoft.com/office/powerpoint/2010/main" val="2588914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/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/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/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Feature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dirty="0"/>
              <a:t>Zweigen von </a:t>
            </a:r>
            <a:r>
              <a:rPr lang="de-DE" altLang="de-DE" b="1" dirty="0" err="1"/>
              <a:t>dev</a:t>
            </a:r>
            <a:r>
              <a:rPr lang="de-DE" altLang="de-DE" b="1" dirty="0"/>
              <a:t> </a:t>
            </a:r>
            <a:r>
              <a:rPr lang="de-DE" altLang="de-DE" dirty="0"/>
              <a:t>ab</a:t>
            </a:r>
            <a:endParaRPr lang="de-DE" altLang="de-DE" b="1" dirty="0"/>
          </a:p>
          <a:p>
            <a:r>
              <a:rPr lang="de-DE" altLang="de-DE" dirty="0"/>
              <a:t>Entwickler arbeiten isoliert an Features</a:t>
            </a:r>
          </a:p>
          <a:p>
            <a:r>
              <a:rPr lang="de-DE" altLang="de-DE" dirty="0"/>
              <a:t>Experimente, PoC, usw. möglich </a:t>
            </a:r>
          </a:p>
        </p:txBody>
      </p:sp>
    </p:spTree>
    <p:extLst>
      <p:ext uri="{BB962C8B-B14F-4D97-AF65-F5344CB8AC3E}">
        <p14:creationId xmlns:p14="http://schemas.microsoft.com/office/powerpoint/2010/main" val="2170176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/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/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/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Feature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dirty="0"/>
              <a:t>Langlebigere </a:t>
            </a:r>
            <a:r>
              <a:rPr lang="de-DE" altLang="de-DE" dirty="0" err="1"/>
              <a:t>Branches</a:t>
            </a:r>
            <a:r>
              <a:rPr lang="de-DE" altLang="de-DE" dirty="0"/>
              <a:t> als bei anderen Workflows</a:t>
            </a:r>
          </a:p>
          <a:p>
            <a:pPr lvl="1"/>
            <a:r>
              <a:rPr lang="de-DE" altLang="de-DE" dirty="0"/>
              <a:t>Können Integration von Features erschweren</a:t>
            </a:r>
          </a:p>
          <a:p>
            <a:pPr lvl="1"/>
            <a:r>
              <a:rPr lang="de-DE" altLang="de-DE" dirty="0"/>
              <a:t>Entwickler für aktuellen Stand zuständig</a:t>
            </a:r>
          </a:p>
          <a:p>
            <a:pPr marL="719138" lvl="1" indent="-261938">
              <a:buNone/>
            </a:pPr>
            <a:r>
              <a:rPr lang="de-DE" altLang="de-DE" dirty="0">
                <a:sym typeface="Wingdings" panose="05000000000000000000" pitchFamily="2" charset="2"/>
              </a:rPr>
              <a:t>	 Möglichst Feature regelmäßig auf </a:t>
            </a:r>
            <a:r>
              <a:rPr lang="de-DE" altLang="de-DE" dirty="0" err="1">
                <a:sym typeface="Wingdings" panose="05000000000000000000" pitchFamily="2" charset="2"/>
              </a:rPr>
              <a:t>development</a:t>
            </a:r>
            <a:r>
              <a:rPr lang="de-DE" altLang="de-DE" dirty="0">
                <a:sym typeface="Wingdings" panose="05000000000000000000" pitchFamily="2" charset="2"/>
              </a:rPr>
              <a:t> </a:t>
            </a:r>
            <a:r>
              <a:rPr lang="de-DE" altLang="de-DE" dirty="0" err="1">
                <a:sym typeface="Wingdings" panose="05000000000000000000" pitchFamily="2" charset="2"/>
              </a:rPr>
              <a:t>rebasen</a:t>
            </a:r>
            <a:endParaRPr lang="de-DE" altLang="de-DE" dirty="0"/>
          </a:p>
          <a:p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363477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Release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dirty="0"/>
              <a:t>Werden für die Release Phase verwendet</a:t>
            </a:r>
          </a:p>
          <a:p>
            <a:r>
              <a:rPr lang="de-DE" altLang="de-DE" dirty="0"/>
              <a:t>Zweigen von </a:t>
            </a:r>
            <a:r>
              <a:rPr lang="de-DE" altLang="de-DE" b="1" dirty="0" err="1"/>
              <a:t>dev</a:t>
            </a:r>
            <a:r>
              <a:rPr lang="de-DE" altLang="de-DE" dirty="0"/>
              <a:t> ab, wenn dieser für ein Release bereit ist</a:t>
            </a:r>
          </a:p>
          <a:p>
            <a:r>
              <a:rPr lang="de-DE" altLang="de-DE" b="1" dirty="0"/>
              <a:t>Keine</a:t>
            </a:r>
            <a:r>
              <a:rPr lang="de-DE" altLang="de-DE" dirty="0"/>
              <a:t> neuen Features!</a:t>
            </a:r>
          </a:p>
        </p:txBody>
      </p:sp>
    </p:spTree>
    <p:extLst>
      <p:ext uri="{BB962C8B-B14F-4D97-AF65-F5344CB8AC3E}">
        <p14:creationId xmlns:p14="http://schemas.microsoft.com/office/powerpoint/2010/main" val="1996148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glow rad="139700">
              <a:srgbClr val="FF0000">
                <a:alpha val="40000"/>
              </a:srgb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Release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dirty="0"/>
              <a:t>Nur Bugfixes und Anpassungen für das Release</a:t>
            </a:r>
          </a:p>
          <a:p>
            <a:r>
              <a:rPr lang="de-DE" altLang="de-DE" dirty="0"/>
              <a:t>Nach Abschluss in </a:t>
            </a:r>
            <a:r>
              <a:rPr lang="de-DE" altLang="de-DE" b="1" dirty="0" err="1"/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mergen</a:t>
            </a:r>
            <a:endParaRPr lang="de-DE" altLang="de-DE" dirty="0"/>
          </a:p>
          <a:p>
            <a:r>
              <a:rPr lang="de-DE" altLang="de-DE" dirty="0"/>
              <a:t>Neues Release </a:t>
            </a:r>
            <a:r>
              <a:rPr lang="de-DE" altLang="de-DE" dirty="0">
                <a:sym typeface="Wingdings" panose="05000000000000000000" pitchFamily="2" charset="2"/>
              </a:rPr>
              <a:t> neuer Branch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270801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glow rad="101600">
              <a:srgbClr val="FF0000">
                <a:alpha val="60000"/>
              </a:srgb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Release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b="1" dirty="0"/>
              <a:t>Wichtig</a:t>
            </a:r>
            <a:r>
              <a:rPr lang="de-DE" altLang="de-DE" dirty="0"/>
              <a:t>: Bugfixes und Anpassungen nach Release nach </a:t>
            </a:r>
            <a:r>
              <a:rPr lang="de-DE" altLang="de-DE" b="1" dirty="0" err="1"/>
              <a:t>dev</a:t>
            </a:r>
            <a:r>
              <a:rPr lang="de-DE" altLang="de-DE" dirty="0"/>
              <a:t> </a:t>
            </a:r>
            <a:r>
              <a:rPr lang="de-DE" altLang="de-DE" dirty="0" err="1"/>
              <a:t>mergen</a:t>
            </a:r>
            <a:endParaRPr lang="de-DE" altLang="de-DE" dirty="0"/>
          </a:p>
          <a:p>
            <a:pPr lvl="1"/>
            <a:r>
              <a:rPr lang="de-DE" altLang="de-DE" dirty="0"/>
              <a:t>Anpassungen ansonsten nur in </a:t>
            </a:r>
            <a:r>
              <a:rPr lang="de-DE" altLang="de-DE" b="1" dirty="0" err="1"/>
              <a:t>main</a:t>
            </a:r>
            <a:r>
              <a:rPr lang="de-DE" altLang="de-DE" dirty="0"/>
              <a:t> enthalten</a:t>
            </a:r>
          </a:p>
          <a:p>
            <a:pPr lvl="1"/>
            <a:r>
              <a:rPr lang="de-DE" altLang="de-DE" dirty="0"/>
              <a:t>Regressionen dann vorprogrammiert!</a:t>
            </a:r>
          </a:p>
        </p:txBody>
      </p:sp>
    </p:spTree>
    <p:extLst>
      <p:ext uri="{BB962C8B-B14F-4D97-AF65-F5344CB8AC3E}">
        <p14:creationId xmlns:p14="http://schemas.microsoft.com/office/powerpoint/2010/main" val="2545066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rgbClr val="C0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rgbClr val="F2F2F2"/>
                </a:solidFill>
                <a:latin typeface="Arial" charset="0"/>
              </a:rPr>
              <a:t>hotfix</a:t>
            </a:r>
            <a:endParaRPr lang="de-DE" sz="1200" b="1" dirty="0">
              <a:solidFill>
                <a:srgbClr val="F2F2F2"/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Hotfix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dirty="0"/>
              <a:t>Hotfixes der Releases</a:t>
            </a:r>
          </a:p>
          <a:p>
            <a:r>
              <a:rPr lang="de-DE" altLang="de-DE" dirty="0"/>
              <a:t>Zweigen vom </a:t>
            </a:r>
            <a:r>
              <a:rPr lang="de-DE" altLang="de-DE" b="1" dirty="0" err="1"/>
              <a:t>main</a:t>
            </a:r>
            <a:r>
              <a:rPr lang="de-DE" altLang="de-DE" dirty="0"/>
              <a:t> ab</a:t>
            </a:r>
          </a:p>
          <a:p>
            <a:r>
              <a:rPr lang="de-DE" altLang="de-DE" dirty="0"/>
              <a:t>Hotfix fertig </a:t>
            </a:r>
            <a:r>
              <a:rPr lang="de-DE" altLang="de-DE" dirty="0">
                <a:sym typeface="Wingdings" panose="05000000000000000000" pitchFamily="2" charset="2"/>
              </a:rPr>
              <a:t> zurück nach </a:t>
            </a:r>
            <a:r>
              <a:rPr lang="de-DE" altLang="de-DE" b="1" dirty="0" err="1">
                <a:sym typeface="Wingdings" panose="05000000000000000000" pitchFamily="2" charset="2"/>
              </a:rPr>
              <a:t>main</a:t>
            </a:r>
            <a:endParaRPr lang="de-DE" altLang="de-DE" b="1" dirty="0">
              <a:sym typeface="Wingdings" panose="05000000000000000000" pitchFamily="2" charset="2"/>
            </a:endParaRPr>
          </a:p>
          <a:p>
            <a:r>
              <a:rPr lang="de-DE" altLang="de-DE" dirty="0">
                <a:sym typeface="Wingdings" panose="05000000000000000000" pitchFamily="2" charset="2"/>
              </a:rPr>
              <a:t>Sehr dringende Bugfixes, </a:t>
            </a:r>
            <a:r>
              <a:rPr lang="de-DE" altLang="de-DE" b="1" dirty="0">
                <a:sym typeface="Wingdings" panose="05000000000000000000" pitchFamily="2" charset="2"/>
              </a:rPr>
              <a:t>keine</a:t>
            </a:r>
            <a:r>
              <a:rPr lang="de-DE" altLang="de-DE" dirty="0">
                <a:sym typeface="Wingdings" panose="05000000000000000000" pitchFamily="2" charset="2"/>
              </a:rPr>
              <a:t> Features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883317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rgbClr val="C0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rgbClr val="F2F2F2"/>
                </a:solidFill>
                <a:latin typeface="Arial" charset="0"/>
              </a:rPr>
              <a:t>hotfix</a:t>
            </a:r>
            <a:endParaRPr lang="de-DE" sz="1200" b="1" dirty="0">
              <a:solidFill>
                <a:srgbClr val="F2F2F2"/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Hotfix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b="1" dirty="0"/>
              <a:t>Wichtig</a:t>
            </a:r>
            <a:r>
              <a:rPr lang="de-DE" altLang="de-DE" dirty="0"/>
              <a:t>: Bugfixes nach </a:t>
            </a:r>
            <a:r>
              <a:rPr lang="de-DE" altLang="de-DE" b="1" dirty="0" err="1"/>
              <a:t>dev</a:t>
            </a:r>
            <a:r>
              <a:rPr lang="de-DE" altLang="de-DE" b="1" dirty="0"/>
              <a:t> </a:t>
            </a:r>
            <a:r>
              <a:rPr lang="de-DE" altLang="de-DE" dirty="0"/>
              <a:t>(analog zu </a:t>
            </a:r>
            <a:r>
              <a:rPr lang="de-DE" altLang="de-DE" b="1" dirty="0" err="1"/>
              <a:t>main</a:t>
            </a:r>
            <a:r>
              <a:rPr lang="de-DE" altLang="de-DE" dirty="0"/>
              <a:t>)</a:t>
            </a:r>
            <a:endParaRPr lang="de-DE" altLang="de-DE" b="1" dirty="0"/>
          </a:p>
        </p:txBody>
      </p:sp>
    </p:spTree>
    <p:extLst>
      <p:ext uri="{BB962C8B-B14F-4D97-AF65-F5344CB8AC3E}">
        <p14:creationId xmlns:p14="http://schemas.microsoft.com/office/powerpoint/2010/main" val="856252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2437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-Workflows, CI/CD,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gitlab-ci.yml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 Runner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Docker,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781715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altLang="de-DE" b="1" kern="0" dirty="0"/>
              <a:t>Beispielszenario</a:t>
            </a:r>
          </a:p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und </a:t>
            </a:r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arbeiten an eigenen Features 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3D1EC653-1BB8-8B7C-7BE3-53DC1FC9DC68}"/>
              </a:ext>
            </a:extLst>
          </p:cNvPr>
          <p:cNvSpPr txBox="1"/>
          <p:nvPr/>
        </p:nvSpPr>
        <p:spPr bwMode="auto">
          <a:xfrm>
            <a:off x="6300192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079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und </a:t>
            </a:r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rufen </a:t>
            </a:r>
            <a:r>
              <a:rPr lang="de-DE" altLang="de-DE" kern="0" dirty="0" err="1"/>
              <a:t>dev</a:t>
            </a:r>
            <a:r>
              <a:rPr lang="de-DE" altLang="de-DE" kern="0" dirty="0"/>
              <a:t> aus Repository ab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9BB082B5-C4C4-3592-FFC4-57F4C5D28F57}"/>
              </a:ext>
            </a:extLst>
          </p:cNvPr>
          <p:cNvSpPr txBox="1"/>
          <p:nvPr/>
        </p:nvSpPr>
        <p:spPr bwMode="auto">
          <a:xfrm>
            <a:off x="1259632" y="5001153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stCxn id="43" idx="6"/>
            <a:endCxn id="44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0663D904-4999-A4B8-E12E-33C332BAE596}"/>
              </a:ext>
            </a:extLst>
          </p:cNvPr>
          <p:cNvSpPr txBox="1"/>
          <p:nvPr/>
        </p:nvSpPr>
        <p:spPr bwMode="auto">
          <a:xfrm>
            <a:off x="6372200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26ABD857-43DD-BB4C-9BE7-F6A7FA989F58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DFFC2096-14EA-F026-5D98-7A4D45BC5474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9D6E0AFA-E2FB-41C2-FB5E-4D788D6A965D}"/>
              </a:ext>
            </a:extLst>
          </p:cNvPr>
          <p:cNvCxnSpPr>
            <a:stCxn id="4" idx="6"/>
            <a:endCxn id="5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47B20EFB-95B8-53A3-6FCC-85CEBF638179}"/>
              </a:ext>
            </a:extLst>
          </p:cNvPr>
          <p:cNvSpPr txBox="1"/>
          <p:nvPr/>
        </p:nvSpPr>
        <p:spPr bwMode="auto">
          <a:xfrm>
            <a:off x="6300192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2997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erstellt lokal eigenen Feature Branch und fügt zwei </a:t>
            </a:r>
            <a:r>
              <a:rPr lang="de-DE" altLang="de-DE" kern="0" dirty="0" err="1"/>
              <a:t>Commits</a:t>
            </a:r>
            <a:r>
              <a:rPr lang="de-DE" altLang="de-DE" kern="0" dirty="0"/>
              <a:t> hinzu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stCxn id="43" idx="6"/>
            <a:endCxn id="44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0663D904-4999-A4B8-E12E-33C332BAE596}"/>
              </a:ext>
            </a:extLst>
          </p:cNvPr>
          <p:cNvSpPr txBox="1"/>
          <p:nvPr/>
        </p:nvSpPr>
        <p:spPr bwMode="auto">
          <a:xfrm>
            <a:off x="7373635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2267744" y="5583941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BAA9447F-400A-E417-B1CB-58454C96BA73}"/>
              </a:ext>
            </a:extLst>
          </p:cNvPr>
          <p:cNvCxnSpPr>
            <a:cxnSpLocks/>
            <a:stCxn id="26" idx="6"/>
            <a:endCxn id="4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B7301B8D-084B-B42E-C926-08183144E367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E7304FB9-DE17-1624-EBF5-212102D74652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306015F3-BBC0-EFEF-6CCE-0BBFF02C43AD}"/>
              </a:ext>
            </a:extLst>
          </p:cNvPr>
          <p:cNvCxnSpPr>
            <a:stCxn id="16" idx="6"/>
            <a:endCxn id="17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4E555665-DCC8-3244-6A75-4C6AA3DF9253}"/>
              </a:ext>
            </a:extLst>
          </p:cNvPr>
          <p:cNvSpPr txBox="1"/>
          <p:nvPr/>
        </p:nvSpPr>
        <p:spPr bwMode="auto">
          <a:xfrm>
            <a:off x="6300192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7925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erstellt eigenen Branch und fügt Commit hinzu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cxnSpLocks/>
            <a:stCxn id="43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A4D3404-BAEF-2BB7-054B-6F4F1CB54154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50DB3A6C-7C12-FCF7-B574-01E456C9D0F1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34226B1C-6065-015F-9D6A-557035973044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88508BB-AEF3-9531-B3FD-8224708DDDE4}"/>
              </a:ext>
            </a:extLst>
          </p:cNvPr>
          <p:cNvCxnSpPr>
            <a:stCxn id="13" idx="6"/>
            <a:endCxn id="14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395001C6-4007-213B-6623-C0E14AE576BF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21E3E0EF-4F18-4E73-26F5-697F0F12D092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AE9C8A4F-244F-D06F-BA76-6D9E316790F9}"/>
              </a:ext>
            </a:extLst>
          </p:cNvPr>
          <p:cNvCxnSpPr>
            <a:endCxn id="17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EA04BD35-16E2-CC74-060A-40652A1ED227}"/>
              </a:ext>
            </a:extLst>
          </p:cNvPr>
          <p:cNvSpPr txBox="1"/>
          <p:nvPr/>
        </p:nvSpPr>
        <p:spPr bwMode="auto">
          <a:xfrm>
            <a:off x="2267744" y="549160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B45A75D3-24B9-1E01-BE0A-B59F7DAFF166}"/>
              </a:ext>
            </a:extLst>
          </p:cNvPr>
          <p:cNvCxnSpPr>
            <a:cxnSpLocks/>
            <a:stCxn id="14" idx="6"/>
            <a:endCxn id="16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66948247-B892-37FA-7F7B-F299DD64DCC2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4" name="Ellipse 1023">
            <a:extLst>
              <a:ext uri="{FF2B5EF4-FFF2-40B4-BE49-F238E27FC236}">
                <a16:creationId xmlns:a16="http://schemas.microsoft.com/office/drawing/2014/main" id="{17C41FFE-28BC-2A0E-D4D4-EF9A68327F4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5" name="Ellipse 1024">
            <a:extLst>
              <a:ext uri="{FF2B5EF4-FFF2-40B4-BE49-F238E27FC236}">
                <a16:creationId xmlns:a16="http://schemas.microsoft.com/office/drawing/2014/main" id="{D2F40207-7FE2-6B1C-8A15-038BC41D193C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CE3F4340-8C71-7115-EF16-FB7834E5574F}"/>
              </a:ext>
            </a:extLst>
          </p:cNvPr>
          <p:cNvCxnSpPr>
            <a:endCxn id="1025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9" name="Gerader Verbinder 1028">
            <a:extLst>
              <a:ext uri="{FF2B5EF4-FFF2-40B4-BE49-F238E27FC236}">
                <a16:creationId xmlns:a16="http://schemas.microsoft.com/office/drawing/2014/main" id="{9854CEB6-A8DF-FBB3-5B66-FEF1971062F5}"/>
              </a:ext>
            </a:extLst>
          </p:cNvPr>
          <p:cNvCxnSpPr>
            <a:cxnSpLocks/>
            <a:stCxn id="62" idx="6"/>
            <a:endCxn id="1024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0" name="Textfeld 1029">
            <a:extLst>
              <a:ext uri="{FF2B5EF4-FFF2-40B4-BE49-F238E27FC236}">
                <a16:creationId xmlns:a16="http://schemas.microsoft.com/office/drawing/2014/main" id="{086EC3FC-A197-1CDC-AD4A-853F8909B7D2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1" name="Textfeld 1030">
            <a:extLst>
              <a:ext uri="{FF2B5EF4-FFF2-40B4-BE49-F238E27FC236}">
                <a16:creationId xmlns:a16="http://schemas.microsoft.com/office/drawing/2014/main" id="{76244ED0-ED80-11DE-CF2A-459B80463A35}"/>
              </a:ext>
            </a:extLst>
          </p:cNvPr>
          <p:cNvSpPr txBox="1"/>
          <p:nvPr/>
        </p:nvSpPr>
        <p:spPr bwMode="auto">
          <a:xfrm>
            <a:off x="7397248" y="549160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032" name="Ellipse 1031">
            <a:extLst>
              <a:ext uri="{FF2B5EF4-FFF2-40B4-BE49-F238E27FC236}">
                <a16:creationId xmlns:a16="http://schemas.microsoft.com/office/drawing/2014/main" id="{1F528A99-FB0D-27E6-87DD-6B0655E71AD8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3" name="Ellipse 1032">
            <a:extLst>
              <a:ext uri="{FF2B5EF4-FFF2-40B4-BE49-F238E27FC236}">
                <a16:creationId xmlns:a16="http://schemas.microsoft.com/office/drawing/2014/main" id="{D0C7051B-0C04-E269-52C1-27AAA8562FBB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4" name="Gerader Verbinder 1033">
            <a:extLst>
              <a:ext uri="{FF2B5EF4-FFF2-40B4-BE49-F238E27FC236}">
                <a16:creationId xmlns:a16="http://schemas.microsoft.com/office/drawing/2014/main" id="{57A02531-306D-F976-D380-15A9DA9529EB}"/>
              </a:ext>
            </a:extLst>
          </p:cNvPr>
          <p:cNvCxnSpPr>
            <a:stCxn id="1032" idx="6"/>
            <a:endCxn id="103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5" name="Textfeld 1034">
            <a:extLst>
              <a:ext uri="{FF2B5EF4-FFF2-40B4-BE49-F238E27FC236}">
                <a16:creationId xmlns:a16="http://schemas.microsoft.com/office/drawing/2014/main" id="{C472CBA2-6556-4164-6858-4DCC706B293A}"/>
              </a:ext>
            </a:extLst>
          </p:cNvPr>
          <p:cNvSpPr txBox="1"/>
          <p:nvPr/>
        </p:nvSpPr>
        <p:spPr bwMode="auto">
          <a:xfrm>
            <a:off x="6300192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912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008C5A">
                <a:alpha val="60000"/>
              </a:srgbClr>
            </a:glow>
          </a:effectLst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Beide können Änderungen ohne Konflikte pushen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6300192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5" name="Textfeld 1024">
            <a:extLst>
              <a:ext uri="{FF2B5EF4-FFF2-40B4-BE49-F238E27FC236}">
                <a16:creationId xmlns:a16="http://schemas.microsoft.com/office/drawing/2014/main" id="{E1626782-74A5-8B8A-A833-F7E74C66EA58}"/>
              </a:ext>
            </a:extLst>
          </p:cNvPr>
          <p:cNvSpPr txBox="1"/>
          <p:nvPr/>
        </p:nvSpPr>
        <p:spPr bwMode="auto">
          <a:xfrm>
            <a:off x="2267744" y="549160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3" name="Textfeld 1032">
            <a:extLst>
              <a:ext uri="{FF2B5EF4-FFF2-40B4-BE49-F238E27FC236}">
                <a16:creationId xmlns:a16="http://schemas.microsoft.com/office/drawing/2014/main" id="{EED9B560-63D2-3CB8-F332-6E6A104CAA89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4" name="Textfeld 1033">
            <a:extLst>
              <a:ext uri="{FF2B5EF4-FFF2-40B4-BE49-F238E27FC236}">
                <a16:creationId xmlns:a16="http://schemas.microsoft.com/office/drawing/2014/main" id="{26CB7D36-1689-B1B2-D87F-3760C40D3821}"/>
              </a:ext>
            </a:extLst>
          </p:cNvPr>
          <p:cNvSpPr txBox="1"/>
          <p:nvPr/>
        </p:nvSpPr>
        <p:spPr bwMode="auto">
          <a:xfrm>
            <a:off x="7397248" y="549160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40763" y="25365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44819" y="25365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28795" y="26805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5" idx="1"/>
            <a:endCxn id="1035" idx="2"/>
          </p:cNvCxnSpPr>
          <p:nvPr/>
        </p:nvCxnSpPr>
        <p:spPr bwMode="auto">
          <a:xfrm>
            <a:off x="6300192" y="2342862"/>
            <a:ext cx="140571" cy="33771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9" name="Textfeld 1038">
            <a:extLst>
              <a:ext uri="{FF2B5EF4-FFF2-40B4-BE49-F238E27FC236}">
                <a16:creationId xmlns:a16="http://schemas.microsoft.com/office/drawing/2014/main" id="{61F4E7F3-8540-3792-0CF5-537B93FDE50F}"/>
              </a:ext>
            </a:extLst>
          </p:cNvPr>
          <p:cNvSpPr txBox="1"/>
          <p:nvPr/>
        </p:nvSpPr>
        <p:spPr bwMode="auto">
          <a:xfrm>
            <a:off x="7263141" y="241766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4" name="Textfeld 1043">
            <a:extLst>
              <a:ext uri="{FF2B5EF4-FFF2-40B4-BE49-F238E27FC236}">
                <a16:creationId xmlns:a16="http://schemas.microsoft.com/office/drawing/2014/main" id="{B94C8ED3-9168-2BEA-7087-294CB1CDE1D0}"/>
              </a:ext>
            </a:extLst>
          </p:cNvPr>
          <p:cNvSpPr txBox="1"/>
          <p:nvPr/>
        </p:nvSpPr>
        <p:spPr bwMode="auto">
          <a:xfrm>
            <a:off x="7257856" y="278092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7543926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008C5A">
                <a:alpha val="60000"/>
              </a:srgbClr>
            </a:glow>
          </a:effectLst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Beide können beliebig </a:t>
            </a:r>
            <a:r>
              <a:rPr lang="de-DE" altLang="de-DE" kern="0" dirty="0" err="1"/>
              <a:t>Commits</a:t>
            </a:r>
            <a:r>
              <a:rPr lang="de-DE" altLang="de-DE" kern="0" dirty="0"/>
              <a:t> hinzufügen und pushen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6300192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3" name="Textfeld 1032">
            <a:extLst>
              <a:ext uri="{FF2B5EF4-FFF2-40B4-BE49-F238E27FC236}">
                <a16:creationId xmlns:a16="http://schemas.microsoft.com/office/drawing/2014/main" id="{EED9B560-63D2-3CB8-F332-6E6A104CAA89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40763" y="25365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44819" y="25365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28795" y="26805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5" idx="1"/>
            <a:endCxn id="1035" idx="2"/>
          </p:cNvCxnSpPr>
          <p:nvPr/>
        </p:nvCxnSpPr>
        <p:spPr bwMode="auto">
          <a:xfrm>
            <a:off x="6300192" y="2342862"/>
            <a:ext cx="140571" cy="33771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52320" y="253978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36296" y="268380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E731EBA9-A629-80E7-D4E8-803BBB509413}"/>
              </a:ext>
            </a:extLst>
          </p:cNvPr>
          <p:cNvSpPr txBox="1"/>
          <p:nvPr/>
        </p:nvSpPr>
        <p:spPr bwMode="auto">
          <a:xfrm>
            <a:off x="7770642" y="242088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</p:spTree>
    <p:extLst>
      <p:ext uri="{BB962C8B-B14F-4D97-AF65-F5344CB8AC3E}">
        <p14:creationId xmlns:p14="http://schemas.microsoft.com/office/powerpoint/2010/main" val="23688039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008C5A">
                <a:alpha val="60000"/>
              </a:srgbClr>
            </a:glow>
          </a:effectLst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erstellt </a:t>
            </a:r>
            <a:r>
              <a:rPr lang="de-DE" altLang="de-DE" kern="0" dirty="0" err="1"/>
              <a:t>Merge</a:t>
            </a:r>
            <a:r>
              <a:rPr lang="de-DE" altLang="de-DE" kern="0" dirty="0"/>
              <a:t> Request über </a:t>
            </a:r>
            <a:r>
              <a:rPr lang="de-DE" altLang="de-DE" kern="0" dirty="0" err="1"/>
              <a:t>GitLab</a:t>
            </a:r>
            <a:endParaRPr lang="de-DE" altLang="de-DE" kern="0" dirty="0"/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6300192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3" name="Textfeld 1032">
            <a:extLst>
              <a:ext uri="{FF2B5EF4-FFF2-40B4-BE49-F238E27FC236}">
                <a16:creationId xmlns:a16="http://schemas.microsoft.com/office/drawing/2014/main" id="{EED9B560-63D2-3CB8-F332-6E6A104CAA89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40763" y="25365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44819" y="25365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28795" y="26805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5" idx="1"/>
            <a:endCxn id="1035" idx="2"/>
          </p:cNvCxnSpPr>
          <p:nvPr/>
        </p:nvCxnSpPr>
        <p:spPr bwMode="auto">
          <a:xfrm>
            <a:off x="6300192" y="2342862"/>
            <a:ext cx="140571" cy="33771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52320" y="253978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36296" y="268380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E731EBA9-A629-80E7-D4E8-803BBB509413}"/>
              </a:ext>
            </a:extLst>
          </p:cNvPr>
          <p:cNvSpPr txBox="1"/>
          <p:nvPr/>
        </p:nvSpPr>
        <p:spPr bwMode="auto">
          <a:xfrm>
            <a:off x="7770642" y="242088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5028515" y="3671402"/>
            <a:ext cx="864096" cy="576064"/>
          </a:xfrm>
          <a:prstGeom prst="borderCallout1">
            <a:avLst>
              <a:gd name="adj1" fmla="val 95379"/>
              <a:gd name="adj2" fmla="val 205500"/>
              <a:gd name="adj3" fmla="val 47912"/>
              <a:gd name="adj4" fmla="val 101059"/>
            </a:avLst>
          </a:prstGeom>
          <a:solidFill>
            <a:srgbClr val="008C5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</p:spTree>
    <p:extLst>
      <p:ext uri="{BB962C8B-B14F-4D97-AF65-F5344CB8AC3E}">
        <p14:creationId xmlns:p14="http://schemas.microsoft.com/office/powerpoint/2010/main" val="18444739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008C5A">
                <a:alpha val="60000"/>
              </a:srgbClr>
            </a:glow>
          </a:effectLst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008C5A"/>
                </a:solidFill>
              </a:rPr>
              <a:t>Johns</a:t>
            </a:r>
            <a:r>
              <a:rPr lang="de-DE" altLang="de-DE" kern="0" dirty="0"/>
              <a:t> MR kann per FF-</a:t>
            </a:r>
            <a:r>
              <a:rPr lang="de-DE" altLang="de-DE" kern="0" dirty="0" err="1"/>
              <a:t>Merge</a:t>
            </a:r>
            <a:r>
              <a:rPr lang="de-DE" altLang="de-DE" kern="0" dirty="0"/>
              <a:t> eingebaut werden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765357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3" name="Textfeld 1032">
            <a:extLst>
              <a:ext uri="{FF2B5EF4-FFF2-40B4-BE49-F238E27FC236}">
                <a16:creationId xmlns:a16="http://schemas.microsoft.com/office/drawing/2014/main" id="{EED9B560-63D2-3CB8-F332-6E6A104CAA89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5028515" y="3671402"/>
            <a:ext cx="864096" cy="576064"/>
          </a:xfrm>
          <a:prstGeom prst="borderCallout1">
            <a:avLst>
              <a:gd name="adj1" fmla="val 95379"/>
              <a:gd name="adj2" fmla="val 205500"/>
              <a:gd name="adj3" fmla="val 47912"/>
              <a:gd name="adj4" fmla="val 101059"/>
            </a:avLst>
          </a:prstGeom>
          <a:solidFill>
            <a:srgbClr val="008C5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pic>
        <p:nvPicPr>
          <p:cNvPr id="31" name="Grafik 30" descr="Abzeichen Tick1 Silhouette">
            <a:extLst>
              <a:ext uri="{FF2B5EF4-FFF2-40B4-BE49-F238E27FC236}">
                <a16:creationId xmlns:a16="http://schemas.microsoft.com/office/drawing/2014/main" id="{EEB4E12C-194E-EDD5-CFAC-118F537453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88102" y="4059655"/>
            <a:ext cx="531969" cy="53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7298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stellt MR, erstes Konfliktpotenzial entsteht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765357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3" name="Textfeld 1032">
            <a:extLst>
              <a:ext uri="{FF2B5EF4-FFF2-40B4-BE49-F238E27FC236}">
                <a16:creationId xmlns:a16="http://schemas.microsoft.com/office/drawing/2014/main" id="{EED9B560-63D2-3CB8-F332-6E6A104CAA89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</p:spTree>
    <p:extLst>
      <p:ext uri="{BB962C8B-B14F-4D97-AF65-F5344CB8AC3E}">
        <p14:creationId xmlns:p14="http://schemas.microsoft.com/office/powerpoint/2010/main" val="5763567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Janes</a:t>
            </a:r>
            <a:r>
              <a:rPr lang="de-DE" altLang="de-DE" kern="0" dirty="0"/>
              <a:t> Änderungen nicht in Konflikt zu </a:t>
            </a:r>
            <a:r>
              <a:rPr lang="de-DE" altLang="de-DE" kern="0" dirty="0">
                <a:solidFill>
                  <a:srgbClr val="008C5A"/>
                </a:solidFill>
              </a:rPr>
              <a:t>Johns</a:t>
            </a:r>
            <a:r>
              <a:rPr lang="de-DE" altLang="de-DE" kern="0" dirty="0"/>
              <a:t> </a:t>
            </a:r>
            <a:r>
              <a:rPr lang="de-DE" altLang="de-DE" kern="0" dirty="0">
                <a:sym typeface="Wingdings" panose="05000000000000000000" pitchFamily="2" charset="2"/>
              </a:rPr>
              <a:t></a:t>
            </a:r>
            <a:r>
              <a:rPr lang="de-DE" altLang="de-DE" kern="0" dirty="0"/>
              <a:t> MR ausführbar 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8363639" y="2203745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3" name="Textfeld 1032">
            <a:extLst>
              <a:ext uri="{FF2B5EF4-FFF2-40B4-BE49-F238E27FC236}">
                <a16:creationId xmlns:a16="http://schemas.microsoft.com/office/drawing/2014/main" id="{EED9B560-63D2-3CB8-F332-6E6A104CAA89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FC67DFA-DCDB-56EF-3183-4F9195494372}"/>
              </a:ext>
            </a:extLst>
          </p:cNvPr>
          <p:cNvSpPr/>
          <p:nvPr/>
        </p:nvSpPr>
        <p:spPr bwMode="auto">
          <a:xfrm>
            <a:off x="7994431" y="2206965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13A1354A-C493-F2B4-86A3-BFFE64BD9EC1}"/>
              </a:ext>
            </a:extLst>
          </p:cNvPr>
          <p:cNvCxnSpPr/>
          <p:nvPr/>
        </p:nvCxnSpPr>
        <p:spPr bwMode="auto">
          <a:xfrm>
            <a:off x="7773743" y="234855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EEE5B873-3D27-33B3-B405-42DF81F3DA10}"/>
              </a:ext>
            </a:extLst>
          </p:cNvPr>
          <p:cNvCxnSpPr>
            <a:cxnSpLocks/>
            <a:stCxn id="16" idx="2"/>
            <a:endCxn id="17" idx="6"/>
          </p:cNvCxnSpPr>
          <p:nvPr/>
        </p:nvCxnSpPr>
        <p:spPr bwMode="auto">
          <a:xfrm flipH="1">
            <a:off x="7765357" y="2350981"/>
            <a:ext cx="229074" cy="66951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FDE23EFD-CCB3-B1EA-708F-7014C502BA79}"/>
              </a:ext>
            </a:extLst>
          </p:cNvPr>
          <p:cNvSpPr txBox="1"/>
          <p:nvPr/>
        </p:nvSpPr>
        <p:spPr bwMode="auto">
          <a:xfrm>
            <a:off x="7798934" y="1755189"/>
            <a:ext cx="9045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latin typeface="Arial" charset="0"/>
              </a:rPr>
              <a:t>Merge</a:t>
            </a:r>
            <a:r>
              <a:rPr lang="de-DE" sz="1200" dirty="0">
                <a:latin typeface="Arial" charset="0"/>
              </a:rPr>
              <a:t>-Commit</a:t>
            </a:r>
          </a:p>
        </p:txBody>
      </p:sp>
      <p:pic>
        <p:nvPicPr>
          <p:cNvPr id="29" name="Grafik 28" descr="Abzeichen Tick1 Silhouette">
            <a:extLst>
              <a:ext uri="{FF2B5EF4-FFF2-40B4-BE49-F238E27FC236}">
                <a16:creationId xmlns:a16="http://schemas.microsoft.com/office/drawing/2014/main" id="{13F8C0E3-4C0F-567F-7797-A1F9D678B1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06585" y="4142782"/>
            <a:ext cx="531969" cy="53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431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-Workflows, CI/CD,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 err="1"/>
              <a:t>Gitflow</a:t>
            </a:r>
            <a:r>
              <a:rPr lang="de-DE" altLang="de-DE" sz="1400" u="sng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gitlab-ci.yml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 Runner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Docker,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7080338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Janes</a:t>
            </a:r>
            <a:r>
              <a:rPr lang="de-DE" altLang="de-DE" kern="0" dirty="0"/>
              <a:t> Änderungen in Konflikt zu </a:t>
            </a:r>
            <a:r>
              <a:rPr lang="de-DE" altLang="de-DE" kern="0" dirty="0">
                <a:solidFill>
                  <a:srgbClr val="008C5A"/>
                </a:solidFill>
              </a:rPr>
              <a:t>Johns</a:t>
            </a:r>
            <a:r>
              <a:rPr lang="de-DE" altLang="de-DE" kern="0" dirty="0"/>
              <a:t> </a:t>
            </a:r>
            <a:r>
              <a:rPr lang="de-DE" altLang="de-DE" kern="0" dirty="0">
                <a:sym typeface="Wingdings" panose="05000000000000000000" pitchFamily="2" charset="2"/>
              </a:rPr>
              <a:t> </a:t>
            </a:r>
            <a:r>
              <a:rPr lang="de-DE" altLang="de-DE" kern="0" dirty="0"/>
              <a:t>MR blockiert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765357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3" name="Textfeld 1032">
            <a:extLst>
              <a:ext uri="{FF2B5EF4-FFF2-40B4-BE49-F238E27FC236}">
                <a16:creationId xmlns:a16="http://schemas.microsoft.com/office/drawing/2014/main" id="{EED9B560-63D2-3CB8-F332-6E6A104CAA89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sp>
        <p:nvSpPr>
          <p:cNvPr id="16" name="Gewitterblitz 15">
            <a:extLst>
              <a:ext uri="{FF2B5EF4-FFF2-40B4-BE49-F238E27FC236}">
                <a16:creationId xmlns:a16="http://schemas.microsoft.com/office/drawing/2014/main" id="{E8E08F50-599E-A9F4-00B0-F1F0D7A7DF66}"/>
              </a:ext>
            </a:extLst>
          </p:cNvPr>
          <p:cNvSpPr/>
          <p:nvPr/>
        </p:nvSpPr>
        <p:spPr bwMode="auto">
          <a:xfrm>
            <a:off x="3084983" y="4042499"/>
            <a:ext cx="432048" cy="599861"/>
          </a:xfrm>
          <a:prstGeom prst="lightningBol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054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muss Änderungen von Remote </a:t>
            </a:r>
            <a:r>
              <a:rPr lang="de-DE" altLang="de-DE" kern="0" dirty="0" err="1"/>
              <a:t>dev</a:t>
            </a:r>
            <a:r>
              <a:rPr lang="de-DE" altLang="de-DE" kern="0" dirty="0"/>
              <a:t> Branch mittels </a:t>
            </a:r>
            <a:r>
              <a:rPr lang="de-DE" altLang="de-DE" kern="0" dirty="0" err="1">
                <a:latin typeface="Consolas" panose="020B0609020204030204" pitchFamily="49" charset="0"/>
              </a:rPr>
              <a:t>git</a:t>
            </a:r>
            <a:r>
              <a:rPr lang="de-DE" altLang="de-DE" kern="0" dirty="0">
                <a:latin typeface="Consolas" panose="020B0609020204030204" pitchFamily="49" charset="0"/>
              </a:rPr>
              <a:t> pull </a:t>
            </a:r>
            <a:r>
              <a:rPr lang="de-DE" altLang="de-DE" kern="0" dirty="0"/>
              <a:t>abrufen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765357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sp>
        <p:nvSpPr>
          <p:cNvPr id="16" name="Gewitterblitz 15">
            <a:extLst>
              <a:ext uri="{FF2B5EF4-FFF2-40B4-BE49-F238E27FC236}">
                <a16:creationId xmlns:a16="http://schemas.microsoft.com/office/drawing/2014/main" id="{E8E08F50-599E-A9F4-00B0-F1F0D7A7DF66}"/>
              </a:ext>
            </a:extLst>
          </p:cNvPr>
          <p:cNvSpPr/>
          <p:nvPr/>
        </p:nvSpPr>
        <p:spPr bwMode="auto">
          <a:xfrm>
            <a:off x="3084983" y="4042499"/>
            <a:ext cx="432048" cy="599861"/>
          </a:xfrm>
          <a:prstGeom prst="lightningBol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3443DBD-663F-6CFA-F062-C192D517E57E}"/>
              </a:ext>
            </a:extLst>
          </p:cNvPr>
          <p:cNvSpPr txBox="1"/>
          <p:nvPr/>
        </p:nvSpPr>
        <p:spPr bwMode="auto">
          <a:xfrm>
            <a:off x="2733267" y="5008323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189A2EC0-FCD9-6F24-9A93-6A34C1629F7A}"/>
              </a:ext>
            </a:extLst>
          </p:cNvPr>
          <p:cNvSpPr/>
          <p:nvPr/>
        </p:nvSpPr>
        <p:spPr bwMode="auto">
          <a:xfrm>
            <a:off x="1440203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C6CD2537-3B4E-6B4D-448E-51FA1E6123D7}"/>
              </a:ext>
            </a:extLst>
          </p:cNvPr>
          <p:cNvSpPr/>
          <p:nvPr/>
        </p:nvSpPr>
        <p:spPr bwMode="auto">
          <a:xfrm>
            <a:off x="1944259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D93290FC-A7E1-1940-A31D-9263F5F1C26D}"/>
              </a:ext>
            </a:extLst>
          </p:cNvPr>
          <p:cNvCxnSpPr>
            <a:endCxn id="23" idx="2"/>
          </p:cNvCxnSpPr>
          <p:nvPr/>
        </p:nvCxnSpPr>
        <p:spPr bwMode="auto">
          <a:xfrm>
            <a:off x="1728235" y="514434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F4358000-BF4A-D426-E4B7-CAF2F075FF88}"/>
              </a:ext>
            </a:extLst>
          </p:cNvPr>
          <p:cNvCxnSpPr>
            <a:cxnSpLocks/>
            <a:endCxn id="22" idx="2"/>
          </p:cNvCxnSpPr>
          <p:nvPr/>
        </p:nvCxnSpPr>
        <p:spPr bwMode="auto">
          <a:xfrm flipV="1">
            <a:off x="1268102" y="5144342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0BC7F491-8E7A-9189-D070-9E6C3BC81FFA}"/>
              </a:ext>
            </a:extLst>
          </p:cNvPr>
          <p:cNvSpPr/>
          <p:nvPr/>
        </p:nvSpPr>
        <p:spPr bwMode="auto">
          <a:xfrm>
            <a:off x="2451760" y="50035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3E792B58-C131-93FF-AF0F-5DF05D043AF0}"/>
              </a:ext>
            </a:extLst>
          </p:cNvPr>
          <p:cNvCxnSpPr>
            <a:endCxn id="29" idx="2"/>
          </p:cNvCxnSpPr>
          <p:nvPr/>
        </p:nvCxnSpPr>
        <p:spPr bwMode="auto">
          <a:xfrm>
            <a:off x="2235736" y="514756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20565951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ihren Branch </a:t>
            </a:r>
            <a:r>
              <a:rPr lang="de-DE" altLang="de-DE" kern="0" dirty="0" err="1"/>
              <a:t>mergen</a:t>
            </a:r>
            <a:r>
              <a:rPr lang="de-DE" altLang="de-DE" kern="0" dirty="0"/>
              <a:t> oder </a:t>
            </a:r>
            <a:r>
              <a:rPr lang="de-DE" altLang="de-DE" kern="0" dirty="0" err="1"/>
              <a:t>rebasen</a:t>
            </a:r>
            <a:endParaRPr lang="de-DE" altLang="de-DE" kern="0" dirty="0"/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765357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sp>
        <p:nvSpPr>
          <p:cNvPr id="16" name="Gewitterblitz 15">
            <a:extLst>
              <a:ext uri="{FF2B5EF4-FFF2-40B4-BE49-F238E27FC236}">
                <a16:creationId xmlns:a16="http://schemas.microsoft.com/office/drawing/2014/main" id="{E8E08F50-599E-A9F4-00B0-F1F0D7A7DF66}"/>
              </a:ext>
            </a:extLst>
          </p:cNvPr>
          <p:cNvSpPr/>
          <p:nvPr/>
        </p:nvSpPr>
        <p:spPr bwMode="auto">
          <a:xfrm>
            <a:off x="3084983" y="4042499"/>
            <a:ext cx="432048" cy="599861"/>
          </a:xfrm>
          <a:prstGeom prst="lightningBol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3443DBD-663F-6CFA-F062-C192D517E57E}"/>
              </a:ext>
            </a:extLst>
          </p:cNvPr>
          <p:cNvSpPr txBox="1"/>
          <p:nvPr/>
        </p:nvSpPr>
        <p:spPr bwMode="auto">
          <a:xfrm>
            <a:off x="2733267" y="5008323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189A2EC0-FCD9-6F24-9A93-6A34C1629F7A}"/>
              </a:ext>
            </a:extLst>
          </p:cNvPr>
          <p:cNvSpPr/>
          <p:nvPr/>
        </p:nvSpPr>
        <p:spPr bwMode="auto">
          <a:xfrm>
            <a:off x="1440203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C6CD2537-3B4E-6B4D-448E-51FA1E6123D7}"/>
              </a:ext>
            </a:extLst>
          </p:cNvPr>
          <p:cNvSpPr/>
          <p:nvPr/>
        </p:nvSpPr>
        <p:spPr bwMode="auto">
          <a:xfrm>
            <a:off x="1944259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D93290FC-A7E1-1940-A31D-9263F5F1C26D}"/>
              </a:ext>
            </a:extLst>
          </p:cNvPr>
          <p:cNvCxnSpPr>
            <a:endCxn id="23" idx="2"/>
          </p:cNvCxnSpPr>
          <p:nvPr/>
        </p:nvCxnSpPr>
        <p:spPr bwMode="auto">
          <a:xfrm>
            <a:off x="1728235" y="514434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F4358000-BF4A-D426-E4B7-CAF2F075FF88}"/>
              </a:ext>
            </a:extLst>
          </p:cNvPr>
          <p:cNvCxnSpPr>
            <a:cxnSpLocks/>
            <a:endCxn id="22" idx="2"/>
          </p:cNvCxnSpPr>
          <p:nvPr/>
        </p:nvCxnSpPr>
        <p:spPr bwMode="auto">
          <a:xfrm flipV="1">
            <a:off x="1268102" y="5144342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0BC7F491-8E7A-9189-D070-9E6C3BC81FFA}"/>
              </a:ext>
            </a:extLst>
          </p:cNvPr>
          <p:cNvSpPr/>
          <p:nvPr/>
        </p:nvSpPr>
        <p:spPr bwMode="auto">
          <a:xfrm>
            <a:off x="2451760" y="50035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3E792B58-C131-93FF-AF0F-5DF05D043AF0}"/>
              </a:ext>
            </a:extLst>
          </p:cNvPr>
          <p:cNvCxnSpPr>
            <a:endCxn id="29" idx="2"/>
          </p:cNvCxnSpPr>
          <p:nvPr/>
        </p:nvCxnSpPr>
        <p:spPr bwMode="auto">
          <a:xfrm>
            <a:off x="2235736" y="514756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23776146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altLang="de-DE" b="1" kern="0" dirty="0" err="1"/>
              <a:t>Merge</a:t>
            </a:r>
            <a:endParaRPr lang="de-DE" altLang="de-DE" b="1" kern="0" dirty="0"/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765357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3391508" y="5497124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sp>
        <p:nvSpPr>
          <p:cNvPr id="16" name="Gewitterblitz 15">
            <a:extLst>
              <a:ext uri="{FF2B5EF4-FFF2-40B4-BE49-F238E27FC236}">
                <a16:creationId xmlns:a16="http://schemas.microsoft.com/office/drawing/2014/main" id="{E8E08F50-599E-A9F4-00B0-F1F0D7A7DF66}"/>
              </a:ext>
            </a:extLst>
          </p:cNvPr>
          <p:cNvSpPr/>
          <p:nvPr/>
        </p:nvSpPr>
        <p:spPr bwMode="auto">
          <a:xfrm>
            <a:off x="3084983" y="4042499"/>
            <a:ext cx="432048" cy="599861"/>
          </a:xfrm>
          <a:prstGeom prst="lightningBol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3443DBD-663F-6CFA-F062-C192D517E57E}"/>
              </a:ext>
            </a:extLst>
          </p:cNvPr>
          <p:cNvSpPr txBox="1"/>
          <p:nvPr/>
        </p:nvSpPr>
        <p:spPr bwMode="auto">
          <a:xfrm>
            <a:off x="2733267" y="5008323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189A2EC0-FCD9-6F24-9A93-6A34C1629F7A}"/>
              </a:ext>
            </a:extLst>
          </p:cNvPr>
          <p:cNvSpPr/>
          <p:nvPr/>
        </p:nvSpPr>
        <p:spPr bwMode="auto">
          <a:xfrm>
            <a:off x="1440203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C6CD2537-3B4E-6B4D-448E-51FA1E6123D7}"/>
              </a:ext>
            </a:extLst>
          </p:cNvPr>
          <p:cNvSpPr/>
          <p:nvPr/>
        </p:nvSpPr>
        <p:spPr bwMode="auto">
          <a:xfrm>
            <a:off x="1944259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D93290FC-A7E1-1940-A31D-9263F5F1C26D}"/>
              </a:ext>
            </a:extLst>
          </p:cNvPr>
          <p:cNvCxnSpPr>
            <a:endCxn id="23" idx="2"/>
          </p:cNvCxnSpPr>
          <p:nvPr/>
        </p:nvCxnSpPr>
        <p:spPr bwMode="auto">
          <a:xfrm>
            <a:off x="1728235" y="514434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F4358000-BF4A-D426-E4B7-CAF2F075FF88}"/>
              </a:ext>
            </a:extLst>
          </p:cNvPr>
          <p:cNvCxnSpPr>
            <a:cxnSpLocks/>
            <a:endCxn id="22" idx="2"/>
          </p:cNvCxnSpPr>
          <p:nvPr/>
        </p:nvCxnSpPr>
        <p:spPr bwMode="auto">
          <a:xfrm flipV="1">
            <a:off x="1268102" y="5144342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0BC7F491-8E7A-9189-D070-9E6C3BC81FFA}"/>
              </a:ext>
            </a:extLst>
          </p:cNvPr>
          <p:cNvSpPr/>
          <p:nvPr/>
        </p:nvSpPr>
        <p:spPr bwMode="auto">
          <a:xfrm>
            <a:off x="2451760" y="50035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3E792B58-C131-93FF-AF0F-5DF05D043AF0}"/>
              </a:ext>
            </a:extLst>
          </p:cNvPr>
          <p:cNvCxnSpPr>
            <a:endCxn id="29" idx="2"/>
          </p:cNvCxnSpPr>
          <p:nvPr/>
        </p:nvCxnSpPr>
        <p:spPr bwMode="auto">
          <a:xfrm>
            <a:off x="2235736" y="514756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1" name="Ellipse 30">
            <a:extLst>
              <a:ext uri="{FF2B5EF4-FFF2-40B4-BE49-F238E27FC236}">
                <a16:creationId xmlns:a16="http://schemas.microsoft.com/office/drawing/2014/main" id="{400556BB-0EC2-867B-4ADA-8FD37B521E4B}"/>
              </a:ext>
            </a:extLst>
          </p:cNvPr>
          <p:cNvSpPr/>
          <p:nvPr/>
        </p:nvSpPr>
        <p:spPr bwMode="auto">
          <a:xfrm>
            <a:off x="2983826" y="5588893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674CFC83-1380-74AC-38AF-5A64B9309694}"/>
              </a:ext>
            </a:extLst>
          </p:cNvPr>
          <p:cNvCxnSpPr>
            <a:cxnSpLocks/>
            <a:stCxn id="29" idx="6"/>
            <a:endCxn id="31" idx="2"/>
          </p:cNvCxnSpPr>
          <p:nvPr/>
        </p:nvCxnSpPr>
        <p:spPr bwMode="auto">
          <a:xfrm>
            <a:off x="2739792" y="5147562"/>
            <a:ext cx="244034" cy="58534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22624AC3-92C1-11F9-B94F-431CB003F8D9}"/>
              </a:ext>
            </a:extLst>
          </p:cNvPr>
          <p:cNvCxnSpPr/>
          <p:nvPr/>
        </p:nvCxnSpPr>
        <p:spPr bwMode="auto">
          <a:xfrm>
            <a:off x="2771800" y="573701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BE98A0AA-C8FD-B927-5531-21A9BE290105}"/>
              </a:ext>
            </a:extLst>
          </p:cNvPr>
          <p:cNvSpPr txBox="1"/>
          <p:nvPr/>
        </p:nvSpPr>
        <p:spPr bwMode="auto">
          <a:xfrm>
            <a:off x="2804872" y="5854139"/>
            <a:ext cx="9045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latin typeface="Arial" charset="0"/>
              </a:rPr>
              <a:t>Merge</a:t>
            </a:r>
            <a:r>
              <a:rPr lang="de-DE" sz="1200" dirty="0">
                <a:latin typeface="Arial" charset="0"/>
              </a:rPr>
              <a:t>-Commit</a:t>
            </a:r>
          </a:p>
        </p:txBody>
      </p:sp>
    </p:spTree>
    <p:extLst>
      <p:ext uri="{BB962C8B-B14F-4D97-AF65-F5344CB8AC3E}">
        <p14:creationId xmlns:p14="http://schemas.microsoft.com/office/powerpoint/2010/main" val="17441332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altLang="de-DE" b="1" kern="0" dirty="0" err="1"/>
              <a:t>Rebase</a:t>
            </a:r>
            <a:endParaRPr lang="de-DE" altLang="de-DE" b="1" kern="0" dirty="0"/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765357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sp>
        <p:nvSpPr>
          <p:cNvPr id="16" name="Gewitterblitz 15">
            <a:extLst>
              <a:ext uri="{FF2B5EF4-FFF2-40B4-BE49-F238E27FC236}">
                <a16:creationId xmlns:a16="http://schemas.microsoft.com/office/drawing/2014/main" id="{E8E08F50-599E-A9F4-00B0-F1F0D7A7DF66}"/>
              </a:ext>
            </a:extLst>
          </p:cNvPr>
          <p:cNvSpPr/>
          <p:nvPr/>
        </p:nvSpPr>
        <p:spPr bwMode="auto">
          <a:xfrm>
            <a:off x="3084983" y="4042499"/>
            <a:ext cx="432048" cy="599861"/>
          </a:xfrm>
          <a:prstGeom prst="lightningBol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3443DBD-663F-6CFA-F062-C192D517E57E}"/>
              </a:ext>
            </a:extLst>
          </p:cNvPr>
          <p:cNvSpPr txBox="1"/>
          <p:nvPr/>
        </p:nvSpPr>
        <p:spPr bwMode="auto">
          <a:xfrm>
            <a:off x="2733267" y="5008323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189A2EC0-FCD9-6F24-9A93-6A34C1629F7A}"/>
              </a:ext>
            </a:extLst>
          </p:cNvPr>
          <p:cNvSpPr/>
          <p:nvPr/>
        </p:nvSpPr>
        <p:spPr bwMode="auto">
          <a:xfrm>
            <a:off x="1440203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C6CD2537-3B4E-6B4D-448E-51FA1E6123D7}"/>
              </a:ext>
            </a:extLst>
          </p:cNvPr>
          <p:cNvSpPr/>
          <p:nvPr/>
        </p:nvSpPr>
        <p:spPr bwMode="auto">
          <a:xfrm>
            <a:off x="1944259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D93290FC-A7E1-1940-A31D-9263F5F1C26D}"/>
              </a:ext>
            </a:extLst>
          </p:cNvPr>
          <p:cNvCxnSpPr>
            <a:endCxn id="23" idx="2"/>
          </p:cNvCxnSpPr>
          <p:nvPr/>
        </p:nvCxnSpPr>
        <p:spPr bwMode="auto">
          <a:xfrm>
            <a:off x="1728235" y="514434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F4358000-BF4A-D426-E4B7-CAF2F075FF88}"/>
              </a:ext>
            </a:extLst>
          </p:cNvPr>
          <p:cNvCxnSpPr>
            <a:cxnSpLocks/>
            <a:endCxn id="22" idx="2"/>
          </p:cNvCxnSpPr>
          <p:nvPr/>
        </p:nvCxnSpPr>
        <p:spPr bwMode="auto">
          <a:xfrm flipV="1">
            <a:off x="1268102" y="5144342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0BC7F491-8E7A-9189-D070-9E6C3BC81FFA}"/>
              </a:ext>
            </a:extLst>
          </p:cNvPr>
          <p:cNvSpPr/>
          <p:nvPr/>
        </p:nvSpPr>
        <p:spPr bwMode="auto">
          <a:xfrm>
            <a:off x="2451760" y="50035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3E792B58-C131-93FF-AF0F-5DF05D043AF0}"/>
              </a:ext>
            </a:extLst>
          </p:cNvPr>
          <p:cNvCxnSpPr>
            <a:endCxn id="29" idx="2"/>
          </p:cNvCxnSpPr>
          <p:nvPr/>
        </p:nvCxnSpPr>
        <p:spPr bwMode="auto">
          <a:xfrm>
            <a:off x="2235736" y="514756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CDE5F19D-44C7-ACF8-0686-57A6875A6A15}"/>
              </a:ext>
            </a:extLst>
          </p:cNvPr>
          <p:cNvSpPr/>
          <p:nvPr/>
        </p:nvSpPr>
        <p:spPr bwMode="auto">
          <a:xfrm>
            <a:off x="2945988" y="5575740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6FD08692-60AA-155E-327D-1B84EF47ADC2}"/>
              </a:ext>
            </a:extLst>
          </p:cNvPr>
          <p:cNvSpPr/>
          <p:nvPr/>
        </p:nvSpPr>
        <p:spPr bwMode="auto">
          <a:xfrm>
            <a:off x="3450044" y="5575740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C26A2FFD-2D61-0216-EF88-E5DD32A7D840}"/>
              </a:ext>
            </a:extLst>
          </p:cNvPr>
          <p:cNvCxnSpPr>
            <a:endCxn id="34" idx="2"/>
          </p:cNvCxnSpPr>
          <p:nvPr/>
        </p:nvCxnSpPr>
        <p:spPr bwMode="auto">
          <a:xfrm>
            <a:off x="3234020" y="5719756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29D58F1F-0B24-DA9B-A980-9A278828318C}"/>
              </a:ext>
            </a:extLst>
          </p:cNvPr>
          <p:cNvCxnSpPr>
            <a:cxnSpLocks/>
            <a:endCxn id="33" idx="2"/>
          </p:cNvCxnSpPr>
          <p:nvPr/>
        </p:nvCxnSpPr>
        <p:spPr bwMode="auto">
          <a:xfrm>
            <a:off x="2736641" y="5136968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2F44DB99-9029-1D77-8C1B-12ED87FBB43F}"/>
              </a:ext>
            </a:extLst>
          </p:cNvPr>
          <p:cNvSpPr/>
          <p:nvPr/>
        </p:nvSpPr>
        <p:spPr bwMode="auto">
          <a:xfrm>
            <a:off x="3954100" y="5571747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BC9BB9A6-A303-AC85-4546-F14EF68DC08F}"/>
              </a:ext>
            </a:extLst>
          </p:cNvPr>
          <p:cNvCxnSpPr>
            <a:endCxn id="39" idx="2"/>
          </p:cNvCxnSpPr>
          <p:nvPr/>
        </p:nvCxnSpPr>
        <p:spPr bwMode="auto">
          <a:xfrm>
            <a:off x="3738076" y="5715763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D2637C66-B69C-912B-D312-23297393470E}"/>
              </a:ext>
            </a:extLst>
          </p:cNvPr>
          <p:cNvSpPr txBox="1"/>
          <p:nvPr/>
        </p:nvSpPr>
        <p:spPr bwMode="auto">
          <a:xfrm>
            <a:off x="4286862" y="5488923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AD75F2D3-5EC6-EE23-9602-771F89D8395C}"/>
              </a:ext>
            </a:extLst>
          </p:cNvPr>
          <p:cNvCxnSpPr/>
          <p:nvPr/>
        </p:nvCxnSpPr>
        <p:spPr bwMode="auto">
          <a:xfrm>
            <a:off x="2483768" y="6165304"/>
            <a:ext cx="792088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215245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cxnSpLocks/>
            <a:endCxn id="53" idx="2"/>
          </p:cNvCxnSpPr>
          <p:nvPr/>
        </p:nvCxnSpPr>
        <p:spPr bwMode="auto">
          <a:xfrm>
            <a:off x="5292080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261301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5968237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256269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5796136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7448875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7952931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7736907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14" idx="6"/>
            <a:endCxn id="1041" idx="2"/>
          </p:cNvCxnSpPr>
          <p:nvPr/>
        </p:nvCxnSpPr>
        <p:spPr bwMode="auto">
          <a:xfrm>
            <a:off x="7267826" y="2350981"/>
            <a:ext cx="181049" cy="66629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6979794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6763770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8460432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8244408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632340" y="3136612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3443DBD-663F-6CFA-F062-C192D517E57E}"/>
              </a:ext>
            </a:extLst>
          </p:cNvPr>
          <p:cNvSpPr txBox="1"/>
          <p:nvPr/>
        </p:nvSpPr>
        <p:spPr bwMode="auto">
          <a:xfrm>
            <a:off x="2733267" y="5008323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189A2EC0-FCD9-6F24-9A93-6A34C1629F7A}"/>
              </a:ext>
            </a:extLst>
          </p:cNvPr>
          <p:cNvSpPr/>
          <p:nvPr/>
        </p:nvSpPr>
        <p:spPr bwMode="auto">
          <a:xfrm>
            <a:off x="1440203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C6CD2537-3B4E-6B4D-448E-51FA1E6123D7}"/>
              </a:ext>
            </a:extLst>
          </p:cNvPr>
          <p:cNvSpPr/>
          <p:nvPr/>
        </p:nvSpPr>
        <p:spPr bwMode="auto">
          <a:xfrm>
            <a:off x="1944259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D93290FC-A7E1-1940-A31D-9263F5F1C26D}"/>
              </a:ext>
            </a:extLst>
          </p:cNvPr>
          <p:cNvCxnSpPr>
            <a:endCxn id="23" idx="2"/>
          </p:cNvCxnSpPr>
          <p:nvPr/>
        </p:nvCxnSpPr>
        <p:spPr bwMode="auto">
          <a:xfrm>
            <a:off x="1728235" y="514434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F4358000-BF4A-D426-E4B7-CAF2F075FF88}"/>
              </a:ext>
            </a:extLst>
          </p:cNvPr>
          <p:cNvCxnSpPr>
            <a:cxnSpLocks/>
            <a:endCxn id="22" idx="2"/>
          </p:cNvCxnSpPr>
          <p:nvPr/>
        </p:nvCxnSpPr>
        <p:spPr bwMode="auto">
          <a:xfrm flipV="1">
            <a:off x="1268102" y="5144342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0BC7F491-8E7A-9189-D070-9E6C3BC81FFA}"/>
              </a:ext>
            </a:extLst>
          </p:cNvPr>
          <p:cNvSpPr/>
          <p:nvPr/>
        </p:nvSpPr>
        <p:spPr bwMode="auto">
          <a:xfrm>
            <a:off x="2451760" y="50035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3E792B58-C131-93FF-AF0F-5DF05D043AF0}"/>
              </a:ext>
            </a:extLst>
          </p:cNvPr>
          <p:cNvCxnSpPr>
            <a:endCxn id="29" idx="2"/>
          </p:cNvCxnSpPr>
          <p:nvPr/>
        </p:nvCxnSpPr>
        <p:spPr bwMode="auto">
          <a:xfrm>
            <a:off x="2235736" y="514756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CDE5F19D-44C7-ACF8-0686-57A6875A6A15}"/>
              </a:ext>
            </a:extLst>
          </p:cNvPr>
          <p:cNvSpPr/>
          <p:nvPr/>
        </p:nvSpPr>
        <p:spPr bwMode="auto">
          <a:xfrm>
            <a:off x="2945988" y="5575740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6FD08692-60AA-155E-327D-1B84EF47ADC2}"/>
              </a:ext>
            </a:extLst>
          </p:cNvPr>
          <p:cNvSpPr/>
          <p:nvPr/>
        </p:nvSpPr>
        <p:spPr bwMode="auto">
          <a:xfrm>
            <a:off x="3450044" y="5575740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C26A2FFD-2D61-0216-EF88-E5DD32A7D840}"/>
              </a:ext>
            </a:extLst>
          </p:cNvPr>
          <p:cNvCxnSpPr>
            <a:endCxn id="34" idx="2"/>
          </p:cNvCxnSpPr>
          <p:nvPr/>
        </p:nvCxnSpPr>
        <p:spPr bwMode="auto">
          <a:xfrm>
            <a:off x="3234020" y="5719756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29D58F1F-0B24-DA9B-A980-9A278828318C}"/>
              </a:ext>
            </a:extLst>
          </p:cNvPr>
          <p:cNvCxnSpPr>
            <a:cxnSpLocks/>
            <a:endCxn id="33" idx="2"/>
          </p:cNvCxnSpPr>
          <p:nvPr/>
        </p:nvCxnSpPr>
        <p:spPr bwMode="auto">
          <a:xfrm>
            <a:off x="2736641" y="5136968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2F44DB99-9029-1D77-8C1B-12ED87FBB43F}"/>
              </a:ext>
            </a:extLst>
          </p:cNvPr>
          <p:cNvSpPr/>
          <p:nvPr/>
        </p:nvSpPr>
        <p:spPr bwMode="auto">
          <a:xfrm>
            <a:off x="3954100" y="5571747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BC9BB9A6-A303-AC85-4546-F14EF68DC08F}"/>
              </a:ext>
            </a:extLst>
          </p:cNvPr>
          <p:cNvCxnSpPr>
            <a:endCxn id="39" idx="2"/>
          </p:cNvCxnSpPr>
          <p:nvPr/>
        </p:nvCxnSpPr>
        <p:spPr bwMode="auto">
          <a:xfrm>
            <a:off x="3738076" y="5715763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D2637C66-B69C-912B-D312-23297393470E}"/>
              </a:ext>
            </a:extLst>
          </p:cNvPr>
          <p:cNvSpPr txBox="1"/>
          <p:nvPr/>
        </p:nvSpPr>
        <p:spPr bwMode="auto">
          <a:xfrm>
            <a:off x="4286862" y="5488923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6" name="Inhaltsplatzhalter 18">
            <a:extLst>
              <a:ext uri="{FF2B5EF4-FFF2-40B4-BE49-F238E27FC236}">
                <a16:creationId xmlns:a16="http://schemas.microsoft.com/office/drawing/2014/main" id="{9805FE8B-B0D6-A2B8-BB23-1B5AF48F7AA7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Nach </a:t>
            </a:r>
            <a:r>
              <a:rPr lang="de-DE" altLang="de-DE" kern="0" dirty="0" err="1">
                <a:latin typeface="Consolas" panose="020B0609020204030204" pitchFamily="49" charset="0"/>
              </a:rPr>
              <a:t>git</a:t>
            </a:r>
            <a:r>
              <a:rPr lang="de-DE" altLang="de-DE" kern="0" dirty="0">
                <a:latin typeface="Consolas" panose="020B0609020204030204" pitchFamily="49" charset="0"/>
              </a:rPr>
              <a:t> push -f</a:t>
            </a:r>
            <a:r>
              <a:rPr lang="de-DE" altLang="de-DE" kern="0" dirty="0"/>
              <a:t> kann MR eingebaut werden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pic>
        <p:nvPicPr>
          <p:cNvPr id="31" name="Grafik 30" descr="Abzeichen Tick1 Silhouette">
            <a:extLst>
              <a:ext uri="{FF2B5EF4-FFF2-40B4-BE49-F238E27FC236}">
                <a16:creationId xmlns:a16="http://schemas.microsoft.com/office/drawing/2014/main" id="{03D9D0B7-7F61-F77C-645F-CF3DF3BF237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06585" y="4142782"/>
            <a:ext cx="531969" cy="53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5802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cxnSpLocks/>
            <a:endCxn id="53" idx="2"/>
          </p:cNvCxnSpPr>
          <p:nvPr/>
        </p:nvCxnSpPr>
        <p:spPr bwMode="auto">
          <a:xfrm>
            <a:off x="5292080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8408877" y="2504151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5968237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256269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5796136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7520883" y="220486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8024939" y="220486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7808915" y="234888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6979794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6763770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8532440" y="22080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8316416" y="23521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C3443DBD-663F-6CFA-F062-C192D517E57E}"/>
              </a:ext>
            </a:extLst>
          </p:cNvPr>
          <p:cNvSpPr txBox="1"/>
          <p:nvPr/>
        </p:nvSpPr>
        <p:spPr bwMode="auto">
          <a:xfrm>
            <a:off x="2733267" y="5008323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189A2EC0-FCD9-6F24-9A93-6A34C1629F7A}"/>
              </a:ext>
            </a:extLst>
          </p:cNvPr>
          <p:cNvSpPr/>
          <p:nvPr/>
        </p:nvSpPr>
        <p:spPr bwMode="auto">
          <a:xfrm>
            <a:off x="1440203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C6CD2537-3B4E-6B4D-448E-51FA1E6123D7}"/>
              </a:ext>
            </a:extLst>
          </p:cNvPr>
          <p:cNvSpPr/>
          <p:nvPr/>
        </p:nvSpPr>
        <p:spPr bwMode="auto">
          <a:xfrm>
            <a:off x="1944259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D93290FC-A7E1-1940-A31D-9263F5F1C26D}"/>
              </a:ext>
            </a:extLst>
          </p:cNvPr>
          <p:cNvCxnSpPr>
            <a:endCxn id="23" idx="2"/>
          </p:cNvCxnSpPr>
          <p:nvPr/>
        </p:nvCxnSpPr>
        <p:spPr bwMode="auto">
          <a:xfrm>
            <a:off x="1728235" y="514434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F4358000-BF4A-D426-E4B7-CAF2F075FF88}"/>
              </a:ext>
            </a:extLst>
          </p:cNvPr>
          <p:cNvCxnSpPr>
            <a:cxnSpLocks/>
            <a:endCxn id="22" idx="2"/>
          </p:cNvCxnSpPr>
          <p:nvPr/>
        </p:nvCxnSpPr>
        <p:spPr bwMode="auto">
          <a:xfrm flipV="1">
            <a:off x="1268102" y="5144342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0BC7F491-8E7A-9189-D070-9E6C3BC81FFA}"/>
              </a:ext>
            </a:extLst>
          </p:cNvPr>
          <p:cNvSpPr/>
          <p:nvPr/>
        </p:nvSpPr>
        <p:spPr bwMode="auto">
          <a:xfrm>
            <a:off x="2451760" y="50035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3E792B58-C131-93FF-AF0F-5DF05D043AF0}"/>
              </a:ext>
            </a:extLst>
          </p:cNvPr>
          <p:cNvCxnSpPr>
            <a:endCxn id="29" idx="2"/>
          </p:cNvCxnSpPr>
          <p:nvPr/>
        </p:nvCxnSpPr>
        <p:spPr bwMode="auto">
          <a:xfrm>
            <a:off x="2235736" y="514756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CDE5F19D-44C7-ACF8-0686-57A6875A6A15}"/>
              </a:ext>
            </a:extLst>
          </p:cNvPr>
          <p:cNvSpPr/>
          <p:nvPr/>
        </p:nvSpPr>
        <p:spPr bwMode="auto">
          <a:xfrm>
            <a:off x="2945988" y="5575740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6FD08692-60AA-155E-327D-1B84EF47ADC2}"/>
              </a:ext>
            </a:extLst>
          </p:cNvPr>
          <p:cNvSpPr/>
          <p:nvPr/>
        </p:nvSpPr>
        <p:spPr bwMode="auto">
          <a:xfrm>
            <a:off x="3450044" y="5575740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C26A2FFD-2D61-0216-EF88-E5DD32A7D840}"/>
              </a:ext>
            </a:extLst>
          </p:cNvPr>
          <p:cNvCxnSpPr>
            <a:endCxn id="34" idx="2"/>
          </p:cNvCxnSpPr>
          <p:nvPr/>
        </p:nvCxnSpPr>
        <p:spPr bwMode="auto">
          <a:xfrm>
            <a:off x="3234020" y="5719756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29D58F1F-0B24-DA9B-A980-9A278828318C}"/>
              </a:ext>
            </a:extLst>
          </p:cNvPr>
          <p:cNvCxnSpPr>
            <a:cxnSpLocks/>
            <a:endCxn id="33" idx="2"/>
          </p:cNvCxnSpPr>
          <p:nvPr/>
        </p:nvCxnSpPr>
        <p:spPr bwMode="auto">
          <a:xfrm>
            <a:off x="2736641" y="5136968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2F44DB99-9029-1D77-8C1B-12ED87FBB43F}"/>
              </a:ext>
            </a:extLst>
          </p:cNvPr>
          <p:cNvSpPr/>
          <p:nvPr/>
        </p:nvSpPr>
        <p:spPr bwMode="auto">
          <a:xfrm>
            <a:off x="3954100" y="5571747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BC9BB9A6-A303-AC85-4546-F14EF68DC08F}"/>
              </a:ext>
            </a:extLst>
          </p:cNvPr>
          <p:cNvCxnSpPr>
            <a:endCxn id="39" idx="2"/>
          </p:cNvCxnSpPr>
          <p:nvPr/>
        </p:nvCxnSpPr>
        <p:spPr bwMode="auto">
          <a:xfrm>
            <a:off x="3738076" y="5715763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D2637C66-B69C-912B-D312-23297393470E}"/>
              </a:ext>
            </a:extLst>
          </p:cNvPr>
          <p:cNvSpPr txBox="1"/>
          <p:nvPr/>
        </p:nvSpPr>
        <p:spPr bwMode="auto">
          <a:xfrm>
            <a:off x="4286862" y="5488923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4497A263-D33E-C43C-0922-07C0079C767F}"/>
              </a:ext>
            </a:extLst>
          </p:cNvPr>
          <p:cNvCxnSpPr>
            <a:cxnSpLocks/>
            <a:endCxn id="1041" idx="2"/>
          </p:cNvCxnSpPr>
          <p:nvPr/>
        </p:nvCxnSpPr>
        <p:spPr bwMode="auto">
          <a:xfrm>
            <a:off x="7265061" y="2347761"/>
            <a:ext cx="255822" cy="111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Inhaltsplatzhalter 18">
            <a:extLst>
              <a:ext uri="{FF2B5EF4-FFF2-40B4-BE49-F238E27FC236}">
                <a16:creationId xmlns:a16="http://schemas.microsoft.com/office/drawing/2014/main" id="{203177BE-EE76-A204-5E58-479EAAF3E758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Nach </a:t>
            </a:r>
            <a:r>
              <a:rPr lang="de-DE" altLang="de-DE" kern="0" dirty="0" err="1">
                <a:latin typeface="Consolas" panose="020B0609020204030204" pitchFamily="49" charset="0"/>
              </a:rPr>
              <a:t>git</a:t>
            </a:r>
            <a:r>
              <a:rPr lang="de-DE" altLang="de-DE" kern="0" dirty="0">
                <a:latin typeface="Consolas" panose="020B0609020204030204" pitchFamily="49" charset="0"/>
              </a:rPr>
              <a:t> push -f</a:t>
            </a:r>
            <a:r>
              <a:rPr lang="de-DE" altLang="de-DE" kern="0" dirty="0"/>
              <a:t> kann MR eingebaut werden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25081056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Use Cases und Fazit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Gitflow</a:t>
            </a:r>
            <a:r>
              <a:rPr lang="de-DE" dirty="0"/>
              <a:t>-Workflow</a:t>
            </a:r>
          </a:p>
        </p:txBody>
      </p:sp>
    </p:spTree>
    <p:extLst>
      <p:ext uri="{BB962C8B-B14F-4D97-AF65-F5344CB8AC3E}">
        <p14:creationId xmlns:p14="http://schemas.microsoft.com/office/powerpoint/2010/main" val="31992339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Workflow stammt von 2010 und gilt teilweise als überholt </a:t>
            </a:r>
          </a:p>
          <a:p>
            <a:r>
              <a:rPr lang="de-DE" altLang="de-DE" dirty="0"/>
              <a:t>Vorteile</a:t>
            </a:r>
          </a:p>
          <a:p>
            <a:pPr lvl="1"/>
            <a:r>
              <a:rPr lang="de-DE" altLang="de-DE" dirty="0"/>
              <a:t>Klare, strukturierte Aufteilung</a:t>
            </a:r>
          </a:p>
          <a:p>
            <a:pPr lvl="1"/>
            <a:r>
              <a:rPr lang="de-DE" altLang="de-DE" dirty="0"/>
              <a:t>Parallele Entwicklung vereinfacht</a:t>
            </a:r>
          </a:p>
          <a:p>
            <a:pPr lvl="1"/>
            <a:r>
              <a:rPr lang="de-DE" altLang="de-DE" dirty="0"/>
              <a:t>Robustere Releases durch dedizierte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lvl="1"/>
            <a:r>
              <a:rPr lang="de-DE" altLang="de-DE" dirty="0"/>
              <a:t>Bessere Versionshistorie</a:t>
            </a:r>
          </a:p>
          <a:p>
            <a:pPr marL="400050"/>
            <a:r>
              <a:rPr lang="de-DE" altLang="de-DE" dirty="0"/>
              <a:t>Nachteile</a:t>
            </a:r>
          </a:p>
          <a:p>
            <a:pPr marL="800100" lvl="1"/>
            <a:r>
              <a:rPr lang="de-DE" altLang="de-DE" dirty="0"/>
              <a:t>Langlebige </a:t>
            </a:r>
            <a:r>
              <a:rPr lang="de-DE" altLang="de-DE" dirty="0" err="1"/>
              <a:t>Branches</a:t>
            </a:r>
            <a:r>
              <a:rPr lang="de-DE" altLang="de-DE" dirty="0"/>
              <a:t> erhöhen Konfliktpotenzial</a:t>
            </a:r>
          </a:p>
          <a:p>
            <a:pPr marL="800100" lvl="1"/>
            <a:r>
              <a:rPr lang="de-DE" altLang="de-DE" dirty="0"/>
              <a:t>Erschwert </a:t>
            </a:r>
            <a:r>
              <a:rPr lang="de-DE" altLang="de-DE" dirty="0" err="1"/>
              <a:t>Continuous</a:t>
            </a:r>
            <a:r>
              <a:rPr lang="de-DE" altLang="de-DE" dirty="0"/>
              <a:t> </a:t>
            </a:r>
            <a:r>
              <a:rPr lang="de-DE" altLang="de-DE" dirty="0" err="1"/>
              <a:t>Deployment</a:t>
            </a:r>
            <a:endParaRPr lang="de-DE" altLang="de-DE" dirty="0"/>
          </a:p>
          <a:p>
            <a:pPr marL="800100" lvl="1"/>
            <a:r>
              <a:rPr lang="de-DE" altLang="de-DE" dirty="0" err="1"/>
              <a:t>Continuous</a:t>
            </a:r>
            <a:r>
              <a:rPr lang="de-DE" altLang="de-DE" dirty="0"/>
              <a:t> Integration möglich, aber weniger effektiv</a:t>
            </a:r>
          </a:p>
          <a:p>
            <a:pPr marL="800100" lvl="1"/>
            <a:r>
              <a:rPr lang="de-DE" altLang="de-DE" dirty="0"/>
              <a:t>Zusätzlicher Overhead durch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marL="400050"/>
            <a:r>
              <a:rPr lang="de-DE" altLang="de-DE" dirty="0"/>
              <a:t>Geeignet für</a:t>
            </a:r>
          </a:p>
          <a:p>
            <a:pPr marL="800100" lvl="1"/>
            <a:r>
              <a:rPr lang="de-DE" altLang="de-DE" dirty="0"/>
              <a:t>Größere Teams oder komplexe Projekte</a:t>
            </a:r>
          </a:p>
          <a:p>
            <a:pPr marL="800100" lvl="1"/>
            <a:r>
              <a:rPr lang="de-DE" altLang="de-DE" dirty="0"/>
              <a:t>Projekte ohne hochfrequente Releases</a:t>
            </a:r>
          </a:p>
          <a:p>
            <a:pPr marL="800100" lvl="1"/>
            <a:r>
              <a:rPr lang="de-DE" altLang="de-DE" dirty="0"/>
              <a:t>Entwicklung mehrerer zeitgleich betriebener Versionsstände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Use Cases </a:t>
            </a:r>
          </a:p>
        </p:txBody>
      </p:sp>
    </p:spTree>
    <p:extLst>
      <p:ext uri="{BB962C8B-B14F-4D97-AF65-F5344CB8AC3E}">
        <p14:creationId xmlns:p14="http://schemas.microsoft.com/office/powerpoint/2010/main" val="28773171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Vincent Driessen selbst hat im Jahre 2020 an seinen </a:t>
            </a:r>
            <a:r>
              <a:rPr lang="de-DE" altLang="de-DE" dirty="0">
                <a:hlinkClick r:id="rId2"/>
              </a:rPr>
              <a:t>Blogpost</a:t>
            </a:r>
            <a:r>
              <a:rPr lang="de-DE" altLang="de-DE" dirty="0"/>
              <a:t> eine Notiz zur Rekapitulation angefügt</a:t>
            </a:r>
          </a:p>
          <a:p>
            <a:pPr marL="0" indent="0">
              <a:buNone/>
            </a:pPr>
            <a:r>
              <a:rPr lang="de-DE" altLang="de-DE" sz="1600" i="1" dirty="0"/>
              <a:t> </a:t>
            </a:r>
            <a:r>
              <a:rPr lang="en-US" altLang="de-DE" sz="1400" i="1" dirty="0"/>
              <a:t>”This model was conceived in 2010, now more than 10 years ago, and not very long after Git itself came into being. In those 10 years, git-flow (the branching model laid out in this article) has become hugely popular in many a software team to the point where people have started treating it like a standard of sorts — but unfortunately also as a dogma or panacea.</a:t>
            </a:r>
          </a:p>
          <a:p>
            <a:pPr marL="0" indent="0">
              <a:buNone/>
            </a:pPr>
            <a:r>
              <a:rPr lang="en-US" altLang="de-DE" sz="1400" i="1" dirty="0"/>
              <a:t>During those 10 years, Git itself has taken the world by a storm, and the most popular type of software that is being developed with Git is shifting more towards web apps — at least in my filter bubble. Web apps are typically continuously delivered, not rolled back, and you don't have to support multiple versions of the software running in the wild.</a:t>
            </a:r>
          </a:p>
          <a:p>
            <a:pPr marL="0" indent="0">
              <a:buNone/>
            </a:pPr>
            <a:r>
              <a:rPr lang="en-US" altLang="de-DE" sz="1400" i="1" dirty="0"/>
              <a:t>This is not the class of software that I had in mind when I wrote the blog post 10 years ago. </a:t>
            </a:r>
            <a:r>
              <a:rPr lang="en-US" altLang="de-DE" sz="1400" b="1" i="1" dirty="0">
                <a:solidFill>
                  <a:srgbClr val="FF0000"/>
                </a:solidFill>
              </a:rPr>
              <a:t>If your team is doing continuous delivery of software, I would suggest to adopt a much simpler workflow (like GitHub flow) instead of trying to shoehorn git-flow into your team.</a:t>
            </a:r>
          </a:p>
          <a:p>
            <a:pPr marL="0" indent="0">
              <a:buNone/>
            </a:pPr>
            <a:r>
              <a:rPr lang="en-US" altLang="de-DE" sz="1400" i="1" dirty="0"/>
              <a:t>If, however, you are </a:t>
            </a:r>
            <a:r>
              <a:rPr lang="en-US" altLang="de-DE" sz="1400" b="1" i="1" dirty="0">
                <a:solidFill>
                  <a:schemeClr val="accent6"/>
                </a:solidFill>
              </a:rPr>
              <a:t>building software that is explicitly versioned, or if you need to support multiple versions of your software in the wild, then git-flow may still be as good of a fit</a:t>
            </a:r>
            <a:r>
              <a:rPr lang="en-US" altLang="de-DE" sz="1400" i="1" dirty="0"/>
              <a:t> to your team as it has been to people in the last 10 years. In that case, please read on.</a:t>
            </a:r>
          </a:p>
          <a:p>
            <a:pPr marL="0" indent="0">
              <a:buNone/>
            </a:pPr>
            <a:r>
              <a:rPr lang="en-US" altLang="de-DE" sz="1400" i="1" dirty="0"/>
              <a:t>To conclude, always remember that </a:t>
            </a:r>
            <a:r>
              <a:rPr lang="en-US" altLang="de-DE" sz="1400" b="1" i="1" dirty="0"/>
              <a:t>panaceas don't exist. Consider your own context. Don't be hating. Decide for yourself.” </a:t>
            </a:r>
            <a:br>
              <a:rPr lang="en-US" altLang="de-DE" sz="1400" dirty="0"/>
            </a:br>
            <a:br>
              <a:rPr lang="en-US" altLang="de-DE" sz="1400" dirty="0"/>
            </a:br>
            <a:r>
              <a:rPr lang="en-US" altLang="de-DE" sz="1400" dirty="0"/>
              <a:t>– Vincent Driessen, https://nvie.com/posts/a-successful-git-branching-model/</a:t>
            </a:r>
            <a:endParaRPr lang="de-DE" altLang="de-DE" sz="1400" dirty="0"/>
          </a:p>
          <a:p>
            <a:pPr marL="0" indent="0">
              <a:buNone/>
            </a:pPr>
            <a:endParaRPr lang="de-DE" altLang="de-DE" sz="1200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Veraltet?</a:t>
            </a:r>
          </a:p>
        </p:txBody>
      </p:sp>
    </p:spTree>
    <p:extLst>
      <p:ext uri="{BB962C8B-B14F-4D97-AF65-F5344CB8AC3E}">
        <p14:creationId xmlns:p14="http://schemas.microsoft.com/office/powerpoint/2010/main" val="4160192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err="1"/>
              <a:t>Gitflow</a:t>
            </a:r>
            <a:r>
              <a:rPr lang="de-DE" cap="none" dirty="0"/>
              <a:t>-Workflow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2047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>
            <a:extLst>
              <a:ext uri="{FF2B5EF4-FFF2-40B4-BE49-F238E27FC236}">
                <a16:creationId xmlns:a16="http://schemas.microsoft.com/office/drawing/2014/main" id="{BC4BC2CC-AA18-345B-63ED-7D24CA6BD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3409950" cy="706437"/>
          </a:xfrm>
        </p:spPr>
        <p:txBody>
          <a:bodyPr/>
          <a:lstStyle/>
          <a:p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sp>
        <p:nvSpPr>
          <p:cNvPr id="3" name="Inhaltsplatzhalter 18">
            <a:extLst>
              <a:ext uri="{FF2B5EF4-FFF2-40B4-BE49-F238E27FC236}">
                <a16:creationId xmlns:a16="http://schemas.microsoft.com/office/drawing/2014/main" id="{722A59E8-4DC4-18C6-04BE-E59EF5F3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de-DE" altLang="de-DE" b="1" dirty="0"/>
              <a:t>Inhalt</a:t>
            </a:r>
          </a:p>
          <a:p>
            <a:pPr>
              <a:spcBef>
                <a:spcPts val="300"/>
              </a:spcBef>
            </a:pPr>
            <a:r>
              <a:rPr lang="de-DE" altLang="de-DE" dirty="0"/>
              <a:t>Was ist der </a:t>
            </a:r>
            <a:r>
              <a:rPr lang="de-DE" altLang="de-DE" dirty="0" err="1"/>
              <a:t>Gitflow</a:t>
            </a:r>
            <a:r>
              <a:rPr lang="de-DE" altLang="de-DE" dirty="0"/>
              <a:t>-Workflow? </a:t>
            </a:r>
          </a:p>
          <a:p>
            <a:pPr>
              <a:spcBef>
                <a:spcPts val="300"/>
              </a:spcBef>
            </a:pPr>
            <a:r>
              <a:rPr lang="de-DE" altLang="de-DE" dirty="0"/>
              <a:t>Aufbau: </a:t>
            </a:r>
            <a:r>
              <a:rPr lang="de-DE" altLang="de-DE" dirty="0" err="1"/>
              <a:t>Branches</a:t>
            </a:r>
            <a:r>
              <a:rPr lang="de-DE" altLang="de-DE" dirty="0"/>
              <a:t> und deren Verwendung</a:t>
            </a:r>
          </a:p>
          <a:p>
            <a:pPr>
              <a:spcBef>
                <a:spcPts val="300"/>
              </a:spcBef>
            </a:pPr>
            <a:r>
              <a:rPr lang="de-DE" altLang="de-DE" dirty="0"/>
              <a:t>Arbeiten mit </a:t>
            </a:r>
            <a:r>
              <a:rPr lang="de-DE" altLang="de-DE" dirty="0" err="1"/>
              <a:t>Gitflow</a:t>
            </a:r>
            <a:endParaRPr lang="de-DE" altLang="de-DE" dirty="0"/>
          </a:p>
          <a:p>
            <a:pPr>
              <a:spcBef>
                <a:spcPts val="300"/>
              </a:spcBef>
            </a:pPr>
            <a:r>
              <a:rPr lang="de-DE" altLang="de-DE" dirty="0"/>
              <a:t>Use Cases und Fazit</a:t>
            </a:r>
          </a:p>
          <a:p>
            <a:pPr>
              <a:spcBef>
                <a:spcPts val="300"/>
              </a:spcBef>
            </a:pPr>
            <a:endParaRPr lang="de-DE" altLang="de-DE" dirty="0"/>
          </a:p>
          <a:p>
            <a:pPr lvl="1"/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Was ist der </a:t>
            </a:r>
            <a:r>
              <a:rPr lang="de-DE" altLang="de-DE" b="1" dirty="0" err="1"/>
              <a:t>Gitflow</a:t>
            </a:r>
            <a:r>
              <a:rPr lang="de-DE" altLang="de-DE" b="1" dirty="0"/>
              <a:t>-Workflow?</a:t>
            </a:r>
          </a:p>
          <a:p>
            <a:r>
              <a:rPr lang="de-DE" altLang="de-DE" dirty="0"/>
              <a:t>Workflow mit Feature </a:t>
            </a:r>
            <a:r>
              <a:rPr lang="de-DE" altLang="de-DE" dirty="0" err="1"/>
              <a:t>Branches</a:t>
            </a:r>
            <a:r>
              <a:rPr lang="de-DE" altLang="de-DE" dirty="0"/>
              <a:t> und mehreren primären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2010 von Vincent Driessen auf </a:t>
            </a:r>
            <a:r>
              <a:rPr lang="de-DE" altLang="de-DE" dirty="0" err="1"/>
              <a:t>nvie</a:t>
            </a:r>
            <a:r>
              <a:rPr lang="de-DE" altLang="de-DE" dirty="0"/>
              <a:t> veröffentlicht</a:t>
            </a:r>
          </a:p>
          <a:p>
            <a:r>
              <a:rPr lang="de-DE" altLang="de-DE" dirty="0"/>
              <a:t>Beliebt bei vielen Teams</a:t>
            </a:r>
          </a:p>
          <a:p>
            <a:r>
              <a:rPr lang="de-DE" altLang="de-DE" dirty="0"/>
              <a:t>Teils als veraltet angesehen, aber </a:t>
            </a:r>
            <a:r>
              <a:rPr lang="de-DE" altLang="de-DE" dirty="0" err="1"/>
              <a:t>immernoch</a:t>
            </a:r>
            <a:r>
              <a:rPr lang="de-DE" altLang="de-DE" dirty="0"/>
              <a:t> weit verbreitet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842692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rgbClr val="C0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rgbClr val="81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development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Besteht aus mehreren </a:t>
            </a:r>
            <a:r>
              <a:rPr lang="de-DE" altLang="de-DE" dirty="0" err="1"/>
              <a:t>Branches</a:t>
            </a:r>
            <a:r>
              <a:rPr lang="de-DE" altLang="de-DE" dirty="0"/>
              <a:t> mit zugeteilten Rollen</a:t>
            </a:r>
          </a:p>
          <a:p>
            <a:r>
              <a:rPr lang="de-DE" altLang="de-DE" i="1" dirty="0" err="1"/>
              <a:t>main</a:t>
            </a:r>
            <a:r>
              <a:rPr lang="de-DE" altLang="de-DE" dirty="0"/>
              <a:t> und </a:t>
            </a:r>
            <a:r>
              <a:rPr lang="de-DE" altLang="de-DE" i="1" dirty="0" err="1"/>
              <a:t>development</a:t>
            </a:r>
            <a:r>
              <a:rPr lang="de-DE" altLang="de-DE" dirty="0"/>
              <a:t> zu Beginn erstellt und dauerhaft existent</a:t>
            </a:r>
          </a:p>
          <a:p>
            <a:r>
              <a:rPr lang="de-DE" altLang="de-DE" dirty="0"/>
              <a:t>Release und Feature </a:t>
            </a:r>
            <a:r>
              <a:rPr lang="de-DE" altLang="de-DE" dirty="0" err="1"/>
              <a:t>Branches</a:t>
            </a:r>
            <a:r>
              <a:rPr lang="de-DE" altLang="de-DE" dirty="0"/>
              <a:t> erlauben getrenntes Arbeiten und isoliertes Experimentieren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019358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rgbClr val="81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main</a:t>
            </a:r>
            <a:r>
              <a:rPr lang="de-DE" altLang="de-DE" b="1" dirty="0"/>
              <a:t> Branch</a:t>
            </a:r>
          </a:p>
          <a:p>
            <a:r>
              <a:rPr lang="de-DE" altLang="de-DE" dirty="0"/>
              <a:t>Enthält ausschließlich offizielle Releases</a:t>
            </a:r>
          </a:p>
          <a:p>
            <a:r>
              <a:rPr lang="de-DE" altLang="de-DE" dirty="0"/>
              <a:t>Existiert fortlaufend im Projekt</a:t>
            </a:r>
          </a:p>
          <a:p>
            <a:r>
              <a:rPr lang="de-DE" altLang="de-DE" dirty="0"/>
              <a:t>Keine direkten </a:t>
            </a:r>
            <a:r>
              <a:rPr lang="de-DE" altLang="de-DE" dirty="0" err="1"/>
              <a:t>Commits</a:t>
            </a:r>
            <a:r>
              <a:rPr lang="de-DE" altLang="de-DE" dirty="0"/>
              <a:t>, nur </a:t>
            </a:r>
            <a:r>
              <a:rPr lang="de-DE" altLang="de-DE" dirty="0" err="1"/>
              <a:t>Merge</a:t>
            </a:r>
            <a:r>
              <a:rPr lang="de-DE" altLang="de-DE" dirty="0"/>
              <a:t> </a:t>
            </a:r>
            <a:r>
              <a:rPr lang="de-DE" altLang="de-DE" dirty="0" err="1"/>
              <a:t>Requests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116411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rgbClr val="81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main</a:t>
            </a:r>
            <a:r>
              <a:rPr lang="de-DE" altLang="de-DE" b="1" dirty="0"/>
              <a:t> Branch</a:t>
            </a:r>
          </a:p>
          <a:p>
            <a:r>
              <a:rPr lang="de-DE" altLang="de-DE" dirty="0" err="1"/>
              <a:t>Commits</a:t>
            </a:r>
            <a:r>
              <a:rPr lang="de-DE" altLang="de-DE" dirty="0"/>
              <a:t> oft mit Release Tags versehen</a:t>
            </a:r>
          </a:p>
          <a:p>
            <a:r>
              <a:rPr lang="de-DE" altLang="de-DE" dirty="0"/>
              <a:t>Bietet Überblick über alle Releases</a:t>
            </a:r>
          </a:p>
          <a:p>
            <a:pPr lvl="1"/>
            <a:r>
              <a:rPr lang="de-DE" altLang="de-DE" dirty="0"/>
              <a:t>Ermöglicht Auschecken älterer Versionen</a:t>
            </a:r>
          </a:p>
          <a:p>
            <a:pPr lvl="1"/>
            <a:r>
              <a:rPr lang="de-DE" altLang="de-DE" dirty="0"/>
              <a:t>Fehlerbehebung an alten Versionen möglich</a:t>
            </a:r>
          </a:p>
          <a:p>
            <a:endParaRPr lang="de-DE" altLang="de-DE" dirty="0"/>
          </a:p>
        </p:txBody>
      </p:sp>
      <p:sp>
        <p:nvSpPr>
          <p:cNvPr id="2" name="Sprechblase: rechteckig 1">
            <a:extLst>
              <a:ext uri="{FF2B5EF4-FFF2-40B4-BE49-F238E27FC236}">
                <a16:creationId xmlns:a16="http://schemas.microsoft.com/office/drawing/2014/main" id="{285F9516-49EC-A6BA-3BBD-FF1D19CAC3EB}"/>
              </a:ext>
            </a:extLst>
          </p:cNvPr>
          <p:cNvSpPr/>
          <p:nvPr/>
        </p:nvSpPr>
        <p:spPr bwMode="auto">
          <a:xfrm>
            <a:off x="1653010" y="3176101"/>
            <a:ext cx="693083" cy="268614"/>
          </a:xfrm>
          <a:prstGeom prst="wedgeRectCallout">
            <a:avLst/>
          </a:prstGeom>
          <a:solidFill>
            <a:srgbClr val="81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C4ECC3F-5FE4-7D17-502F-99C2BB183921}"/>
              </a:ext>
            </a:extLst>
          </p:cNvPr>
          <p:cNvSpPr txBox="1"/>
          <p:nvPr/>
        </p:nvSpPr>
        <p:spPr bwMode="auto">
          <a:xfrm>
            <a:off x="1610396" y="316980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Arial" charset="0"/>
              </a:rPr>
              <a:t>Tag v0.1</a:t>
            </a:r>
          </a:p>
        </p:txBody>
      </p:sp>
      <p:sp>
        <p:nvSpPr>
          <p:cNvPr id="5" name="Sprechblase: rechteckig 4">
            <a:extLst>
              <a:ext uri="{FF2B5EF4-FFF2-40B4-BE49-F238E27FC236}">
                <a16:creationId xmlns:a16="http://schemas.microsoft.com/office/drawing/2014/main" id="{5C94B65C-3580-F653-E51E-0B83019E377F}"/>
              </a:ext>
            </a:extLst>
          </p:cNvPr>
          <p:cNvSpPr/>
          <p:nvPr/>
        </p:nvSpPr>
        <p:spPr bwMode="auto">
          <a:xfrm>
            <a:off x="5694734" y="3183444"/>
            <a:ext cx="693083" cy="268614"/>
          </a:xfrm>
          <a:prstGeom prst="wedgeRectCallout">
            <a:avLst/>
          </a:prstGeom>
          <a:solidFill>
            <a:srgbClr val="81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8769F72-5294-F60F-ECB0-2EDDF1D0CB85}"/>
              </a:ext>
            </a:extLst>
          </p:cNvPr>
          <p:cNvSpPr txBox="1"/>
          <p:nvPr/>
        </p:nvSpPr>
        <p:spPr bwMode="auto">
          <a:xfrm>
            <a:off x="5652120" y="3177144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Arial" charset="0"/>
              </a:rPr>
              <a:t>Tag v1.0</a:t>
            </a:r>
          </a:p>
        </p:txBody>
      </p:sp>
      <p:sp>
        <p:nvSpPr>
          <p:cNvPr id="7" name="Sprechblase: rechteckig 6">
            <a:extLst>
              <a:ext uri="{FF2B5EF4-FFF2-40B4-BE49-F238E27FC236}">
                <a16:creationId xmlns:a16="http://schemas.microsoft.com/office/drawing/2014/main" id="{E05DB13F-710F-7E05-CE93-0514B448D958}"/>
              </a:ext>
            </a:extLst>
          </p:cNvPr>
          <p:cNvSpPr/>
          <p:nvPr/>
        </p:nvSpPr>
        <p:spPr bwMode="auto">
          <a:xfrm>
            <a:off x="6702995" y="3189381"/>
            <a:ext cx="693083" cy="268614"/>
          </a:xfrm>
          <a:prstGeom prst="wedgeRectCallout">
            <a:avLst/>
          </a:prstGeom>
          <a:solidFill>
            <a:srgbClr val="81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A45DCDA-E281-36D6-464A-6B00D30D4B65}"/>
              </a:ext>
            </a:extLst>
          </p:cNvPr>
          <p:cNvSpPr txBox="1"/>
          <p:nvPr/>
        </p:nvSpPr>
        <p:spPr bwMode="auto">
          <a:xfrm>
            <a:off x="6660381" y="318308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Arial" charset="0"/>
              </a:rPr>
              <a:t>Tag v1.1</a:t>
            </a:r>
          </a:p>
        </p:txBody>
      </p:sp>
    </p:spTree>
    <p:extLst>
      <p:ext uri="{BB962C8B-B14F-4D97-AF65-F5344CB8AC3E}">
        <p14:creationId xmlns:p14="http://schemas.microsoft.com/office/powerpoint/2010/main" val="2066244759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1607</Words>
  <Application>Microsoft Office PowerPoint</Application>
  <PresentationFormat>Bildschirmpräsentation (4:3)</PresentationFormat>
  <Paragraphs>461</Paragraphs>
  <Slides>39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39</vt:i4>
      </vt:variant>
    </vt:vector>
  </HeadingPairs>
  <TitlesOfParts>
    <vt:vector size="47" baseType="lpstr">
      <vt:lpstr>Arial</vt:lpstr>
      <vt:lpstr>Consolas</vt:lpstr>
      <vt:lpstr>Monotype Sorts</vt:lpstr>
      <vt:lpstr>Times New Roman</vt:lpstr>
      <vt:lpstr>Wingdings</vt:lpstr>
      <vt:lpstr>vorlneu</vt:lpstr>
      <vt:lpstr>Benutzerdefiniertes Design</vt:lpstr>
      <vt:lpstr>2_vorlneu</vt:lpstr>
      <vt:lpstr>Tag 2: Git-Workflows, CI/CD, GitLab CI </vt:lpstr>
      <vt:lpstr>Agenda</vt:lpstr>
      <vt:lpstr>Agenda</vt:lpstr>
      <vt:lpstr>Gitflow-Workflow</vt:lpstr>
      <vt:lpstr>Gitflow-Workflow</vt:lpstr>
      <vt:lpstr>Gitflow-Workflow</vt:lpstr>
      <vt:lpstr>Gitflow-Workflow – Aufbau</vt:lpstr>
      <vt:lpstr>Gitflow-Workflow – Aufbau</vt:lpstr>
      <vt:lpstr>Gitflow-Workflow – Aufbau</vt:lpstr>
      <vt:lpstr>Gitflow-Workflow – Aufbau</vt:lpstr>
      <vt:lpstr>Gitflow-Workflow – Aufbau</vt:lpstr>
      <vt:lpstr>Gitflow-Workflow – Aufbau</vt:lpstr>
      <vt:lpstr>Gitflow-Workflow – Aufbau</vt:lpstr>
      <vt:lpstr>Gitflow-Workflow – Aufbau</vt:lpstr>
      <vt:lpstr>Gitflow-Workflow – Aufbau</vt:lpstr>
      <vt:lpstr>Gitflow-Workflow – Aufbau</vt:lpstr>
      <vt:lpstr>Gitflow-Workflow – Aufbau</vt:lpstr>
      <vt:lpstr>Gitflow-Workflow – Aufbau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Use Cases und Fazit</vt:lpstr>
      <vt:lpstr>Gitflow-Workflow – Use Cases </vt:lpstr>
      <vt:lpstr>Gitflow-Workflow – Veraltet?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Daniel Krämer</cp:lastModifiedBy>
  <cp:revision>80</cp:revision>
  <cp:lastPrinted>1996-08-01T16:36:58Z</cp:lastPrinted>
  <dcterms:created xsi:type="dcterms:W3CDTF">2024-05-03T10:07:43Z</dcterms:created>
  <dcterms:modified xsi:type="dcterms:W3CDTF">2024-07-06T21:12:54Z</dcterms:modified>
</cp:coreProperties>
</file>