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7"/>
  </p:notesMasterIdLst>
  <p:handoutMasterIdLst>
    <p:handoutMasterId r:id="rId38"/>
  </p:handoutMasterIdLst>
  <p:sldIdLst>
    <p:sldId id="623" r:id="rId3"/>
    <p:sldId id="626" r:id="rId4"/>
    <p:sldId id="627" r:id="rId5"/>
    <p:sldId id="587" r:id="rId6"/>
    <p:sldId id="590" r:id="rId7"/>
    <p:sldId id="601" r:id="rId8"/>
    <p:sldId id="602" r:id="rId9"/>
    <p:sldId id="603" r:id="rId10"/>
    <p:sldId id="600" r:id="rId11"/>
    <p:sldId id="604" r:id="rId12"/>
    <p:sldId id="597" r:id="rId13"/>
    <p:sldId id="596" r:id="rId14"/>
    <p:sldId id="589" r:id="rId15"/>
    <p:sldId id="605" r:id="rId16"/>
    <p:sldId id="593" r:id="rId17"/>
    <p:sldId id="606" r:id="rId18"/>
    <p:sldId id="592" r:id="rId19"/>
    <p:sldId id="608" r:id="rId20"/>
    <p:sldId id="591" r:id="rId21"/>
    <p:sldId id="607" r:id="rId22"/>
    <p:sldId id="609" r:id="rId23"/>
    <p:sldId id="610" r:id="rId24"/>
    <p:sldId id="611" r:id="rId25"/>
    <p:sldId id="612" r:id="rId26"/>
    <p:sldId id="613" r:id="rId27"/>
    <p:sldId id="614" r:id="rId28"/>
    <p:sldId id="615" r:id="rId29"/>
    <p:sldId id="616" r:id="rId30"/>
    <p:sldId id="621" r:id="rId31"/>
    <p:sldId id="622" r:id="rId32"/>
    <p:sldId id="617" r:id="rId33"/>
    <p:sldId id="618" r:id="rId34"/>
    <p:sldId id="619" r:id="rId35"/>
    <p:sldId id="620" r:id="rId3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00"/>
    <a:srgbClr val="DDEEE8"/>
    <a:srgbClr val="008C5A"/>
    <a:srgbClr val="0D4F3C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50C7E1-BC2F-19FC-FF3D-58F301117C32}" v="433" dt="2024-06-07T09:49:57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92758" autoAdjust="0"/>
  </p:normalViewPr>
  <p:slideViewPr>
    <p:cSldViewPr>
      <p:cViewPr varScale="1">
        <p:scale>
          <a:sx n="134" d="100"/>
          <a:sy n="134" d="100"/>
        </p:scale>
        <p:origin x="262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https://encrypted-tbn0.gstatic.com/images?q=tbn:ANd9GcRAABUoTg0hRIRysVXsNZg21ojLCOSsljUElA&amp;s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546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69952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38007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1810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963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25727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33453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24488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1265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400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18232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334533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480414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019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857853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0025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770203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135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1265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18232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0025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0838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https://aws.amazon.com/de/devops/continuous-integration/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https://b1286009.smushcdn.com/1286009/wp-content/uploads/2020/04/a-world-without-ci.cd-meme.jpg?lossy=1&amp;strip=1&amp;webp=1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44336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3681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06.07.2024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36287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Tag-2_4-CI_CD.pptx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964F7D-C646-8733-EA51-BA7ACA78AB8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A6EA141-3D84-723D-2A02-224189674C9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-Workflows, CI/CD,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09.07.2024</a:t>
            </a:r>
            <a:r>
              <a:rPr lang="de-DE" altLang="de-DE" sz="1600" dirty="0"/>
              <a:t>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Nachteile von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Komplexität der Einrichtung:</a:t>
            </a:r>
          </a:p>
          <a:p>
            <a:pPr lvl="1">
              <a:buFont typeface="Arial" pitchFamily="2" charset="2"/>
              <a:buChar char="•"/>
            </a:pPr>
            <a:r>
              <a:rPr lang="de-DE" dirty="0">
                <a:ea typeface="+mn-lt"/>
                <a:cs typeface="+mn-lt"/>
              </a:rPr>
              <a:t>Hoher Aufwand für CI/CD-Implementierung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Kulturelle Anpassungen: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Erfordert Veränderung der Team-Arbeitsweise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Abhängigkeit von Automatisierung: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Starkes Vertrauen auf Automatisierung kann problematisch sein, wenn die automatisierten Prozesse fehlschlagen oder Fehler enthalten</a:t>
            </a:r>
            <a:endParaRPr lang="de-DE" dirty="0"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Kosten:</a:t>
            </a:r>
            <a:endParaRPr lang="de-DE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de-DE" dirty="0">
                <a:ea typeface="+mn-lt"/>
                <a:cs typeface="+mn-lt"/>
              </a:rPr>
              <a:t>Zusätzliche Kosten für Tools und Schulungen</a:t>
            </a:r>
            <a:endParaRPr lang="de-DE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2595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F7404443-982D-1DF9-5885-3696E3C5FFE1}"/>
              </a:ext>
            </a:extLst>
          </p:cNvPr>
          <p:cNvSpPr>
            <a:spLocks/>
          </p:cNvSpPr>
          <p:nvPr/>
        </p:nvSpPr>
        <p:spPr bwMode="auto">
          <a:xfrm>
            <a:off x="208164" y="1869926"/>
            <a:ext cx="2520280" cy="3240360"/>
          </a:xfrm>
          <a:prstGeom prst="roundRect">
            <a:avLst>
              <a:gd name="adj" fmla="val 320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Continous</a:t>
            </a:r>
            <a:r>
              <a:rPr kumimoji="0" lang="de-DE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de-DE" sz="1700" dirty="0">
                <a:solidFill>
                  <a:schemeClr val="bg1"/>
                </a:solidFill>
                <a:latin typeface="+mj-lt"/>
              </a:rPr>
              <a:t>I</a:t>
            </a:r>
            <a:r>
              <a:rPr kumimoji="0" lang="de-DE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ntegration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551F127-751F-7B71-2506-5BA943FEC7A6}"/>
              </a:ext>
            </a:extLst>
          </p:cNvPr>
          <p:cNvSpPr/>
          <p:nvPr/>
        </p:nvSpPr>
        <p:spPr bwMode="auto">
          <a:xfrm>
            <a:off x="395536" y="2636912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DDF3095-1189-32CA-96F1-A1AB984E6268}"/>
              </a:ext>
            </a:extLst>
          </p:cNvPr>
          <p:cNvSpPr txBox="1"/>
          <p:nvPr/>
        </p:nvSpPr>
        <p:spPr bwMode="auto">
          <a:xfrm>
            <a:off x="395536" y="2768876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BUILDS</a:t>
            </a:r>
            <a:endParaRPr lang="de-DE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47C08C6-5EAB-CCCB-B920-B7DF9D57C25B}"/>
              </a:ext>
            </a:extLst>
          </p:cNvPr>
          <p:cNvSpPr/>
          <p:nvPr/>
        </p:nvSpPr>
        <p:spPr bwMode="auto">
          <a:xfrm>
            <a:off x="1564322" y="2636912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4144BC3-6597-70F9-5D26-4065988E960A}"/>
              </a:ext>
            </a:extLst>
          </p:cNvPr>
          <p:cNvSpPr txBox="1"/>
          <p:nvPr/>
        </p:nvSpPr>
        <p:spPr bwMode="auto">
          <a:xfrm>
            <a:off x="1564322" y="2768876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TEST</a:t>
            </a:r>
            <a:endParaRPr lang="de-DE" sz="9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5F69707-104A-9B26-52F9-7943B85368DE}"/>
              </a:ext>
            </a:extLst>
          </p:cNvPr>
          <p:cNvCxnSpPr>
            <a:stCxn id="6" idx="3"/>
            <a:endCxn id="8" idx="1"/>
          </p:cNvCxnSpPr>
          <p:nvPr/>
        </p:nvCxnSpPr>
        <p:spPr bwMode="auto">
          <a:xfrm>
            <a:off x="1403648" y="2884292"/>
            <a:ext cx="16067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550B8ACD-B42A-46B1-3148-7F6DCAFA4544}"/>
              </a:ext>
            </a:extLst>
          </p:cNvPr>
          <p:cNvSpPr/>
          <p:nvPr/>
        </p:nvSpPr>
        <p:spPr bwMode="auto">
          <a:xfrm>
            <a:off x="2915816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76D1822-80C5-25B0-AE06-B871A8D35E5C}"/>
              </a:ext>
            </a:extLst>
          </p:cNvPr>
          <p:cNvSpPr txBox="1"/>
          <p:nvPr/>
        </p:nvSpPr>
        <p:spPr bwMode="auto">
          <a:xfrm>
            <a:off x="2915816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ACCEPTANCE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TEST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6F67580-910B-5644-90DB-1F789577A8F2}"/>
              </a:ext>
            </a:extLst>
          </p:cNvPr>
          <p:cNvCxnSpPr>
            <a:stCxn id="8" idx="3"/>
            <a:endCxn id="12" idx="1"/>
          </p:cNvCxnSpPr>
          <p:nvPr/>
        </p:nvCxnSpPr>
        <p:spPr bwMode="auto">
          <a:xfrm flipV="1">
            <a:off x="2572434" y="2879646"/>
            <a:ext cx="343382" cy="46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F53674B-E1F0-BB63-61F7-654295B84079}"/>
              </a:ext>
            </a:extLst>
          </p:cNvPr>
          <p:cNvSpPr/>
          <p:nvPr/>
        </p:nvSpPr>
        <p:spPr bwMode="auto">
          <a:xfrm>
            <a:off x="4211962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2C650DC-23AC-8877-43ED-871E2852141D}"/>
              </a:ext>
            </a:extLst>
          </p:cNvPr>
          <p:cNvSpPr txBox="1"/>
          <p:nvPr/>
        </p:nvSpPr>
        <p:spPr bwMode="auto">
          <a:xfrm>
            <a:off x="4211962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STAGING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67974FC-86DC-6A27-C505-3A932DE7E624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 bwMode="auto">
          <a:xfrm>
            <a:off x="3923928" y="2879646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637D238-C186-AC26-E62A-63C65AC1A2CC}"/>
              </a:ext>
            </a:extLst>
          </p:cNvPr>
          <p:cNvSpPr/>
          <p:nvPr/>
        </p:nvSpPr>
        <p:spPr bwMode="auto">
          <a:xfrm>
            <a:off x="5508108" y="2632266"/>
            <a:ext cx="1008112" cy="504056"/>
          </a:xfrm>
          <a:prstGeom prst="roundRect">
            <a:avLst/>
          </a:prstGeom>
          <a:solidFill>
            <a:srgbClr val="FFCC00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2B5ED6A-9B7E-0607-89AD-04C0F3D4338B}"/>
              </a:ext>
            </a:extLst>
          </p:cNvPr>
          <p:cNvSpPr txBox="1"/>
          <p:nvPr/>
        </p:nvSpPr>
        <p:spPr bwMode="auto">
          <a:xfrm>
            <a:off x="5508108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PRODUCTION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0353084-E63B-FC52-2104-326400AA57FA}"/>
              </a:ext>
            </a:extLst>
          </p:cNvPr>
          <p:cNvCxnSpPr>
            <a:cxnSpLocks/>
            <a:stCxn id="17" idx="3"/>
          </p:cNvCxnSpPr>
          <p:nvPr/>
        </p:nvCxnSpPr>
        <p:spPr bwMode="auto">
          <a:xfrm>
            <a:off x="5220074" y="2879646"/>
            <a:ext cx="14401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4299FBB-B003-47EF-3B16-913F17689408}"/>
              </a:ext>
            </a:extLst>
          </p:cNvPr>
          <p:cNvCxnSpPr/>
          <p:nvPr/>
        </p:nvCxnSpPr>
        <p:spPr bwMode="auto">
          <a:xfrm>
            <a:off x="5364088" y="2780928"/>
            <a:ext cx="0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003027FC-7EFA-EF57-1996-2A46D49D1649}"/>
              </a:ext>
            </a:extLst>
          </p:cNvPr>
          <p:cNvSpPr/>
          <p:nvPr/>
        </p:nvSpPr>
        <p:spPr bwMode="auto">
          <a:xfrm>
            <a:off x="6804254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65FCD1F-8682-1D7B-0FBD-5D39B7C14F3E}"/>
              </a:ext>
            </a:extLst>
          </p:cNvPr>
          <p:cNvSpPr txBox="1"/>
          <p:nvPr/>
        </p:nvSpPr>
        <p:spPr bwMode="auto">
          <a:xfrm>
            <a:off x="6804254" y="276423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SMOKE TESTS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9E487F9-B1A1-64DA-3D05-592338515067}"/>
              </a:ext>
            </a:extLst>
          </p:cNvPr>
          <p:cNvCxnSpPr>
            <a:stCxn id="20" idx="3"/>
            <a:endCxn id="34" idx="1"/>
          </p:cNvCxnSpPr>
          <p:nvPr/>
        </p:nvCxnSpPr>
        <p:spPr bwMode="auto">
          <a:xfrm>
            <a:off x="6516220" y="2884294"/>
            <a:ext cx="28803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CC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608008E5-01FA-0A96-CEDB-015A210932AF}"/>
              </a:ext>
            </a:extLst>
          </p:cNvPr>
          <p:cNvSpPr/>
          <p:nvPr/>
        </p:nvSpPr>
        <p:spPr bwMode="auto">
          <a:xfrm>
            <a:off x="395530" y="393305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024D5DD-6CB7-CA9E-2E0C-3747C7C07447}"/>
              </a:ext>
            </a:extLst>
          </p:cNvPr>
          <p:cNvSpPr txBox="1"/>
          <p:nvPr/>
        </p:nvSpPr>
        <p:spPr bwMode="auto">
          <a:xfrm>
            <a:off x="395530" y="406502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BUILDS</a:t>
            </a:r>
            <a:endParaRPr lang="de-DE" sz="9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5BA940BE-C47B-B77F-A297-529B524E6EDD}"/>
              </a:ext>
            </a:extLst>
          </p:cNvPr>
          <p:cNvSpPr/>
          <p:nvPr/>
        </p:nvSpPr>
        <p:spPr bwMode="auto">
          <a:xfrm>
            <a:off x="1564316" y="393305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63D967F-190A-96C7-96DE-977DF218B89C}"/>
              </a:ext>
            </a:extLst>
          </p:cNvPr>
          <p:cNvSpPr txBox="1"/>
          <p:nvPr/>
        </p:nvSpPr>
        <p:spPr bwMode="auto">
          <a:xfrm>
            <a:off x="1564316" y="406502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TEST</a:t>
            </a:r>
            <a:endParaRPr lang="de-DE" sz="16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532A87D-CAC6-018A-074F-3CF15E09CFF8}"/>
              </a:ext>
            </a:extLst>
          </p:cNvPr>
          <p:cNvCxnSpPr>
            <a:stCxn id="41" idx="3"/>
            <a:endCxn id="43" idx="1"/>
          </p:cNvCxnSpPr>
          <p:nvPr/>
        </p:nvCxnSpPr>
        <p:spPr bwMode="auto">
          <a:xfrm>
            <a:off x="1403642" y="4180436"/>
            <a:ext cx="16067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2EDBC004-8BA4-0C10-DC50-279217C3716F}"/>
              </a:ext>
            </a:extLst>
          </p:cNvPr>
          <p:cNvSpPr/>
          <p:nvPr/>
        </p:nvSpPr>
        <p:spPr bwMode="auto">
          <a:xfrm>
            <a:off x="2915810" y="392841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AB145AD-A811-39FD-A2B9-7D0E85E9A776}"/>
              </a:ext>
            </a:extLst>
          </p:cNvPr>
          <p:cNvSpPr txBox="1"/>
          <p:nvPr/>
        </p:nvSpPr>
        <p:spPr bwMode="auto">
          <a:xfrm>
            <a:off x="2915810" y="399112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ACCEPTANCE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TEST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E4396FED-9610-5024-7F47-F1B6E819CB79}"/>
              </a:ext>
            </a:extLst>
          </p:cNvPr>
          <p:cNvCxnSpPr>
            <a:stCxn id="43" idx="3"/>
            <a:endCxn id="46" idx="1"/>
          </p:cNvCxnSpPr>
          <p:nvPr/>
        </p:nvCxnSpPr>
        <p:spPr bwMode="auto">
          <a:xfrm flipV="1">
            <a:off x="2572428" y="4175790"/>
            <a:ext cx="343382" cy="46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B0FBDC84-83C6-F961-18F2-C82CBEA7E053}"/>
              </a:ext>
            </a:extLst>
          </p:cNvPr>
          <p:cNvSpPr/>
          <p:nvPr/>
        </p:nvSpPr>
        <p:spPr bwMode="auto">
          <a:xfrm>
            <a:off x="4211956" y="392841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BE0F630-B80E-5495-6669-53CE20166B8F}"/>
              </a:ext>
            </a:extLst>
          </p:cNvPr>
          <p:cNvSpPr txBox="1"/>
          <p:nvPr/>
        </p:nvSpPr>
        <p:spPr bwMode="auto">
          <a:xfrm>
            <a:off x="4211956" y="399112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STAGING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023DDBC1-F9EC-3DA1-606A-AA0097327C71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 bwMode="auto">
          <a:xfrm>
            <a:off x="3923922" y="4175790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9257657E-1D83-B846-1828-88C5A2097651}"/>
              </a:ext>
            </a:extLst>
          </p:cNvPr>
          <p:cNvSpPr/>
          <p:nvPr/>
        </p:nvSpPr>
        <p:spPr bwMode="auto">
          <a:xfrm>
            <a:off x="6804254" y="393759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1C078C6A-B7AC-ECB6-38CB-36766AA56C17}"/>
              </a:ext>
            </a:extLst>
          </p:cNvPr>
          <p:cNvSpPr txBox="1"/>
          <p:nvPr/>
        </p:nvSpPr>
        <p:spPr bwMode="auto">
          <a:xfrm>
            <a:off x="6803836" y="4069554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SMOKE TESTS</a:t>
            </a:r>
          </a:p>
        </p:txBody>
      </p:sp>
      <p:sp>
        <p:nvSpPr>
          <p:cNvPr id="63" name="Rechteck: abgerundete Ecken 62">
            <a:extLst>
              <a:ext uri="{FF2B5EF4-FFF2-40B4-BE49-F238E27FC236}">
                <a16:creationId xmlns:a16="http://schemas.microsoft.com/office/drawing/2014/main" id="{065D2509-6E47-9EAB-34A8-B5B3601D1C30}"/>
              </a:ext>
            </a:extLst>
          </p:cNvPr>
          <p:cNvSpPr/>
          <p:nvPr/>
        </p:nvSpPr>
        <p:spPr bwMode="auto">
          <a:xfrm>
            <a:off x="5508108" y="393759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048" name="Textfeld 2047">
            <a:extLst>
              <a:ext uri="{FF2B5EF4-FFF2-40B4-BE49-F238E27FC236}">
                <a16:creationId xmlns:a16="http://schemas.microsoft.com/office/drawing/2014/main" id="{ED6F361F-A42F-ED99-EF1E-D8E8FF56A3FD}"/>
              </a:ext>
            </a:extLst>
          </p:cNvPr>
          <p:cNvSpPr txBox="1"/>
          <p:nvPr/>
        </p:nvSpPr>
        <p:spPr bwMode="auto">
          <a:xfrm>
            <a:off x="5508108" y="400030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PRODUCTION</a:t>
            </a:r>
          </a:p>
        </p:txBody>
      </p:sp>
      <p:cxnSp>
        <p:nvCxnSpPr>
          <p:cNvPr id="2049" name="Gerader Verbinder 2048">
            <a:extLst>
              <a:ext uri="{FF2B5EF4-FFF2-40B4-BE49-F238E27FC236}">
                <a16:creationId xmlns:a16="http://schemas.microsoft.com/office/drawing/2014/main" id="{4BEE7699-020F-6FE2-B93D-D65402A9302E}"/>
              </a:ext>
            </a:extLst>
          </p:cNvPr>
          <p:cNvCxnSpPr>
            <a:cxnSpLocks/>
            <a:endCxn id="2048" idx="1"/>
          </p:cNvCxnSpPr>
          <p:nvPr/>
        </p:nvCxnSpPr>
        <p:spPr bwMode="auto">
          <a:xfrm>
            <a:off x="5220074" y="4184970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52" name="Gerader Verbinder 2051">
            <a:extLst>
              <a:ext uri="{FF2B5EF4-FFF2-40B4-BE49-F238E27FC236}">
                <a16:creationId xmlns:a16="http://schemas.microsoft.com/office/drawing/2014/main" id="{4968B9B7-354C-BC55-9E84-29D5ABF550CB}"/>
              </a:ext>
            </a:extLst>
          </p:cNvPr>
          <p:cNvCxnSpPr>
            <a:cxnSpLocks/>
            <a:stCxn id="63" idx="3"/>
            <a:endCxn id="55" idx="1"/>
          </p:cNvCxnSpPr>
          <p:nvPr/>
        </p:nvCxnSpPr>
        <p:spPr bwMode="auto">
          <a:xfrm>
            <a:off x="6516220" y="4189618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56" name="Textfeld 2055">
            <a:extLst>
              <a:ext uri="{FF2B5EF4-FFF2-40B4-BE49-F238E27FC236}">
                <a16:creationId xmlns:a16="http://schemas.microsoft.com/office/drawing/2014/main" id="{E825550E-CCB5-0CE3-7C8E-72AEBBC65E1E}"/>
              </a:ext>
            </a:extLst>
          </p:cNvPr>
          <p:cNvSpPr txBox="1"/>
          <p:nvPr/>
        </p:nvSpPr>
        <p:spPr bwMode="auto">
          <a:xfrm>
            <a:off x="4067939" y="3203571"/>
            <a:ext cx="2491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Continuous</a:t>
            </a:r>
            <a:r>
              <a:rPr lang="de-DE" sz="1200" dirty="0">
                <a:latin typeface="Arial" charset="0"/>
              </a:rPr>
              <a:t> </a:t>
            </a:r>
            <a:r>
              <a:rPr lang="de-DE" sz="1200" dirty="0" err="1">
                <a:latin typeface="Arial" charset="0"/>
              </a:rPr>
              <a:t>Delivery</a:t>
            </a:r>
            <a:endParaRPr lang="de-DE" sz="1200" dirty="0">
              <a:latin typeface="Arial" charset="0"/>
            </a:endParaRPr>
          </a:p>
        </p:txBody>
      </p:sp>
      <p:sp>
        <p:nvSpPr>
          <p:cNvPr id="2057" name="Textfeld 2056">
            <a:extLst>
              <a:ext uri="{FF2B5EF4-FFF2-40B4-BE49-F238E27FC236}">
                <a16:creationId xmlns:a16="http://schemas.microsoft.com/office/drawing/2014/main" id="{29B9DA1F-C581-2263-D3F6-27564B0C9F60}"/>
              </a:ext>
            </a:extLst>
          </p:cNvPr>
          <p:cNvSpPr txBox="1"/>
          <p:nvPr/>
        </p:nvSpPr>
        <p:spPr bwMode="auto">
          <a:xfrm>
            <a:off x="3923922" y="4437199"/>
            <a:ext cx="2491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Continuous</a:t>
            </a:r>
            <a:r>
              <a:rPr lang="de-DE" sz="1200" dirty="0">
                <a:latin typeface="Arial" charset="0"/>
              </a:rPr>
              <a:t> </a:t>
            </a:r>
            <a:r>
              <a:rPr lang="de-DE" sz="1200" dirty="0" err="1">
                <a:latin typeface="Arial" charset="0"/>
              </a:rPr>
              <a:t>Deployment</a:t>
            </a:r>
            <a:endParaRPr lang="de-DE" sz="1200" dirty="0">
              <a:latin typeface="Arial" charset="0"/>
            </a:endParaRPr>
          </a:p>
        </p:txBody>
      </p:sp>
      <p:sp>
        <p:nvSpPr>
          <p:cNvPr id="2058" name="Rechteck 2057">
            <a:extLst>
              <a:ext uri="{FF2B5EF4-FFF2-40B4-BE49-F238E27FC236}">
                <a16:creationId xmlns:a16="http://schemas.microsoft.com/office/drawing/2014/main" id="{53297076-7778-E6A6-BBD7-5053742163E5}"/>
              </a:ext>
            </a:extLst>
          </p:cNvPr>
          <p:cNvSpPr/>
          <p:nvPr/>
        </p:nvSpPr>
        <p:spPr bwMode="auto">
          <a:xfrm>
            <a:off x="5724128" y="1340768"/>
            <a:ext cx="216024" cy="216024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59" name="Rechteck 2058">
            <a:extLst>
              <a:ext uri="{FF2B5EF4-FFF2-40B4-BE49-F238E27FC236}">
                <a16:creationId xmlns:a16="http://schemas.microsoft.com/office/drawing/2014/main" id="{1EAC33D4-6F41-8C00-25FB-DFDFB332BEDC}"/>
              </a:ext>
            </a:extLst>
          </p:cNvPr>
          <p:cNvSpPr/>
          <p:nvPr/>
        </p:nvSpPr>
        <p:spPr bwMode="auto">
          <a:xfrm>
            <a:off x="5724128" y="1615764"/>
            <a:ext cx="216024" cy="216024"/>
          </a:xfrm>
          <a:prstGeom prst="rect">
            <a:avLst/>
          </a:prstGeom>
          <a:solidFill>
            <a:srgbClr val="FFCC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60" name="Textfeld 2059">
            <a:extLst>
              <a:ext uri="{FF2B5EF4-FFF2-40B4-BE49-F238E27FC236}">
                <a16:creationId xmlns:a16="http://schemas.microsoft.com/office/drawing/2014/main" id="{EA914E8C-424C-CBD8-1DD0-530A04D6CCCE}"/>
              </a:ext>
            </a:extLst>
          </p:cNvPr>
          <p:cNvSpPr txBox="1"/>
          <p:nvPr/>
        </p:nvSpPr>
        <p:spPr bwMode="auto">
          <a:xfrm>
            <a:off x="6012164" y="1333361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AUTOMATIC</a:t>
            </a:r>
          </a:p>
        </p:txBody>
      </p:sp>
      <p:sp>
        <p:nvSpPr>
          <p:cNvPr id="2061" name="Textfeld 2060">
            <a:extLst>
              <a:ext uri="{FF2B5EF4-FFF2-40B4-BE49-F238E27FC236}">
                <a16:creationId xmlns:a16="http://schemas.microsoft.com/office/drawing/2014/main" id="{C3C57DFD-6B75-EDE5-93CD-9A88F78601F8}"/>
              </a:ext>
            </a:extLst>
          </p:cNvPr>
          <p:cNvSpPr txBox="1"/>
          <p:nvPr/>
        </p:nvSpPr>
        <p:spPr bwMode="auto">
          <a:xfrm>
            <a:off x="6084168" y="1615764"/>
            <a:ext cx="792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MANUAL</a:t>
            </a:r>
          </a:p>
        </p:txBody>
      </p:sp>
    </p:spTree>
    <p:extLst>
      <p:ext uri="{BB962C8B-B14F-4D97-AF65-F5344CB8AC3E}">
        <p14:creationId xmlns:p14="http://schemas.microsoft.com/office/powerpoint/2010/main" val="295709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pic>
        <p:nvPicPr>
          <p:cNvPr id="3074" name="Picture 2" descr="Why the World Needs CI/CD | Flexagon">
            <a:extLst>
              <a:ext uri="{FF2B5EF4-FFF2-40B4-BE49-F238E27FC236}">
                <a16:creationId xmlns:a16="http://schemas.microsoft.com/office/drawing/2014/main" id="{6B3BD708-89D9-2A3B-48E9-3578730D26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" y="1300162"/>
            <a:ext cx="84391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5A92F0D-F1A2-5DA4-AA64-E049BA0A98E9}"/>
              </a:ext>
            </a:extLst>
          </p:cNvPr>
          <p:cNvSpPr txBox="1"/>
          <p:nvPr/>
        </p:nvSpPr>
        <p:spPr bwMode="auto">
          <a:xfrm>
            <a:off x="3179135" y="6271812"/>
            <a:ext cx="608182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de-DE" sz="800" dirty="0">
                <a:latin typeface="Arial"/>
                <a:cs typeface="Arial"/>
              </a:rPr>
              <a:t>https://b1286009.smushcdn.com/1286009/wp-content/uploads/2020/04/a-world-without-ci.cd-meme.jpg?lossy=1&amp;strip=1&amp;webp=1​</a:t>
            </a:r>
            <a:endParaRPr lang="de-DE" sz="800" dirty="0"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501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Stages und 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 Stages werden oben in der .</a:t>
            </a:r>
            <a:r>
              <a:rPr lang="de-DE" dirty="0" err="1"/>
              <a:t>gitlab-ci.yml</a:t>
            </a:r>
            <a:r>
              <a:rPr lang="de-DE" dirty="0"/>
              <a:t> definiert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Eine Stage kann mehrere Jobs haben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Jobs einer Stage können parallel laufen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098" name="Picture 2" descr="CI/CD pipelines | GitLab">
            <a:extLst>
              <a:ext uri="{FF2B5EF4-FFF2-40B4-BE49-F238E27FC236}">
                <a16:creationId xmlns:a16="http://schemas.microsoft.com/office/drawing/2014/main" id="{C1FA6D5B-FF36-2B08-0DA1-24240B5D4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7344816" cy="366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791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Stages und Jobs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7C53F5-2973-8FAA-CA75-10074D9757CB}"/>
              </a:ext>
            </a:extLst>
          </p:cNvPr>
          <p:cNvSpPr txBox="1"/>
          <p:nvPr/>
        </p:nvSpPr>
        <p:spPr bwMode="auto">
          <a:xfrm>
            <a:off x="1187624" y="1500180"/>
            <a:ext cx="652806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frontend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frontend..."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backend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backend..."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913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Artifacts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Dateien aus CI/CD-Pipelines (</a:t>
            </a:r>
            <a:r>
              <a:rPr lang="de-DE" dirty="0" err="1"/>
              <a:t>Build</a:t>
            </a:r>
            <a:r>
              <a:rPr lang="de-DE" dirty="0"/>
              <a:t>-Ergebnisse, Testberichte, Logs)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Dateien bleiben für eine gewisse Zeit verfügbar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Zugriff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Download über </a:t>
            </a:r>
            <a:r>
              <a:rPr lang="de-DE" dirty="0" err="1"/>
              <a:t>GitLab</a:t>
            </a:r>
            <a:r>
              <a:rPr lang="de-DE" dirty="0"/>
              <a:t>-Webinterface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Weitergabe zwischen 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Arten von </a:t>
            </a:r>
            <a:r>
              <a:rPr lang="de-DE" dirty="0" err="1"/>
              <a:t>Artifacts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Standard-</a:t>
            </a:r>
            <a:r>
              <a:rPr lang="de-DE" dirty="0" err="1"/>
              <a:t>Artifacts</a:t>
            </a:r>
            <a:r>
              <a:rPr lang="de-DE" dirty="0"/>
              <a:t>: Allgemeine Dateien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Reports: Test-, Sicherheits-, Qualitätsberichte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Cache: Temporäre Dateien</a:t>
            </a:r>
          </a:p>
        </p:txBody>
      </p:sp>
    </p:spTree>
    <p:extLst>
      <p:ext uri="{BB962C8B-B14F-4D97-AF65-F5344CB8AC3E}">
        <p14:creationId xmlns:p14="http://schemas.microsoft.com/office/powerpoint/2010/main" val="1013336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Artifacts</a:t>
            </a:r>
            <a:endParaRPr lang="de-DE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961818-9FFA-849E-34B2-1211D00DCA0E}"/>
              </a:ext>
            </a:extLst>
          </p:cNvPr>
          <p:cNvSpPr txBox="1"/>
          <p:nvPr/>
        </p:nvSpPr>
        <p:spPr bwMode="auto">
          <a:xfrm>
            <a:off x="1907704" y="1844824"/>
            <a:ext cx="652806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pdf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xelatex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mycv.tex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mycv.pdf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437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Umgebungsvariablen für CI/CD-Pipelines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Arten von Variablen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CI/CD-Variablen: In .</a:t>
            </a:r>
            <a:r>
              <a:rPr lang="de-DE" dirty="0" err="1"/>
              <a:t>gitlab-ci.yml</a:t>
            </a:r>
            <a:r>
              <a:rPr lang="de-DE" dirty="0"/>
              <a:t> definiert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Projekt-Variablen: Im Projekt unter Einstellungen -&gt; CI/CD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Gruppen-Variablen: Auf Gruppenebene definiert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Benutzerdefinierte Variablen: Vom Benutzer erstellt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Vordefinierte Variablen: Von </a:t>
            </a:r>
            <a:r>
              <a:rPr lang="de-DE" dirty="0" err="1"/>
              <a:t>GitLab</a:t>
            </a:r>
            <a:r>
              <a:rPr lang="de-DE" dirty="0"/>
              <a:t> bereitgestellt (z.B. CI_COMMIT_SHA)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Sicherheitsaspekte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Geschützte Variablen: Nur für geschützte </a:t>
            </a:r>
            <a:r>
              <a:rPr lang="de-DE" dirty="0" err="1"/>
              <a:t>Branches</a:t>
            </a:r>
            <a:r>
              <a:rPr lang="de-DE" dirty="0"/>
              <a:t>/Tags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Vertrauliche Variablen: Verstecken den Wert im Job-Log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437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Variables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C5AC552-0471-1D6B-3FD0-5E184FD5257E}"/>
              </a:ext>
            </a:extLst>
          </p:cNvPr>
          <p:cNvSpPr txBox="1"/>
          <p:nvPr/>
        </p:nvSpPr>
        <p:spPr bwMode="auto">
          <a:xfrm>
            <a:off x="493390" y="1916832"/>
            <a:ext cx="813658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variables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GLOBAL_VAR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 global variable"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job1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variables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JOB_VAR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 </a:t>
            </a:r>
            <a:r>
              <a:rPr lang="de-DE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variable"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"Variables </a:t>
            </a:r>
            <a:r>
              <a:rPr lang="de-DE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are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'$GLOBAL_VAR' and '$JOB_VAR'"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job2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"Variables </a:t>
            </a:r>
            <a:r>
              <a:rPr lang="de-DE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are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'$GLOBAL_VAR' and '$JOB_VAR'"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447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Regeln zur Steuerung der Ausführung von Jobs in CI/CD-Pipelines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Konfiguration in .</a:t>
            </a:r>
            <a:r>
              <a:rPr lang="de-DE" dirty="0" err="1"/>
              <a:t>gitlab-ci.yml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Ersetzt </a:t>
            </a:r>
            <a:r>
              <a:rPr lang="de-DE" b="1" dirty="0" err="1"/>
              <a:t>only</a:t>
            </a:r>
            <a:r>
              <a:rPr lang="de-DE" dirty="0"/>
              <a:t> und </a:t>
            </a:r>
            <a:r>
              <a:rPr lang="de-DE" b="1" dirty="0" err="1"/>
              <a:t>except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Wichtige Schlüsselwörter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if</a:t>
            </a:r>
            <a:r>
              <a:rPr lang="de-DE" dirty="0"/>
              <a:t>: Bedingungen basierend auf Variablen oder Pipeline-Status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changes</a:t>
            </a:r>
            <a:r>
              <a:rPr lang="de-DE" dirty="0"/>
              <a:t>: Bedingungen basierend auf Dateiänderungen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exists</a:t>
            </a:r>
            <a:r>
              <a:rPr lang="de-DE" dirty="0"/>
              <a:t>: Bedingungen basierend auf dem Vorhandensein von Dateien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when</a:t>
            </a:r>
            <a:r>
              <a:rPr lang="de-DE" dirty="0"/>
              <a:t>: Bestimmt, wann ein Job ausgeführt wird (</a:t>
            </a:r>
            <a:r>
              <a:rPr lang="de-DE" dirty="0" err="1"/>
              <a:t>on_success</a:t>
            </a:r>
            <a:r>
              <a:rPr lang="de-DE" dirty="0"/>
              <a:t>, </a:t>
            </a:r>
            <a:r>
              <a:rPr lang="de-DE" dirty="0" err="1"/>
              <a:t>on_failure</a:t>
            </a:r>
            <a:r>
              <a:rPr lang="de-DE" dirty="0"/>
              <a:t>, </a:t>
            </a:r>
            <a:r>
              <a:rPr lang="de-DE" dirty="0" err="1"/>
              <a:t>always</a:t>
            </a:r>
            <a:r>
              <a:rPr lang="de-DE" dirty="0"/>
              <a:t>, </a:t>
            </a:r>
            <a:r>
              <a:rPr lang="de-DE" dirty="0" err="1"/>
              <a:t>manual</a:t>
            </a:r>
            <a:r>
              <a:rPr lang="de-DE" dirty="0"/>
              <a:t>, </a:t>
            </a:r>
            <a:r>
              <a:rPr lang="de-DE" dirty="0" err="1"/>
              <a:t>delayed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982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81715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Rules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BE24E27-5B7B-6348-7004-DF7AF55D9307}"/>
              </a:ext>
            </a:extLst>
          </p:cNvPr>
          <p:cNvSpPr txBox="1"/>
          <p:nvPr/>
        </p:nvSpPr>
        <p:spPr bwMode="auto">
          <a:xfrm>
            <a:off x="323850" y="1628800"/>
            <a:ext cx="882014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deploy_prod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"Deploy to production server"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manual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rules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$CI_COMMIT_BRANCH == $CI_DEFAULT_BRANCH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285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B59C517-E785-BE9D-692C-1029CBF15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1: Einführung in </a:t>
            </a:r>
            <a:r>
              <a:rPr lang="de-DE" b="1" dirty="0" err="1"/>
              <a:t>GitLab</a:t>
            </a:r>
            <a:r>
              <a:rPr lang="de-DE" b="1" dirty="0"/>
              <a:t> CI/CD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 die Grundlagen von </a:t>
            </a:r>
            <a:r>
              <a:rPr lang="de-DE" dirty="0" err="1"/>
              <a:t>GitLab</a:t>
            </a:r>
            <a:r>
              <a:rPr lang="de-DE" dirty="0"/>
              <a:t> CI/CD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Erstelle ein neues </a:t>
            </a:r>
            <a:r>
              <a:rPr lang="de-DE" dirty="0" err="1"/>
              <a:t>GitLab</a:t>
            </a:r>
            <a:r>
              <a:rPr lang="de-DE" dirty="0"/>
              <a:t>-Repository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 .</a:t>
            </a:r>
            <a:r>
              <a:rPr lang="de-DE" dirty="0" err="1"/>
              <a:t>gitlab</a:t>
            </a:r>
            <a:r>
              <a:rPr lang="de-DE" dirty="0"/>
              <a:t>-</a:t>
            </a:r>
            <a:r>
              <a:rPr lang="de-DE" dirty="0" err="1"/>
              <a:t>ci.yml</a:t>
            </a:r>
            <a:r>
              <a:rPr lang="de-DE" dirty="0"/>
              <a:t>-Datei im Stammverzeichnis des Projekts hinzu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Schreibe eine einfache Konfiguration, die einen Job namens </a:t>
            </a:r>
            <a:r>
              <a:rPr lang="de-DE" dirty="0" err="1"/>
              <a:t>hello_world</a:t>
            </a:r>
            <a:r>
              <a:rPr lang="de-DE" dirty="0"/>
              <a:t> definiert, der "Hello, World!" ausgibt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4203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1: Einführung in </a:t>
            </a:r>
            <a:r>
              <a:rPr lang="de-DE" b="1" dirty="0" err="1"/>
              <a:t>GitLab</a:t>
            </a:r>
            <a:r>
              <a:rPr lang="de-DE" b="1" dirty="0"/>
              <a:t>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547664" y="2564904"/>
            <a:ext cx="65295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hello_world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"Hello, World!"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609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2: Verwendung von Stages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Stages in </a:t>
            </a:r>
            <a:r>
              <a:rPr lang="de-DE" dirty="0" err="1"/>
              <a:t>GitLab</a:t>
            </a:r>
            <a:r>
              <a:rPr lang="de-DE" dirty="0"/>
              <a:t> CI funktionieren und wie sie zur Strukturierung von Jobs verwendet werden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Erweitere die .</a:t>
            </a:r>
            <a:r>
              <a:rPr lang="de-DE" dirty="0" err="1"/>
              <a:t>gitlab-ci.yml</a:t>
            </a:r>
            <a:r>
              <a:rPr lang="de-DE" dirty="0"/>
              <a:t>, um zwei Stages (</a:t>
            </a:r>
            <a:r>
              <a:rPr lang="de-DE" dirty="0" err="1"/>
              <a:t>build</a:t>
            </a:r>
            <a:r>
              <a:rPr lang="de-DE" dirty="0"/>
              <a:t> und </a:t>
            </a:r>
            <a:r>
              <a:rPr lang="de-DE" dirty="0" err="1"/>
              <a:t>test</a:t>
            </a:r>
            <a:r>
              <a:rPr lang="de-DE" dirty="0"/>
              <a:t>) zu definieren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einen Job in der </a:t>
            </a:r>
            <a:r>
              <a:rPr lang="de-DE" dirty="0" err="1"/>
              <a:t>build</a:t>
            </a:r>
            <a:r>
              <a:rPr lang="de-DE" dirty="0"/>
              <a:t>-Stage hinzu, der eine Dummy-Datei erstellt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einen Job in der test-Stage hinzu, der diese Datei überprüft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991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2: Verwendung von Stages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project..."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 dummy_file.txt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"Testing the project..."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 -l dummy_file.txt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1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3: Verwendung von </a:t>
            </a:r>
            <a:r>
              <a:rPr lang="de-DE" b="1" dirty="0" err="1"/>
              <a:t>Artifacts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man </a:t>
            </a:r>
            <a:r>
              <a:rPr lang="de-DE" dirty="0" err="1"/>
              <a:t>Artifacts</a:t>
            </a:r>
            <a:r>
              <a:rPr lang="de-DE" dirty="0"/>
              <a:t> verwendet, um Dateien zwischen Jobs und Stages zu teilen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Modifiziere den </a:t>
            </a:r>
            <a:r>
              <a:rPr lang="de-DE" dirty="0" err="1"/>
              <a:t>build_job</a:t>
            </a:r>
            <a:r>
              <a:rPr lang="de-DE" dirty="0"/>
              <a:t>, um die dummy_file.txt als </a:t>
            </a:r>
            <a:r>
              <a:rPr lang="de-DE" dirty="0" err="1"/>
              <a:t>Artifact</a:t>
            </a:r>
            <a:r>
              <a:rPr lang="de-DE" dirty="0"/>
              <a:t> zu speichern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Ändere den </a:t>
            </a:r>
            <a:r>
              <a:rPr lang="de-DE" dirty="0" err="1"/>
              <a:t>test_job</a:t>
            </a:r>
            <a:r>
              <a:rPr lang="de-DE" dirty="0"/>
              <a:t>, um dieses </a:t>
            </a:r>
            <a:r>
              <a:rPr lang="de-DE" dirty="0" err="1"/>
              <a:t>Artifact</a:t>
            </a:r>
            <a:r>
              <a:rPr lang="de-DE" dirty="0"/>
              <a:t> herunterzuladen und zu verwenden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29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3: Verwendung von </a:t>
            </a:r>
            <a:r>
              <a:rPr lang="de-DE" b="1" dirty="0" err="1"/>
              <a:t>Artifacts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project..."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 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"Testing the project..."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 -l 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133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4: Erweiterung mit einem Deploy-Job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Lerne, wie man einen </a:t>
            </a:r>
            <a:r>
              <a:rPr lang="de-DE" dirty="0" err="1"/>
              <a:t>Deployment</a:t>
            </a:r>
            <a:r>
              <a:rPr lang="de-DE" dirty="0"/>
              <a:t>-Job hinzufügt und </a:t>
            </a:r>
            <a:r>
              <a:rPr lang="de-DE" dirty="0" err="1"/>
              <a:t>Artifacts</a:t>
            </a:r>
            <a:r>
              <a:rPr lang="de-DE" dirty="0"/>
              <a:t> verwendet, um </a:t>
            </a:r>
            <a:r>
              <a:rPr lang="de-DE" dirty="0" err="1"/>
              <a:t>Build</a:t>
            </a:r>
            <a:r>
              <a:rPr lang="de-DE" dirty="0"/>
              <a:t>-Artefakte zu deployen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 deploy-Stage hinzu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Erstelle einen </a:t>
            </a:r>
            <a:r>
              <a:rPr lang="de-DE" dirty="0" err="1"/>
              <a:t>deploy_job</a:t>
            </a:r>
            <a:r>
              <a:rPr lang="de-DE" dirty="0"/>
              <a:t>, der das </a:t>
            </a:r>
            <a:r>
              <a:rPr lang="de-DE" dirty="0" err="1"/>
              <a:t>Artifact</a:t>
            </a:r>
            <a:r>
              <a:rPr lang="de-DE" dirty="0"/>
              <a:t> herunterlädt und einen simulierten </a:t>
            </a:r>
            <a:r>
              <a:rPr lang="de-DE" dirty="0" err="1"/>
              <a:t>Deployment</a:t>
            </a:r>
            <a:r>
              <a:rPr lang="de-DE" dirty="0"/>
              <a:t>-Prozess ausführt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3324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4: Erweiterung mit einem Deploy-Job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Testing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Deploying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597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5: Einführung von Variablen</a:t>
            </a:r>
            <a:endParaRPr lang="de-DE" dirty="0"/>
          </a:p>
          <a:p>
            <a:pPr marL="457200" indent="-457200">
              <a:buAutoNum type="arabicPeriod"/>
            </a:pPr>
            <a:r>
              <a:rPr lang="de-DE" b="1" dirty="0"/>
              <a:t>Ziel</a:t>
            </a:r>
            <a:r>
              <a:rPr lang="de-DE" dirty="0"/>
              <a:t>: Lerne, </a:t>
            </a:r>
            <a:r>
              <a:rPr lang="de-DE" dirty="0">
                <a:ea typeface="+mn-lt"/>
                <a:cs typeface="+mn-lt"/>
              </a:rPr>
              <a:t>wie man Variablen in </a:t>
            </a:r>
            <a:r>
              <a:rPr lang="de-DE" dirty="0" err="1">
                <a:ea typeface="+mn-lt"/>
                <a:cs typeface="+mn-lt"/>
              </a:rPr>
              <a:t>GitLab</a:t>
            </a:r>
            <a:r>
              <a:rPr lang="de-DE" dirty="0">
                <a:ea typeface="+mn-lt"/>
                <a:cs typeface="+mn-lt"/>
              </a:rPr>
              <a:t> CI/CD Pipelines verwenden kann, um den Entwicklungsprozess flexibler zu gestalten und die Wartbarkeit des Codes zu verbessern.</a:t>
            </a:r>
            <a:endParaRPr lang="de-DE" dirty="0"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 Variable DUMMY_FILE hinzu</a:t>
            </a:r>
            <a:endParaRPr lang="de-DE" dirty="0">
              <a:cs typeface="Arial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cs typeface="Arial"/>
              </a:rPr>
              <a:t>Ersetze alle Verweise auf "dummy_file.txt" mit der Variable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143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Einführung in </a:t>
            </a:r>
            <a:r>
              <a:rPr lang="de-DE" altLang="de-DE" sz="1400" u="sng" dirty="0" err="1"/>
              <a:t>GitLab</a:t>
            </a:r>
            <a:r>
              <a:rPr lang="de-DE" altLang="de-DE" sz="1400" u="sng" dirty="0"/>
              <a:t> CI/CD &amp; </a:t>
            </a:r>
            <a:r>
              <a:rPr lang="de-DE" altLang="de-DE" sz="1400" u="sng" dirty="0" err="1"/>
              <a:t>gitlab-ci.yml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088098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>
              <a:buNone/>
            </a:pPr>
            <a:r>
              <a:rPr lang="de-DE" b="1" dirty="0"/>
              <a:t>Aufgabe 5: Einführung von Variablen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0516D05-F548-F56C-DF2F-B5B2036DC0D5}"/>
              </a:ext>
            </a:extLst>
          </p:cNvPr>
          <p:cNvSpPr txBox="1"/>
          <p:nvPr/>
        </p:nvSpPr>
        <p:spPr bwMode="auto">
          <a:xfrm>
            <a:off x="2287844" y="1793569"/>
            <a:ext cx="4983111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variables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DUMMY_FILE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/>
              </a:rPr>
              <a:t>"dummy_file.txt"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dirty="0">
                <a:solidFill>
                  <a:srgbClr val="800000"/>
                </a:solidFill>
                <a:latin typeface="Consolas"/>
              </a:rPr>
              <a:t>stages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build_job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"Building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touch $DUMMY_FILE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artifacts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paths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$DUMMY_FILE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test_job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"Testing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ls -l $DUMMY_FILE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deploy_job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"Deploying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ls -l $DUMMY_FILE</a:t>
            </a:r>
          </a:p>
        </p:txBody>
      </p:sp>
    </p:spTree>
    <p:extLst>
      <p:ext uri="{BB962C8B-B14F-4D97-AF65-F5344CB8AC3E}">
        <p14:creationId xmlns:p14="http://schemas.microsoft.com/office/powerpoint/2010/main" val="4156526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6: Bedingte Ausführung von Jobs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man Jobs bedingt ausführt, basierend auf bestimmten Bedingungen wie </a:t>
            </a:r>
            <a:r>
              <a:rPr lang="de-DE" dirty="0" err="1"/>
              <a:t>Branches</a:t>
            </a:r>
            <a:r>
              <a:rPr lang="de-DE" dirty="0"/>
              <a:t> oder Tags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Modifiziere den </a:t>
            </a:r>
            <a:r>
              <a:rPr lang="de-DE" dirty="0" err="1"/>
              <a:t>deploy_job</a:t>
            </a:r>
            <a:r>
              <a:rPr lang="de-DE" dirty="0"/>
              <a:t>, um ihn nur auf dem main-Branch auszuführen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55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6: Bedingte Ausführung von Jobs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9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variables:</a:t>
            </a:r>
            <a:endParaRPr lang="de-DE" sz="900" dirty="0">
              <a:latin typeface="Consolas"/>
            </a:endParaRPr>
          </a:p>
          <a:p>
            <a:r>
              <a:rPr lang="de-DE" sz="9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  DUMMY_FILE: "dummy_file.txt"</a:t>
            </a:r>
            <a:endParaRPr lang="de-DE" sz="900" dirty="0">
              <a:latin typeface="Consolas"/>
            </a:endParaRPr>
          </a:p>
          <a:p>
            <a:endParaRPr lang="de-DE" sz="900" dirty="0">
              <a:solidFill>
                <a:srgbClr val="8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  <a:endParaRPr lang="de-DE" sz="900">
              <a:cs typeface="Times New Roman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build_job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"Building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touch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  <a:cs typeface="Times New Roman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artifacts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paths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  -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$DUMMY_FILE</a:t>
            </a:r>
            <a:endParaRPr lang="de-DE" sz="900" b="0" dirty="0">
              <a:solidFill>
                <a:srgbClr val="0000FF"/>
              </a:solidFill>
              <a:effectLst/>
              <a:highlight>
                <a:srgbClr val="FFFFFF"/>
              </a:highlight>
              <a:latin typeface="Consolas"/>
              <a:cs typeface="Times New Roman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Testing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deploy_job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Deploying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only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main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04757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38A90D-FDD8-2C84-D482-E2AA7BBB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7: Parallelisierung von Jobs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man Jobs parallelisiert, um die CI/CD-Pipeline zu beschleunigen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mehrere Jobs in der test-Stage hinzu, die verschiedene Tests parallel ausführen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7939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7: Parallelisierung von Jobs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568381" y="1853475"/>
            <a:ext cx="652958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variables</a:t>
            </a:r>
            <a:r>
              <a:rPr lang="de-DE" sz="8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:</a:t>
            </a:r>
            <a:endParaRPr lang="de-DE" sz="800" dirty="0">
              <a:latin typeface="Consolas"/>
            </a:endParaRPr>
          </a:p>
          <a:p>
            <a:r>
              <a:rPr lang="de-DE" sz="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  DUMMY_FILE</a:t>
            </a:r>
            <a:r>
              <a:rPr lang="de-DE" sz="8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: </a:t>
            </a:r>
            <a:r>
              <a:rPr lang="de-DE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"dummy_file.txt"</a:t>
            </a:r>
            <a:endParaRPr lang="de-DE" sz="800" dirty="0">
              <a:latin typeface="Consolas"/>
            </a:endParaRPr>
          </a:p>
          <a:p>
            <a:endParaRPr lang="de-DE" sz="800" dirty="0">
              <a:solidFill>
                <a:srgbClr val="8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  <a:endParaRPr lang="de-DE" sz="800">
              <a:cs typeface="Times New Roman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build_job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"Building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touch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artifacts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paths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  -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test_job_1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"Running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1..."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test_job_2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"Running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2..."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deploy_job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Deploying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only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main</a:t>
            </a:r>
            <a:endParaRPr lang="de-DE" sz="800" b="0" dirty="0" err="1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0848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CI/CD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pic>
        <p:nvPicPr>
          <p:cNvPr id="1026" name="Picture 2" descr="What Is CI/CD and How Does It Work? | Synopsys">
            <a:extLst>
              <a:ext uri="{FF2B5EF4-FFF2-40B4-BE49-F238E27FC236}">
                <a16:creationId xmlns:a16="http://schemas.microsoft.com/office/drawing/2014/main" id="{E4870A2B-DC00-A2BA-268F-0FDAE8F98A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42" y="1988071"/>
            <a:ext cx="5763716" cy="288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99503E2-B0E5-EF9C-A49A-1654D48DC941}"/>
              </a:ext>
            </a:extLst>
          </p:cNvPr>
          <p:cNvSpPr txBox="1"/>
          <p:nvPr/>
        </p:nvSpPr>
        <p:spPr bwMode="auto">
          <a:xfrm>
            <a:off x="4067944" y="6237312"/>
            <a:ext cx="534069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de-DE" sz="800" dirty="0">
                <a:latin typeface="Arial"/>
                <a:cs typeface="Arial"/>
              </a:rPr>
              <a:t>https://encrypted-tbn0.gstatic.com/images?q=tbn:ANd9GcRAABUoTg0hRIRysVXsNZg21ojLCOSsljUElA&amp;s</a:t>
            </a:r>
            <a:endParaRPr lang="de-DE" sz="800" dirty="0"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194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u="sng" dirty="0"/>
              <a:t>Integration</a:t>
            </a:r>
            <a:r>
              <a:rPr lang="de-DE" b="1" dirty="0"/>
              <a:t>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Regelmäßiges Zusammenführen von Codeänderungen in das Haupt-Repository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Häufige </a:t>
            </a:r>
            <a:r>
              <a:rPr lang="de-DE" b="1" dirty="0" err="1"/>
              <a:t>Commits</a:t>
            </a:r>
            <a:r>
              <a:rPr lang="de-DE" dirty="0"/>
              <a:t>: Regelmäßiges Integrieren kleiner 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</a:t>
            </a:r>
            <a:r>
              <a:rPr lang="de-DE" b="1" dirty="0" err="1"/>
              <a:t>Builds</a:t>
            </a:r>
            <a:r>
              <a:rPr lang="de-DE" dirty="0"/>
              <a:t>: Jeder Commit triggert einen </a:t>
            </a:r>
            <a:r>
              <a:rPr lang="de-DE" dirty="0" err="1"/>
              <a:t>Build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Tests</a:t>
            </a:r>
            <a:r>
              <a:rPr lang="de-DE" dirty="0"/>
              <a:t>: Jeder </a:t>
            </a:r>
            <a:r>
              <a:rPr lang="de-DE" dirty="0" err="1"/>
              <a:t>Build</a:t>
            </a:r>
            <a:r>
              <a:rPr lang="de-DE" dirty="0"/>
              <a:t> wird getestet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Feedback</a:t>
            </a:r>
            <a:r>
              <a:rPr lang="de-DE" dirty="0"/>
              <a:t>: Schnelles Feedback für Entwickler bei Fehlern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Früherkennung von Fehlern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Verbesserte Zusammenarbeit und Codequalität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129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u="sng" dirty="0" err="1"/>
              <a:t>Delivery</a:t>
            </a:r>
            <a:r>
              <a:rPr lang="de-DE" b="1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Sicherstellen, dass der Code jederzeit bereit für ein Release 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Tests</a:t>
            </a:r>
            <a:r>
              <a:rPr lang="de-DE" dirty="0"/>
              <a:t>: Umfassende Tests zur Sicherstellung der Codequalität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Release Management</a:t>
            </a:r>
            <a:r>
              <a:rPr lang="de-DE" dirty="0"/>
              <a:t>: Vorbereitung auf häufige Releases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Deployments</a:t>
            </a:r>
            <a:r>
              <a:rPr lang="de-DE" dirty="0"/>
              <a:t>: Manuelle oder automatisierte Bereitstellung in </a:t>
            </a:r>
            <a:r>
              <a:rPr lang="de-DE" dirty="0" err="1"/>
              <a:t>Staging</a:t>
            </a:r>
            <a:r>
              <a:rPr lang="de-DE" dirty="0"/>
              <a:t>-Umgebungen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Schnelle Bereitstellung neuer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Reduzierung von Risiken und Fehlern bei Releases</a:t>
            </a:r>
          </a:p>
        </p:txBody>
      </p:sp>
    </p:spTree>
    <p:extLst>
      <p:ext uri="{BB962C8B-B14F-4D97-AF65-F5344CB8AC3E}">
        <p14:creationId xmlns:p14="http://schemas.microsoft.com/office/powerpoint/2010/main" val="69968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u="sng" dirty="0" err="1"/>
              <a:t>Deployment</a:t>
            </a:r>
            <a:endParaRPr lang="de-DE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Vollständig automatisierte Bereitstellung in die Produktion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</a:t>
            </a:r>
            <a:r>
              <a:rPr lang="de-DE" b="1" dirty="0" err="1"/>
              <a:t>Deployment</a:t>
            </a:r>
            <a:r>
              <a:rPr lang="de-DE" b="1" dirty="0"/>
              <a:t>-Pipeline</a:t>
            </a:r>
            <a:r>
              <a:rPr lang="de-DE" dirty="0"/>
              <a:t>: Kein manueller Eingriff notwendig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Monitoring</a:t>
            </a:r>
            <a:r>
              <a:rPr lang="de-DE" dirty="0"/>
              <a:t>: Kontinuierliche Überwachung und schnelle Reaktion auf Probleme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Rollback-Strategie</a:t>
            </a:r>
            <a:r>
              <a:rPr lang="de-DE" dirty="0"/>
              <a:t>: Mechanismen zur schnellen Rücknahme fehlerhafter </a:t>
            </a:r>
            <a:r>
              <a:rPr lang="de-DE" dirty="0" err="1"/>
              <a:t>Deployments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Extrem schnelle Veröffentlichung von 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Sofortige Reaktion auf Marktanforderungen und Benutzerfeedback</a:t>
            </a:r>
          </a:p>
        </p:txBody>
      </p:sp>
    </p:spTree>
    <p:extLst>
      <p:ext uri="{BB962C8B-B14F-4D97-AF65-F5344CB8AC3E}">
        <p14:creationId xmlns:p14="http://schemas.microsoft.com/office/powerpoint/2010/main" val="293151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Vorteile von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Schnellere Lieferung: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Schnellere Bereitstellung von Updates und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Höhere Qualität: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Regelmäßige Tests und </a:t>
            </a:r>
            <a:r>
              <a:rPr lang="de-DE" dirty="0" err="1"/>
              <a:t>Builds</a:t>
            </a:r>
            <a:r>
              <a:rPr lang="de-DE" dirty="0"/>
              <a:t> verbessern die Codequalität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Bessere Zusammenarbeit: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Förderung von Teamarbeit und kontinuierlichem 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Reduzierte Risiken: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Früherkennung und Behebung von Fehlern minimiert Produktionsrisiken</a:t>
            </a:r>
          </a:p>
        </p:txBody>
      </p:sp>
    </p:spTree>
    <p:extLst>
      <p:ext uri="{BB962C8B-B14F-4D97-AF65-F5344CB8AC3E}">
        <p14:creationId xmlns:p14="http://schemas.microsoft.com/office/powerpoint/2010/main" val="15188439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2262</Words>
  <Application>Microsoft Office PowerPoint</Application>
  <PresentationFormat>Bildschirmpräsentation (4:3)</PresentationFormat>
  <Paragraphs>444</Paragraphs>
  <Slides>34</Slides>
  <Notes>26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34</vt:i4>
      </vt:variant>
    </vt:vector>
  </HeadingPairs>
  <TitlesOfParts>
    <vt:vector size="40" baseType="lpstr">
      <vt:lpstr>Arial</vt:lpstr>
      <vt:lpstr>Consolas</vt:lpstr>
      <vt:lpstr>Monotype Sorts</vt:lpstr>
      <vt:lpstr>Times New Roman</vt:lpstr>
      <vt:lpstr>vorlneu</vt:lpstr>
      <vt:lpstr>Benutzerdefiniertes Design</vt:lpstr>
      <vt:lpstr>Tag 2: Git-Workflows, CI/CD, GitLab CI </vt:lpstr>
      <vt:lpstr>Agenda</vt:lpstr>
      <vt:lpstr>Agenda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263</cp:revision>
  <cp:lastPrinted>1996-08-01T16:36:58Z</cp:lastPrinted>
  <dcterms:created xsi:type="dcterms:W3CDTF">2024-05-03T10:07:43Z</dcterms:created>
  <dcterms:modified xsi:type="dcterms:W3CDTF">2024-07-06T21:13:11Z</dcterms:modified>
</cp:coreProperties>
</file>