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bookmarkIdSeed="2">
  <p:sldMasterIdLst>
    <p:sldMasterId id="2147483648" r:id="rId1"/>
    <p:sldMasterId id="2147483649" r:id="rId2"/>
  </p:sldMasterIdLst>
  <p:notesMasterIdLst>
    <p:notesMasterId r:id="rId34"/>
  </p:notesMasterIdLst>
  <p:handoutMasterIdLst>
    <p:handoutMasterId r:id="rId35"/>
  </p:handoutMasterIdLst>
  <p:sldIdLst>
    <p:sldId id="624" r:id="rId3"/>
    <p:sldId id="289" r:id="rId4"/>
    <p:sldId id="727" r:id="rId5"/>
    <p:sldId id="597" r:id="rId6"/>
    <p:sldId id="691" r:id="rId7"/>
    <p:sldId id="688" r:id="rId8"/>
    <p:sldId id="693" r:id="rId9"/>
    <p:sldId id="694" r:id="rId10"/>
    <p:sldId id="724" r:id="rId11"/>
    <p:sldId id="710" r:id="rId12"/>
    <p:sldId id="711" r:id="rId13"/>
    <p:sldId id="698" r:id="rId14"/>
    <p:sldId id="699" r:id="rId15"/>
    <p:sldId id="707" r:id="rId16"/>
    <p:sldId id="700" r:id="rId17"/>
    <p:sldId id="714" r:id="rId18"/>
    <p:sldId id="715" r:id="rId19"/>
    <p:sldId id="716" r:id="rId20"/>
    <p:sldId id="718" r:id="rId21"/>
    <p:sldId id="717" r:id="rId22"/>
    <p:sldId id="725" r:id="rId23"/>
    <p:sldId id="708" r:id="rId24"/>
    <p:sldId id="701" r:id="rId25"/>
    <p:sldId id="719" r:id="rId26"/>
    <p:sldId id="720" r:id="rId27"/>
    <p:sldId id="702" r:id="rId28"/>
    <p:sldId id="709" r:id="rId29"/>
    <p:sldId id="713" r:id="rId30"/>
    <p:sldId id="705" r:id="rId31"/>
    <p:sldId id="706" r:id="rId32"/>
    <p:sldId id="712" r:id="rId33"/>
  </p:sldIdLst>
  <p:sldSz cx="9144000" cy="6858000" type="screen4x3"/>
  <p:notesSz cx="6784975" cy="9921875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4">
          <p15:clr>
            <a:srgbClr val="A4A3A4"/>
          </p15:clr>
        </p15:guide>
        <p15:guide id="2" pos="21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37C03"/>
    <a:srgbClr val="008C5A"/>
    <a:srgbClr val="DDEEE8"/>
    <a:srgbClr val="FFFFFF"/>
    <a:srgbClr val="0D4F3C"/>
    <a:srgbClr val="800000"/>
    <a:srgbClr val="060165"/>
    <a:srgbClr val="006A42"/>
    <a:srgbClr val="0249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05" autoAdjust="0"/>
    <p:restoredTop sz="67246" autoAdjust="0"/>
  </p:normalViewPr>
  <p:slideViewPr>
    <p:cSldViewPr>
      <p:cViewPr varScale="1">
        <p:scale>
          <a:sx n="107" d="100"/>
          <a:sy n="107" d="100"/>
        </p:scale>
        <p:origin x="3432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-2976" y="-77"/>
      </p:cViewPr>
      <p:guideLst>
        <p:guide orient="horz" pos="3124"/>
        <p:guide pos="21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D04C2617-8B2B-14A4-7890-E490CA1C1A7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BB170C73-A867-D135-E090-E1822E7E6F6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94599501-77EB-2113-9267-4DAC3211A28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E6DAC829-6068-5F20-66A2-179E9BEF88F0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anose="020B0604020202020204" pitchFamily="34" charset="0"/>
              </a:defRPr>
            </a:lvl1pPr>
          </a:lstStyle>
          <a:p>
            <a:fld id="{7A381A76-9D15-47F1-824E-5E26A48B64FA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51EF861B-B28A-A7FE-0A28-F719BE2BB27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632B70BB-2BF4-7B1B-9C29-0D2AD3C6E62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509556E9-A2AB-A993-BE5A-024BC4C22EA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8AAF3708-14E9-8FF1-8F2A-D06143DBD68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anose="020B0604020202020204" pitchFamily="34" charset="0"/>
              </a:defRPr>
            </a:lvl1pPr>
          </a:lstStyle>
          <a:p>
            <a:fld id="{18182567-388C-4D33-8B7B-A651F195F118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DD8465B4-4BEB-3FA1-5578-D0E2FB0A5E29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38688"/>
            <a:ext cx="4972050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/>
              <a:t>Klicken Sie, um die Formate des Vorlagentextes zu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8199" name="Rectangle 7">
            <a:extLst>
              <a:ext uri="{FF2B5EF4-FFF2-40B4-BE49-F238E27FC236}">
                <a16:creationId xmlns:a16="http://schemas.microsoft.com/office/drawing/2014/main" id="{BDBCBCAF-13E3-5F15-9012-7ACC75CA4482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69975" y="887413"/>
            <a:ext cx="4645025" cy="34845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9838491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Hier könnte man auch ein schlankeres Image (alpine?) verwenden. Könnte.</a:t>
            </a:r>
          </a:p>
          <a:p>
            <a:r>
              <a:rPr lang="de-DE" dirty="0"/>
              <a:t>Das Learning bzgl. der Image-Größen ist allerdings wichtig.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18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5680153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Dort werden dann die gesamten Tags aufgelistet. Wir haben aktuell nur ein einziges Tag und das ist „</a:t>
            </a:r>
            <a:r>
              <a:rPr lang="de-DE" dirty="0" err="1"/>
              <a:t>latest</a:t>
            </a:r>
            <a:r>
              <a:rPr lang="de-DE" dirty="0"/>
              <a:t>“.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24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4412435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Dort werden dann die gesamten Tags aufgelistet. Wir haben aktuell nur ein einziges Tag und das ist „</a:t>
            </a:r>
            <a:r>
              <a:rPr lang="de-DE" dirty="0" err="1"/>
              <a:t>latest</a:t>
            </a:r>
            <a:r>
              <a:rPr lang="de-DE" dirty="0"/>
              <a:t>“.</a:t>
            </a:r>
          </a:p>
          <a:p>
            <a:endParaRPr lang="de-DE" dirty="0"/>
          </a:p>
          <a:p>
            <a:r>
              <a:rPr lang="de-DE" dirty="0"/>
              <a:t>Hier sieht man auch mal den Speicherverbrauch des Images ganz gut.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25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7920260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27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6906004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5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4022528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Container Registry = Repository für Images.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6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7068818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7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5245746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8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5290009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https://docs.gitlab.com/ee/user/packages/container_registry/</a:t>
            </a:r>
          </a:p>
          <a:p>
            <a:endParaRPr lang="de-DE" dirty="0"/>
          </a:p>
          <a:p>
            <a:r>
              <a:rPr lang="de-DE" dirty="0"/>
              <a:t>Docker v2: https://distribution.github.io/distribution/spec/manifest-v2-2/</a:t>
            </a:r>
          </a:p>
          <a:p>
            <a:endParaRPr lang="de-DE" dirty="0"/>
          </a:p>
          <a:p>
            <a:r>
              <a:rPr lang="de-DE" dirty="0"/>
              <a:t>OCI: https://github.com/opencontainers/image-spec/blob/main/spec.md</a:t>
            </a:r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Weiterführende Themen:</a:t>
            </a:r>
          </a:p>
          <a:p>
            <a:r>
              <a:rPr lang="de-DE" dirty="0"/>
              <a:t>https://docs.gitlab.com/ee/user/packages/container_registry/#container-image-signatures</a:t>
            </a:r>
          </a:p>
          <a:p>
            <a:endParaRPr lang="de-DE" dirty="0"/>
          </a:p>
          <a:p>
            <a:r>
              <a:rPr lang="de-DE" dirty="0"/>
              <a:t>https://docs.gitlab.com/ee/user/packages/container_registry/#sign-container-images-with-oci-referrer-data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9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3898235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8653708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13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9053163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15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0010699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5720" y="150795"/>
            <a:ext cx="5554663" cy="706437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0474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608676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6122548F-DB6D-8F3A-7154-540335541CE7}"/>
              </a:ext>
            </a:extLst>
          </p:cNvPr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2024 anderScore GmbH</a:t>
            </a:r>
          </a:p>
        </p:txBody>
      </p:sp>
    </p:spTree>
    <p:extLst>
      <p:ext uri="{BB962C8B-B14F-4D97-AF65-F5344CB8AC3E}">
        <p14:creationId xmlns:p14="http://schemas.microsoft.com/office/powerpoint/2010/main" val="1327672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g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jpg"/><Relationship Id="rId4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Rectangle 47">
            <a:extLst>
              <a:ext uri="{FF2B5EF4-FFF2-40B4-BE49-F238E27FC236}">
                <a16:creationId xmlns:a16="http://schemas.microsoft.com/office/drawing/2014/main" id="{BAECF73F-51DF-FDBE-6AE5-F37C2B1BD43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0D4F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5F4B649-D280-50F3-C67E-6AAA9D00B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57200"/>
            <a:ext cx="89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4F4050C-4DDC-EEE7-1F55-0CF6892CB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6113" y="6615113"/>
            <a:ext cx="812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ctr">
              <a:defRPr/>
            </a:pPr>
            <a:fld id="{61B3D086-5D28-4B67-8868-985D0752D18E}" type="datetime1">
              <a:rPr lang="de-DE" sz="1000">
                <a:solidFill>
                  <a:schemeClr val="bg1"/>
                </a:solidFill>
                <a:latin typeface="Arial" charset="0"/>
              </a:rPr>
              <a:pPr algn="ctr">
                <a:defRPr/>
              </a:pPr>
              <a:t>19.06.2024</a:t>
            </a:fld>
            <a:endParaRPr lang="de-DE" sz="10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F275FE2A-62CE-89A3-6F74-188DBF772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8975" y="6515100"/>
            <a:ext cx="4397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412D5C9A-5062-4B85-AFEB-13425A69A721}" type="slidenum">
              <a:rPr lang="de-DE" altLang="de-DE" sz="1000">
                <a:solidFill>
                  <a:schemeClr val="bg1"/>
                </a:solidFill>
                <a:latin typeface="Arial" panose="020B0604020202020204" pitchFamily="34" charset="0"/>
              </a:rPr>
              <a:pPr algn="r"/>
              <a:t>‹Nr.›</a:t>
            </a:fld>
            <a:endParaRPr lang="de-DE" altLang="de-DE" sz="10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9">
            <a:extLst>
              <a:ext uri="{FF2B5EF4-FFF2-40B4-BE49-F238E27FC236}">
                <a16:creationId xmlns:a16="http://schemas.microsoft.com/office/drawing/2014/main" id="{2C8B5109-8C77-C5A8-61F4-5A9D9A7198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981075"/>
            <a:ext cx="8516937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Klicken Sie,  um die Formate des Vorlagentextes zu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1048" name="Text Box 24">
            <a:extLst>
              <a:ext uri="{FF2B5EF4-FFF2-40B4-BE49-F238E27FC236}">
                <a16:creationId xmlns:a16="http://schemas.microsoft.com/office/drawing/2014/main" id="{F1840321-693F-91D3-D149-F3E33CC4D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Daniel Krämer</a:t>
            </a:r>
          </a:p>
        </p:txBody>
      </p:sp>
      <p:sp>
        <p:nvSpPr>
          <p:cNvPr id="1054" name="Text Box 30">
            <a:extLst>
              <a:ext uri="{FF2B5EF4-FFF2-40B4-BE49-F238E27FC236}">
                <a16:creationId xmlns:a16="http://schemas.microsoft.com/office/drawing/2014/main" id="{9346920B-D70B-3A57-06DF-529E537954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00200" y="6451600"/>
            <a:ext cx="2121093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Tag-3_3-Container-Registry.pptx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064" name="Rectangle 40">
            <a:extLst>
              <a:ext uri="{FF2B5EF4-FFF2-40B4-BE49-F238E27FC236}">
                <a16:creationId xmlns:a16="http://schemas.microsoft.com/office/drawing/2014/main" id="{29E915F4-DDDF-F121-AC80-954D75E00D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5" name="Rectangle 41">
            <a:extLst>
              <a:ext uri="{FF2B5EF4-FFF2-40B4-BE49-F238E27FC236}">
                <a16:creationId xmlns:a16="http://schemas.microsoft.com/office/drawing/2014/main" id="{1AC20BC3-24D2-D550-0D11-5B051D92208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6" name="Rectangle 42">
            <a:extLst>
              <a:ext uri="{FF2B5EF4-FFF2-40B4-BE49-F238E27FC236}">
                <a16:creationId xmlns:a16="http://schemas.microsoft.com/office/drawing/2014/main" id="{492F53AD-7BED-DC98-EB8F-A0EE8D11CB4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pic>
        <p:nvPicPr>
          <p:cNvPr id="1037" name="713fdfc0-1a72-49da-bd13-b47278f75372" descr="EAF3711E-BEB0-47E0-BD76-8002A3B4EEFA@localdomain">
            <a:extLst>
              <a:ext uri="{FF2B5EF4-FFF2-40B4-BE49-F238E27FC236}">
                <a16:creationId xmlns:a16="http://schemas.microsoft.com/office/drawing/2014/main" id="{4AE00106-8F78-C96F-8B30-D2683A6B8AA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43" descr="_anderScore-Logo_2773x575_new">
            <a:extLst>
              <a:ext uri="{FF2B5EF4-FFF2-40B4-BE49-F238E27FC236}">
                <a16:creationId xmlns:a16="http://schemas.microsoft.com/office/drawing/2014/main" id="{CC9E1C11-27DD-E217-D73D-AA9C236B0D5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231775"/>
            <a:ext cx="2754312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9" name="Rectangle 45">
            <a:extLst>
              <a:ext uri="{FF2B5EF4-FFF2-40B4-BE49-F238E27FC236}">
                <a16:creationId xmlns:a16="http://schemas.microsoft.com/office/drawing/2014/main" id="{ECFE2338-BCA1-E902-1A46-C4FCCF006F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03213" y="115888"/>
            <a:ext cx="5554662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DBFA1405-4DC1-C425-0088-E92F0DC10C2B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6775" y="-15729"/>
            <a:ext cx="636272" cy="63627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  <p:sldLayoutId id="2147483897" r:id="rId2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</a:defRPr>
      </a:lvl3pPr>
      <a:lvl4pPr marL="15621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4pPr>
      <a:lvl5pPr marL="19812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7">
            <a:extLst>
              <a:ext uri="{FF2B5EF4-FFF2-40B4-BE49-F238E27FC236}">
                <a16:creationId xmlns:a16="http://schemas.microsoft.com/office/drawing/2014/main" id="{4D35DA86-B4BB-2584-B461-44E862DDDE3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01838"/>
            <a:ext cx="9144000" cy="2455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883" name="Rectangle 11">
            <a:extLst>
              <a:ext uri="{FF2B5EF4-FFF2-40B4-BE49-F238E27FC236}">
                <a16:creationId xmlns:a16="http://schemas.microsoft.com/office/drawing/2014/main" id="{968E4FCC-BFE2-C5FE-B99E-AD505999C9E6}"/>
              </a:ext>
            </a:extLst>
          </p:cNvPr>
          <p:cNvSpPr>
            <a:spLocks noChangeArrowheads="1"/>
          </p:cNvSpPr>
          <p:nvPr userDrawn="1"/>
        </p:nvSpPr>
        <p:spPr bwMode="auto">
          <a:xfrm rot="20291916" flipV="1">
            <a:off x="5889625" y="4484688"/>
            <a:ext cx="73025" cy="698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79884" name="Rectangle 12">
            <a:extLst>
              <a:ext uri="{FF2B5EF4-FFF2-40B4-BE49-F238E27FC236}">
                <a16:creationId xmlns:a16="http://schemas.microsoft.com/office/drawing/2014/main" id="{250C61B2-2B35-A539-A9AE-1C8E086EC10D}"/>
              </a:ext>
            </a:extLst>
          </p:cNvPr>
          <p:cNvSpPr>
            <a:spLocks noChangeArrowheads="1"/>
          </p:cNvSpPr>
          <p:nvPr userDrawn="1"/>
        </p:nvSpPr>
        <p:spPr bwMode="auto">
          <a:xfrm rot="-922424">
            <a:off x="5884863" y="4489450"/>
            <a:ext cx="73025" cy="71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pic>
        <p:nvPicPr>
          <p:cNvPr id="2053" name="Picture 13">
            <a:extLst>
              <a:ext uri="{FF2B5EF4-FFF2-40B4-BE49-F238E27FC236}">
                <a16:creationId xmlns:a16="http://schemas.microsoft.com/office/drawing/2014/main" id="{C2AA9C0A-9353-DC7C-8B36-9A1C13E55BC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163" y="620713"/>
            <a:ext cx="3381375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977A5FA4-4CA9-715B-7152-68BE18CA531B}"/>
              </a:ext>
            </a:extLst>
          </p:cNvPr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2024 anderScore GmbH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190F1D20-2026-B406-A512-1DCD5F3D8FD6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3868" y="4481736"/>
            <a:ext cx="2376264" cy="237626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96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sv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lab.com/gitlab-org/gitlab/-/issues/18383#possible-workaround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lab.com/groups/gitlab-org/-/epics/9459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22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itlab.com/ee/administration/packages/container_registry.ht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E4B2C6CD-AD60-3C79-94C5-A3C58293BC9E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468313" y="2562225"/>
            <a:ext cx="5471839" cy="938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eaLnBrk="1" hangingPunct="1"/>
            <a:r>
              <a:rPr lang="de-DE" altLang="de-DE" sz="3200" dirty="0"/>
              <a:t>Tag 3: </a:t>
            </a:r>
            <a:r>
              <a:rPr lang="de-DE" altLang="de-DE" sz="3200" dirty="0" err="1"/>
              <a:t>GitOps</a:t>
            </a:r>
            <a:r>
              <a:rPr lang="de-DE" altLang="de-DE" sz="3200" dirty="0"/>
              <a:t>,</a:t>
            </a:r>
            <a:br>
              <a:rPr lang="de-DE" altLang="de-DE" sz="3200" dirty="0"/>
            </a:br>
            <a:r>
              <a:rPr lang="de-DE" altLang="de-DE" sz="3200" dirty="0"/>
              <a:t>Docker, </a:t>
            </a:r>
            <a:r>
              <a:rPr lang="de-DE" altLang="de-DE" sz="3200" dirty="0" err="1"/>
              <a:t>Deployment</a:t>
            </a:r>
            <a:r>
              <a:rPr lang="de-DE" altLang="de-DE" sz="3200" dirty="0"/>
              <a:t>-Strategien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89107976-89BA-B819-B0F4-5904DD4F4AAC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468312" y="4462463"/>
            <a:ext cx="4190603" cy="62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None/>
            </a:pPr>
            <a:r>
              <a:rPr lang="de-DE" altLang="de-DE" sz="1600" dirty="0"/>
              <a:t>19.06.2024, Daniel Krämer</a:t>
            </a:r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4D866AF1-CD71-C1C5-56DD-B2E98E0201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49275"/>
            <a:ext cx="4032250" cy="938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de-DE" altLang="de-DE" sz="4400" dirty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F795EC6A-86ED-78D6-3916-EC81E83159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9959" y="263970"/>
            <a:ext cx="4348957" cy="150882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A67486-2598-533D-4DB5-FC490AB10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708DD8-2C30-488D-3B3A-0BE38FE07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Naming Convention für Container Images</a:t>
            </a:r>
          </a:p>
          <a:p>
            <a:pPr marL="0" indent="0">
              <a:buNone/>
            </a:pPr>
            <a:endParaRPr lang="de-DE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&lt;registry server&gt;</a:t>
            </a:r>
            <a:r>
              <a:rPr lang="en-US" sz="2000" dirty="0">
                <a:latin typeface="Consolas" panose="020B0609020204030204" pitchFamily="49" charset="0"/>
              </a:rPr>
              <a:t>/</a:t>
            </a:r>
            <a:r>
              <a:rPr lang="en-US" sz="2000" dirty="0">
                <a:solidFill>
                  <a:srgbClr val="002060"/>
                </a:solidFill>
                <a:latin typeface="Consolas" panose="020B0609020204030204" pitchFamily="49" charset="0"/>
              </a:rPr>
              <a:t>&lt;group&gt;</a:t>
            </a:r>
            <a:r>
              <a:rPr lang="en-US" sz="2000" dirty="0">
                <a:latin typeface="Consolas" panose="020B0609020204030204" pitchFamily="49" charset="0"/>
              </a:rPr>
              <a:t>/</a:t>
            </a:r>
            <a:r>
              <a:rPr lang="en-US" sz="2000" dirty="0">
                <a:solidFill>
                  <a:srgbClr val="037C03"/>
                </a:solidFill>
                <a:latin typeface="Consolas" panose="020B0609020204030204" pitchFamily="49" charset="0"/>
              </a:rPr>
              <a:t>&lt;project&gt;</a:t>
            </a:r>
            <a:r>
              <a:rPr lang="en-US" sz="2000" dirty="0">
                <a:latin typeface="Consolas" panose="020B0609020204030204" pitchFamily="49" charset="0"/>
              </a:rPr>
              <a:t>[/&lt;optional path&gt;]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b="0" i="0" dirty="0">
                <a:solidFill>
                  <a:srgbClr val="FF0000"/>
                </a:solidFill>
                <a:effectLst/>
                <a:latin typeface="GitLab Mono"/>
              </a:rPr>
              <a:t>gitlab.example.com</a:t>
            </a:r>
            <a:r>
              <a:rPr lang="de-DE" b="0" i="0" dirty="0">
                <a:solidFill>
                  <a:srgbClr val="404040"/>
                </a:solidFill>
                <a:effectLst/>
                <a:latin typeface="GitLab Mono"/>
              </a:rPr>
              <a:t>/</a:t>
            </a:r>
            <a:r>
              <a:rPr lang="de-DE" b="0" i="0" dirty="0" err="1">
                <a:solidFill>
                  <a:srgbClr val="002060"/>
                </a:solidFill>
                <a:effectLst/>
                <a:latin typeface="GitLab Mono"/>
              </a:rPr>
              <a:t>mygroup</a:t>
            </a:r>
            <a:r>
              <a:rPr lang="de-DE" b="0" i="0" dirty="0">
                <a:solidFill>
                  <a:srgbClr val="404040"/>
                </a:solidFill>
                <a:effectLst/>
                <a:latin typeface="GitLab Mono"/>
              </a:rPr>
              <a:t>/</a:t>
            </a:r>
            <a:r>
              <a:rPr lang="de-DE" b="0" i="0" dirty="0" err="1">
                <a:solidFill>
                  <a:srgbClr val="037C03"/>
                </a:solidFill>
                <a:effectLst/>
                <a:latin typeface="GitLab Mono"/>
              </a:rPr>
              <a:t>myproject</a:t>
            </a:r>
            <a:endParaRPr lang="en-US" dirty="0">
              <a:solidFill>
                <a:srgbClr val="037C03"/>
              </a:solidFill>
              <a:latin typeface="Consolas" panose="020B0609020204030204" pitchFamily="49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000" dirty="0">
              <a:latin typeface="Consolas" panose="020B0609020204030204" pitchFamily="49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nl-NL" dirty="0">
                <a:sym typeface="Wingdings" panose="05000000000000000000" pitchFamily="2" charset="2"/>
              </a:rPr>
              <a:t>Zusätzliche Pfade am Ende eines Images erlaubt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NL" sz="1800" dirty="0">
                <a:sym typeface="Wingdings" panose="05000000000000000000" pitchFamily="2" charset="2"/>
              </a:rPr>
              <a:t>Aber: nur bis zu zwei Ebenen tief!</a:t>
            </a:r>
          </a:p>
          <a:p>
            <a:pPr lvl="1">
              <a:buFont typeface="Arial" panose="020B0604020202020204" pitchFamily="34" charset="0"/>
              <a:buChar char="•"/>
            </a:pPr>
            <a:endParaRPr lang="nl-NL" sz="1800" dirty="0">
              <a:sym typeface="Wingdings" panose="05000000000000000000" pitchFamily="2" charset="2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nl-NL" dirty="0">
                <a:sym typeface="Wingdings" panose="05000000000000000000" pitchFamily="2" charset="2"/>
              </a:rPr>
              <a:t>Beispiele: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NL" sz="1800" dirty="0">
                <a:solidFill>
                  <a:srgbClr val="FF0000"/>
                </a:solidFill>
                <a:sym typeface="Wingdings" panose="05000000000000000000" pitchFamily="2" charset="2"/>
              </a:rPr>
              <a:t>gitlab.ads.anderscore.com</a:t>
            </a:r>
            <a:r>
              <a:rPr lang="nl-NL" sz="1800" dirty="0">
                <a:sym typeface="Wingdings" panose="05000000000000000000" pitchFamily="2" charset="2"/>
              </a:rPr>
              <a:t>/</a:t>
            </a:r>
            <a:r>
              <a:rPr lang="nl-NL" sz="1800" dirty="0">
                <a:solidFill>
                  <a:srgbClr val="002060"/>
                </a:solidFill>
                <a:sym typeface="Wingdings" panose="05000000000000000000" pitchFamily="2" charset="2"/>
              </a:rPr>
              <a:t>trainings</a:t>
            </a:r>
            <a:r>
              <a:rPr lang="nl-NL" sz="1800" dirty="0">
                <a:sym typeface="Wingdings" panose="05000000000000000000" pitchFamily="2" charset="2"/>
              </a:rPr>
              <a:t>/</a:t>
            </a:r>
            <a:r>
              <a:rPr lang="nl-NL" sz="1800" dirty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gitlab</a:t>
            </a:r>
            <a:r>
              <a:rPr lang="nl-NL" sz="1800" dirty="0">
                <a:sym typeface="Wingdings" panose="05000000000000000000" pitchFamily="2" charset="2"/>
              </a:rPr>
              <a:t>:some-tag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NL" sz="1800" dirty="0">
                <a:solidFill>
                  <a:srgbClr val="FF0000"/>
                </a:solidFill>
                <a:sym typeface="Wingdings" panose="05000000000000000000" pitchFamily="2" charset="2"/>
              </a:rPr>
              <a:t>gitlab.ads.anderscore.com</a:t>
            </a:r>
            <a:r>
              <a:rPr lang="nl-NL" sz="1800" dirty="0">
                <a:sym typeface="Wingdings" panose="05000000000000000000" pitchFamily="2" charset="2"/>
              </a:rPr>
              <a:t>/</a:t>
            </a:r>
            <a:r>
              <a:rPr lang="nl-NL" sz="1800" dirty="0">
                <a:solidFill>
                  <a:srgbClr val="002060"/>
                </a:solidFill>
                <a:sym typeface="Wingdings" panose="05000000000000000000" pitchFamily="2" charset="2"/>
              </a:rPr>
              <a:t>trainings</a:t>
            </a:r>
            <a:r>
              <a:rPr lang="nl-NL" sz="1800" dirty="0">
                <a:sym typeface="Wingdings" panose="05000000000000000000" pitchFamily="2" charset="2"/>
              </a:rPr>
              <a:t>/</a:t>
            </a:r>
            <a:r>
              <a:rPr lang="nl-NL" sz="1800" dirty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gitlab</a:t>
            </a:r>
            <a:r>
              <a:rPr lang="nl-NL" sz="1800" dirty="0">
                <a:sym typeface="Wingdings" panose="05000000000000000000" pitchFamily="2" charset="2"/>
              </a:rPr>
              <a:t>/image:latest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NL" sz="1800" dirty="0">
                <a:solidFill>
                  <a:srgbClr val="FF0000"/>
                </a:solidFill>
                <a:sym typeface="Wingdings" panose="05000000000000000000" pitchFamily="2" charset="2"/>
              </a:rPr>
              <a:t>gitlab.ads.anderscore.com</a:t>
            </a:r>
            <a:r>
              <a:rPr lang="nl-NL" sz="1800" dirty="0">
                <a:sym typeface="Wingdings" panose="05000000000000000000" pitchFamily="2" charset="2"/>
              </a:rPr>
              <a:t>/</a:t>
            </a:r>
            <a:r>
              <a:rPr lang="nl-NL" sz="1800" dirty="0">
                <a:solidFill>
                  <a:srgbClr val="002060"/>
                </a:solidFill>
                <a:sym typeface="Wingdings" panose="05000000000000000000" pitchFamily="2" charset="2"/>
              </a:rPr>
              <a:t>trainings</a:t>
            </a:r>
            <a:r>
              <a:rPr lang="nl-NL" sz="1800" dirty="0">
                <a:sym typeface="Wingdings" panose="05000000000000000000" pitchFamily="2" charset="2"/>
              </a:rPr>
              <a:t>/</a:t>
            </a:r>
            <a:r>
              <a:rPr lang="nl-NL" sz="1800" dirty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gitlab</a:t>
            </a:r>
            <a:r>
              <a:rPr lang="nl-NL" sz="1800" dirty="0">
                <a:sym typeface="Wingdings" panose="05000000000000000000" pitchFamily="2" charset="2"/>
              </a:rPr>
              <a:t>/my/image:rc1</a:t>
            </a:r>
            <a:endParaRPr lang="nl-NL" sz="1800" dirty="0"/>
          </a:p>
          <a:p>
            <a:pPr lvl="1">
              <a:buFont typeface="Arial" panose="020B0604020202020204" pitchFamily="34" charset="0"/>
              <a:buChar char="•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6618918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A67486-2598-533D-4DB5-FC490AB10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708DD8-2C30-488D-3B3A-0BE38FE07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Verschieben oder Umbenennen einer Container Registry</a:t>
            </a:r>
          </a:p>
          <a:p>
            <a:pPr marL="0" indent="0">
              <a:buNone/>
            </a:pPr>
            <a:endParaRPr lang="de-DE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Registry-Pfad </a:t>
            </a:r>
            <a:r>
              <a:rPr lang="de-DE" dirty="0" err="1"/>
              <a:t>matched</a:t>
            </a:r>
            <a:r>
              <a:rPr lang="de-DE" dirty="0"/>
              <a:t> zugehörigem Projekt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 Projekt verschieben oder umbenennen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Von GitLab.com gehosteten Instanzen unterstützt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Self-</a:t>
            </a:r>
            <a:r>
              <a:rPr lang="de-DE" dirty="0" err="1"/>
              <a:t>managed</a:t>
            </a:r>
            <a:r>
              <a:rPr lang="de-DE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Alle Container Images vorher löschen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>
                <a:hlinkClick r:id="rId3"/>
              </a:rPr>
              <a:t>https://gitlab.com/gitlab-org/gitlab/-/issues/18383#possible-workaround</a:t>
            </a:r>
            <a:endParaRPr lang="de-DE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>
                <a:hlinkClick r:id="rId4"/>
              </a:rPr>
              <a:t>https://gitlab.com/groups/gitlab-org/-/epics/9459</a:t>
            </a:r>
            <a:r>
              <a:rPr lang="de-DE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789325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A67486-2598-533D-4DB5-FC490AB10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708DD8-2C30-488D-3B3A-0BE38FE07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Live Demo</a:t>
            </a:r>
          </a:p>
          <a:p>
            <a:pPr marL="0" indent="0">
              <a:buNone/>
            </a:pPr>
            <a:endParaRPr lang="de-DE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 Registry ansehen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Tags eines bestimmten Container Images ansehen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 Images von der Container Registry nutzen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 Registry für ein Projekt deaktivieren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Sichtbarkeit der Container Registry ändern</a:t>
            </a:r>
          </a:p>
        </p:txBody>
      </p:sp>
    </p:spTree>
    <p:extLst>
      <p:ext uri="{BB962C8B-B14F-4D97-AF65-F5344CB8AC3E}">
        <p14:creationId xmlns:p14="http://schemas.microsoft.com/office/powerpoint/2010/main" val="15753007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4D9DE2-C4DE-7843-1959-88CA8F7E0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Container Registry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B14CDB8-DDB1-427E-14F6-4D57CBC16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FE3D458B-5F22-8DB8-7CF4-F9400D764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163" y="1051731"/>
            <a:ext cx="5165673" cy="4754538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B598B5D2-663A-5996-059E-B3EE842C90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1432" y="4209527"/>
            <a:ext cx="5068455" cy="2108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8813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A67486-2598-533D-4DB5-FC490AB10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708DD8-2C30-488D-3B3A-0BE38FE07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u="sng" dirty="0"/>
              <a:t>Container Registry ansehen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Tags eines bestimmten Container Image ansehen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 Images von der Container Registry nutzen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 Registry für ein Projekt deaktivieren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Sichtbarkeit der Container Registry ändern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776C09D4-1E0E-0F8D-B2AC-88835519C8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04935">
            <a:off x="7184622" y="5554276"/>
            <a:ext cx="2227108" cy="926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1895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A67486-2598-533D-4DB5-FC490AB10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708DD8-2C30-488D-3B3A-0BE38FE07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Container Registry ansehen</a:t>
            </a:r>
          </a:p>
          <a:p>
            <a:pPr marL="0" indent="0">
              <a:buNone/>
            </a:pPr>
            <a:endParaRPr lang="de-DE" b="1" dirty="0"/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Gewünschtes Projekt oder Gruppe in </a:t>
            </a:r>
            <a:r>
              <a:rPr lang="de-DE" dirty="0" err="1"/>
              <a:t>GitLab</a:t>
            </a:r>
            <a:r>
              <a:rPr lang="de-DE" dirty="0"/>
              <a:t> auswählen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„Deploy“ </a:t>
            </a:r>
            <a:r>
              <a:rPr lang="de-DE" dirty="0">
                <a:sym typeface="Wingdings" panose="05000000000000000000" pitchFamily="2" charset="2"/>
              </a:rPr>
              <a:t> „Container Registry“</a:t>
            </a:r>
          </a:p>
          <a:p>
            <a:pPr marL="457200" indent="-457200">
              <a:buFont typeface="+mj-lt"/>
              <a:buAutoNum type="arabicPeriod"/>
            </a:pPr>
            <a:endParaRPr lang="de-DE" dirty="0">
              <a:sym typeface="Wingdings" panose="05000000000000000000" pitchFamily="2" charset="2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 Images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Suchen, Sortieren, Filtern und Löschen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View mit Filter teilen (URL kopieren)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Private Project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Nur Members des Projektes und der Gruppe haben Zugriff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Wenn das Projekt öffentlich ist, dann auch die Registry!</a:t>
            </a:r>
          </a:p>
          <a:p>
            <a:pPr>
              <a:buFont typeface="Arial" panose="020B0604020202020204" pitchFamily="34" charset="0"/>
              <a:buChar char="•"/>
            </a:pPr>
            <a:endParaRPr lang="de-DE" u="sng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2C40A98A-0C01-8319-3995-62B1D3904D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04935">
            <a:off x="7184622" y="5554276"/>
            <a:ext cx="2227108" cy="926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5291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314AD1-724F-A465-8EA1-4FD7D8039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ED551480-2439-63B2-B529-2748231D50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2474" y="981075"/>
            <a:ext cx="4958415" cy="5400675"/>
          </a:xfr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E69AC38D-4003-2EE6-FEA7-753ECE1441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04935">
            <a:off x="7184622" y="5554276"/>
            <a:ext cx="2227108" cy="926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1642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E60108-BD0C-71E3-2804-92F654F44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EE2252E-8F03-9CA6-D022-702FAA9951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Wir brauchen ein Docker Image!</a:t>
            </a:r>
          </a:p>
          <a:p>
            <a:pPr marL="0" indent="0">
              <a:buNone/>
            </a:pPr>
            <a:endParaRPr lang="de-DE" b="1" dirty="0"/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Docker muss installiert sein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Mit Docker auf </a:t>
            </a:r>
            <a:r>
              <a:rPr lang="de-DE" dirty="0" err="1"/>
              <a:t>GitLab</a:t>
            </a:r>
            <a:r>
              <a:rPr lang="de-DE" dirty="0"/>
              <a:t> einloggen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de-DE" dirty="0"/>
              <a:t>Siehe vorangegangene Hinweise von </a:t>
            </a:r>
            <a:r>
              <a:rPr lang="de-DE" dirty="0" err="1"/>
              <a:t>GitLab</a:t>
            </a:r>
            <a:r>
              <a:rPr lang="de-DE" dirty="0"/>
              <a:t>!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de-DE" dirty="0"/>
              <a:t>Hier: </a:t>
            </a:r>
            <a:r>
              <a:rPr lang="de-DE" dirty="0" err="1"/>
              <a:t>docker</a:t>
            </a:r>
            <a:r>
              <a:rPr lang="de-DE" dirty="0"/>
              <a:t> </a:t>
            </a:r>
            <a:r>
              <a:rPr lang="de-DE" dirty="0" err="1"/>
              <a:t>login</a:t>
            </a:r>
            <a:r>
              <a:rPr lang="de-DE" dirty="0"/>
              <a:t> gitlab.ads.anderscore.com:5006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Lokales </a:t>
            </a:r>
            <a:r>
              <a:rPr lang="de-DE" dirty="0" err="1"/>
              <a:t>Dockerfile</a:t>
            </a:r>
            <a:r>
              <a:rPr lang="de-DE" dirty="0"/>
              <a:t> im Projekt erstellen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Docker Image bauen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de-DE" dirty="0" err="1"/>
              <a:t>docker</a:t>
            </a:r>
            <a:r>
              <a:rPr lang="de-DE" dirty="0"/>
              <a:t> </a:t>
            </a:r>
            <a:r>
              <a:rPr lang="de-DE" dirty="0" err="1"/>
              <a:t>build</a:t>
            </a:r>
            <a:r>
              <a:rPr lang="de-DE" dirty="0"/>
              <a:t> -t gitlab.ads.anderscore.com:5006/</a:t>
            </a:r>
            <a:r>
              <a:rPr lang="de-DE" dirty="0" err="1"/>
              <a:t>trainings</a:t>
            </a:r>
            <a:r>
              <a:rPr lang="de-DE" dirty="0"/>
              <a:t>/</a:t>
            </a:r>
            <a:r>
              <a:rPr lang="de-DE" dirty="0" err="1"/>
              <a:t>gitlab</a:t>
            </a:r>
            <a:r>
              <a:rPr lang="de-DE" dirty="0"/>
              <a:t> .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Docker Image in die </a:t>
            </a:r>
            <a:r>
              <a:rPr lang="de-DE" dirty="0" err="1"/>
              <a:t>GitLab</a:t>
            </a:r>
            <a:r>
              <a:rPr lang="de-DE" dirty="0"/>
              <a:t> Container Registry pushen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de-DE" dirty="0" err="1"/>
              <a:t>docker</a:t>
            </a:r>
            <a:r>
              <a:rPr lang="de-DE" dirty="0"/>
              <a:t> push gitlab.ads.anderscore.com:5006/</a:t>
            </a:r>
            <a:r>
              <a:rPr lang="de-DE" dirty="0" err="1"/>
              <a:t>trainings</a:t>
            </a:r>
            <a:r>
              <a:rPr lang="de-DE" dirty="0"/>
              <a:t>/</a:t>
            </a:r>
            <a:r>
              <a:rPr lang="de-DE" dirty="0" err="1"/>
              <a:t>gitlab</a:t>
            </a:r>
            <a:endParaRPr lang="de-DE" dirty="0"/>
          </a:p>
          <a:p>
            <a:pPr marL="0" indent="0">
              <a:buNone/>
            </a:pPr>
            <a:endParaRPr lang="de-DE" b="1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E599B05E-3A8D-65AF-F518-013E90B1B4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04935">
            <a:off x="7184622" y="5554276"/>
            <a:ext cx="2227108" cy="926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2282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451361-0E67-CBAF-BAC8-61E8FC26E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4D2FE18-90E4-6B13-8F57-52B0A416EA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pPr marL="0" indent="0">
              <a:buNone/>
            </a:pPr>
            <a:r>
              <a:rPr lang="de-DE" sz="1400" b="1" dirty="0" err="1"/>
              <a:t>Dockerfile</a:t>
            </a:r>
            <a:endParaRPr lang="de-DE" sz="1400" b="1" dirty="0"/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FROM centos:7</a:t>
            </a: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LABEL </a:t>
            </a:r>
            <a:r>
              <a:rPr lang="de-DE" sz="1400" dirty="0" err="1">
                <a:latin typeface="Consolas" panose="020B0609020204030204" pitchFamily="49" charset="0"/>
              </a:rPr>
              <a:t>maintainer</a:t>
            </a:r>
            <a:r>
              <a:rPr lang="de-DE" sz="1400" dirty="0">
                <a:latin typeface="Consolas" panose="020B0609020204030204" pitchFamily="49" charset="0"/>
              </a:rPr>
              <a:t>="Patrick </a:t>
            </a:r>
            <a:r>
              <a:rPr lang="de-DE" sz="1400" dirty="0" err="1">
                <a:latin typeface="Consolas" panose="020B0609020204030204" pitchFamily="49" charset="0"/>
              </a:rPr>
              <a:t>Ungewiß</a:t>
            </a:r>
            <a:r>
              <a:rPr lang="de-DE" sz="1400" dirty="0">
                <a:latin typeface="Consolas" panose="020B0609020204030204" pitchFamily="49" charset="0"/>
              </a:rPr>
              <a:t>"</a:t>
            </a: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ARG TIMEZONE="Germany/Cologne"</a:t>
            </a:r>
          </a:p>
          <a:p>
            <a:pPr marL="0" indent="0">
              <a:buNone/>
            </a:pPr>
            <a:endParaRPr lang="de-DE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# </a:t>
            </a:r>
            <a:r>
              <a:rPr lang="de-DE" sz="1400" dirty="0" err="1">
                <a:latin typeface="Consolas" panose="020B0609020204030204" pitchFamily="49" charset="0"/>
              </a:rPr>
              <a:t>set</a:t>
            </a:r>
            <a:r>
              <a:rPr lang="de-DE" sz="1400" dirty="0">
                <a:latin typeface="Consolas" panose="020B0609020204030204" pitchFamily="49" charset="0"/>
              </a:rPr>
              <a:t> a </a:t>
            </a:r>
            <a:r>
              <a:rPr lang="de-DE" sz="1400" dirty="0" err="1">
                <a:latin typeface="Consolas" panose="020B0609020204030204" pitchFamily="49" charset="0"/>
              </a:rPr>
              <a:t>directory</a:t>
            </a:r>
            <a:r>
              <a:rPr lang="de-DE" sz="1400" dirty="0">
                <a:latin typeface="Consolas" panose="020B0609020204030204" pitchFamily="49" charset="0"/>
              </a:rPr>
              <a:t> </a:t>
            </a:r>
            <a:r>
              <a:rPr lang="de-DE" sz="1400" dirty="0" err="1">
                <a:latin typeface="Consolas" panose="020B0609020204030204" pitchFamily="49" charset="0"/>
              </a:rPr>
              <a:t>for</a:t>
            </a:r>
            <a:r>
              <a:rPr lang="de-DE" sz="1400" dirty="0">
                <a:latin typeface="Consolas" panose="020B0609020204030204" pitchFamily="49" charset="0"/>
              </a:rPr>
              <a:t> </a:t>
            </a:r>
            <a:r>
              <a:rPr lang="de-DE" sz="1400" dirty="0" err="1">
                <a:latin typeface="Consolas" panose="020B0609020204030204" pitchFamily="49" charset="0"/>
              </a:rPr>
              <a:t>the</a:t>
            </a:r>
            <a:r>
              <a:rPr lang="de-DE" sz="1400" dirty="0">
                <a:latin typeface="Consolas" panose="020B0609020204030204" pitchFamily="49" charset="0"/>
              </a:rPr>
              <a:t> </a:t>
            </a:r>
            <a:r>
              <a:rPr lang="de-DE" sz="1400" dirty="0" err="1">
                <a:latin typeface="Consolas" panose="020B0609020204030204" pitchFamily="49" charset="0"/>
              </a:rPr>
              <a:t>app</a:t>
            </a:r>
            <a:endParaRPr lang="de-DE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WORKDIR /</a:t>
            </a:r>
            <a:r>
              <a:rPr lang="de-DE" sz="1400" dirty="0" err="1">
                <a:latin typeface="Consolas" panose="020B0609020204030204" pitchFamily="49" charset="0"/>
              </a:rPr>
              <a:t>usr</a:t>
            </a:r>
            <a:r>
              <a:rPr lang="de-DE" sz="1400" dirty="0">
                <a:latin typeface="Consolas" panose="020B0609020204030204" pitchFamily="49" charset="0"/>
              </a:rPr>
              <a:t>/</a:t>
            </a:r>
            <a:r>
              <a:rPr lang="de-DE" sz="1400" dirty="0" err="1">
                <a:latin typeface="Consolas" panose="020B0609020204030204" pitchFamily="49" charset="0"/>
              </a:rPr>
              <a:t>src</a:t>
            </a:r>
            <a:r>
              <a:rPr lang="de-DE" sz="1400" dirty="0">
                <a:latin typeface="Consolas" panose="020B0609020204030204" pitchFamily="49" charset="0"/>
              </a:rPr>
              <a:t>/</a:t>
            </a:r>
            <a:r>
              <a:rPr lang="de-DE" sz="1400" dirty="0" err="1">
                <a:latin typeface="Consolas" panose="020B0609020204030204" pitchFamily="49" charset="0"/>
              </a:rPr>
              <a:t>app</a:t>
            </a:r>
            <a:endParaRPr lang="de-DE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e-DE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# </a:t>
            </a:r>
            <a:r>
              <a:rPr lang="de-DE" sz="1400" dirty="0" err="1">
                <a:latin typeface="Consolas" panose="020B0609020204030204" pitchFamily="49" charset="0"/>
              </a:rPr>
              <a:t>copy</a:t>
            </a:r>
            <a:r>
              <a:rPr lang="de-DE" sz="1400" dirty="0">
                <a:latin typeface="Consolas" panose="020B0609020204030204" pitchFamily="49" charset="0"/>
              </a:rPr>
              <a:t> all </a:t>
            </a:r>
            <a:r>
              <a:rPr lang="de-DE" sz="1400" dirty="0" err="1">
                <a:latin typeface="Consolas" panose="020B0609020204030204" pitchFamily="49" charset="0"/>
              </a:rPr>
              <a:t>the</a:t>
            </a:r>
            <a:r>
              <a:rPr lang="de-DE" sz="1400" dirty="0">
                <a:latin typeface="Consolas" panose="020B0609020204030204" pitchFamily="49" charset="0"/>
              </a:rPr>
              <a:t> </a:t>
            </a:r>
            <a:r>
              <a:rPr lang="de-DE" sz="1400" dirty="0" err="1">
                <a:latin typeface="Consolas" panose="020B0609020204030204" pitchFamily="49" charset="0"/>
              </a:rPr>
              <a:t>files</a:t>
            </a:r>
            <a:r>
              <a:rPr lang="de-DE" sz="1400" dirty="0">
                <a:latin typeface="Consolas" panose="020B0609020204030204" pitchFamily="49" charset="0"/>
              </a:rPr>
              <a:t> </a:t>
            </a:r>
            <a:r>
              <a:rPr lang="de-DE" sz="1400" dirty="0" err="1">
                <a:latin typeface="Consolas" panose="020B0609020204030204" pitchFamily="49" charset="0"/>
              </a:rPr>
              <a:t>to</a:t>
            </a:r>
            <a:r>
              <a:rPr lang="de-DE" sz="1400" dirty="0">
                <a:latin typeface="Consolas" panose="020B0609020204030204" pitchFamily="49" charset="0"/>
              </a:rPr>
              <a:t> </a:t>
            </a:r>
            <a:r>
              <a:rPr lang="de-DE" sz="1400" dirty="0" err="1">
                <a:latin typeface="Consolas" panose="020B0609020204030204" pitchFamily="49" charset="0"/>
              </a:rPr>
              <a:t>the</a:t>
            </a:r>
            <a:r>
              <a:rPr lang="de-DE" sz="1400" dirty="0">
                <a:latin typeface="Consolas" panose="020B0609020204030204" pitchFamily="49" charset="0"/>
              </a:rPr>
              <a:t> </a:t>
            </a:r>
            <a:r>
              <a:rPr lang="de-DE" sz="1400" dirty="0" err="1">
                <a:latin typeface="Consolas" panose="020B0609020204030204" pitchFamily="49" charset="0"/>
              </a:rPr>
              <a:t>container</a:t>
            </a:r>
            <a:endParaRPr lang="de-DE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COPY . .</a:t>
            </a:r>
          </a:p>
          <a:p>
            <a:pPr marL="0" indent="0">
              <a:buNone/>
            </a:pPr>
            <a:endParaRPr lang="de-DE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#update </a:t>
            </a:r>
            <a:r>
              <a:rPr lang="de-DE" sz="1400" dirty="0" err="1">
                <a:latin typeface="Consolas" panose="020B0609020204030204" pitchFamily="49" charset="0"/>
              </a:rPr>
              <a:t>yum</a:t>
            </a:r>
            <a:endParaRPr lang="de-DE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RUN </a:t>
            </a:r>
            <a:r>
              <a:rPr lang="de-DE" sz="1400" dirty="0" err="1">
                <a:latin typeface="Consolas" panose="020B0609020204030204" pitchFamily="49" charset="0"/>
              </a:rPr>
              <a:t>yum</a:t>
            </a:r>
            <a:r>
              <a:rPr lang="de-DE" sz="1400" dirty="0">
                <a:latin typeface="Consolas" panose="020B0609020204030204" pitchFamily="49" charset="0"/>
              </a:rPr>
              <a:t> update -y &amp;&amp; \</a:t>
            </a:r>
          </a:p>
          <a:p>
            <a:pPr marL="0" indent="0">
              <a:buNone/>
            </a:pPr>
            <a:r>
              <a:rPr lang="de-DE" sz="1400" dirty="0" err="1">
                <a:latin typeface="Consolas" panose="020B0609020204030204" pitchFamily="49" charset="0"/>
              </a:rPr>
              <a:t>yum</a:t>
            </a:r>
            <a:r>
              <a:rPr lang="de-DE" sz="1400" dirty="0">
                <a:latin typeface="Consolas" panose="020B0609020204030204" pitchFamily="49" charset="0"/>
              </a:rPr>
              <a:t> clean all</a:t>
            </a:r>
          </a:p>
          <a:p>
            <a:pPr marL="0" indent="0">
              <a:buNone/>
            </a:pPr>
            <a:endParaRPr lang="de-DE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# </a:t>
            </a:r>
            <a:r>
              <a:rPr lang="de-DE" sz="1400" dirty="0" err="1">
                <a:latin typeface="Consolas" panose="020B0609020204030204" pitchFamily="49" charset="0"/>
              </a:rPr>
              <a:t>installing</a:t>
            </a:r>
            <a:r>
              <a:rPr lang="de-DE" sz="1400" dirty="0">
                <a:latin typeface="Consolas" panose="020B0609020204030204" pitchFamily="49" charset="0"/>
              </a:rPr>
              <a:t> </a:t>
            </a:r>
            <a:r>
              <a:rPr lang="de-DE" sz="1400" dirty="0" err="1">
                <a:latin typeface="Consolas" panose="020B0609020204030204" pitchFamily="49" charset="0"/>
              </a:rPr>
              <a:t>sshd</a:t>
            </a:r>
            <a:r>
              <a:rPr lang="de-DE" sz="1400" dirty="0">
                <a:latin typeface="Consolas" panose="020B0609020204030204" pitchFamily="49" charset="0"/>
              </a:rPr>
              <a:t>, </a:t>
            </a:r>
            <a:r>
              <a:rPr lang="de-DE" sz="1400" dirty="0" err="1">
                <a:latin typeface="Consolas" panose="020B0609020204030204" pitchFamily="49" charset="0"/>
              </a:rPr>
              <a:t>httpd</a:t>
            </a:r>
            <a:r>
              <a:rPr lang="de-DE" sz="1400" dirty="0">
                <a:latin typeface="Consolas" panose="020B0609020204030204" pitchFamily="49" charset="0"/>
              </a:rPr>
              <a:t>, </a:t>
            </a:r>
            <a:r>
              <a:rPr lang="de-DE" sz="1400" dirty="0" err="1">
                <a:latin typeface="Consolas" panose="020B0609020204030204" pitchFamily="49" charset="0"/>
              </a:rPr>
              <a:t>sudo</a:t>
            </a:r>
            <a:r>
              <a:rPr lang="de-DE" sz="1400" dirty="0">
                <a:latin typeface="Consolas" panose="020B0609020204030204" pitchFamily="49" charset="0"/>
              </a:rPr>
              <a:t>, </a:t>
            </a:r>
            <a:r>
              <a:rPr lang="de-DE" sz="1400" dirty="0" err="1">
                <a:latin typeface="Consolas" panose="020B0609020204030204" pitchFamily="49" charset="0"/>
              </a:rPr>
              <a:t>openssl</a:t>
            </a:r>
            <a:endParaRPr lang="de-DE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RUN </a:t>
            </a:r>
            <a:r>
              <a:rPr lang="de-DE" sz="1400" dirty="0" err="1">
                <a:latin typeface="Consolas" panose="020B0609020204030204" pitchFamily="49" charset="0"/>
              </a:rPr>
              <a:t>yum</a:t>
            </a:r>
            <a:r>
              <a:rPr lang="de-DE" sz="1400" dirty="0">
                <a:latin typeface="Consolas" panose="020B0609020204030204" pitchFamily="49" charset="0"/>
              </a:rPr>
              <a:t> </a:t>
            </a:r>
            <a:r>
              <a:rPr lang="de-DE" sz="1400" dirty="0" err="1">
                <a:latin typeface="Consolas" panose="020B0609020204030204" pitchFamily="49" charset="0"/>
              </a:rPr>
              <a:t>install</a:t>
            </a:r>
            <a:r>
              <a:rPr lang="de-DE" sz="1400" dirty="0">
                <a:latin typeface="Consolas" panose="020B0609020204030204" pitchFamily="49" charset="0"/>
              </a:rPr>
              <a:t> -y \</a:t>
            </a:r>
          </a:p>
          <a:p>
            <a:pPr marL="0" indent="0">
              <a:buNone/>
            </a:pPr>
            <a:r>
              <a:rPr lang="de-DE" sz="1400" dirty="0" err="1">
                <a:latin typeface="Consolas" panose="020B0609020204030204" pitchFamily="49" charset="0"/>
              </a:rPr>
              <a:t>openssh</a:t>
            </a:r>
            <a:r>
              <a:rPr lang="de-DE" sz="1400" dirty="0">
                <a:latin typeface="Consolas" panose="020B0609020204030204" pitchFamily="49" charset="0"/>
              </a:rPr>
              <a:t>-server \</a:t>
            </a:r>
          </a:p>
          <a:p>
            <a:pPr marL="0" indent="0">
              <a:buNone/>
            </a:pPr>
            <a:r>
              <a:rPr lang="de-DE" sz="1400" dirty="0" err="1">
                <a:latin typeface="Consolas" panose="020B0609020204030204" pitchFamily="49" charset="0"/>
              </a:rPr>
              <a:t>openssh</a:t>
            </a:r>
            <a:r>
              <a:rPr lang="de-DE" sz="1400" dirty="0">
                <a:latin typeface="Consolas" panose="020B0609020204030204" pitchFamily="49" charset="0"/>
              </a:rPr>
              <a:t>-clients \</a:t>
            </a:r>
          </a:p>
          <a:p>
            <a:pPr marL="0" indent="0">
              <a:buNone/>
            </a:pPr>
            <a:r>
              <a:rPr lang="de-DE" sz="1400" dirty="0" err="1">
                <a:latin typeface="Consolas" panose="020B0609020204030204" pitchFamily="49" charset="0"/>
              </a:rPr>
              <a:t>httpd</a:t>
            </a:r>
            <a:r>
              <a:rPr lang="de-DE" sz="1400" dirty="0">
                <a:latin typeface="Consolas" panose="020B0609020204030204" pitchFamily="49" charset="0"/>
              </a:rPr>
              <a:t> \</a:t>
            </a:r>
          </a:p>
          <a:p>
            <a:pPr marL="0" indent="0">
              <a:buNone/>
            </a:pPr>
            <a:r>
              <a:rPr lang="de-DE" sz="1400" dirty="0" err="1">
                <a:latin typeface="Consolas" panose="020B0609020204030204" pitchFamily="49" charset="0"/>
              </a:rPr>
              <a:t>httpd</a:t>
            </a:r>
            <a:r>
              <a:rPr lang="de-DE" sz="1400" dirty="0">
                <a:latin typeface="Consolas" panose="020B0609020204030204" pitchFamily="49" charset="0"/>
              </a:rPr>
              <a:t>-tools \</a:t>
            </a:r>
          </a:p>
          <a:p>
            <a:pPr marL="0" indent="0">
              <a:buNone/>
            </a:pPr>
            <a:r>
              <a:rPr lang="de-DE" sz="1400" dirty="0" err="1">
                <a:latin typeface="Consolas" panose="020B0609020204030204" pitchFamily="49" charset="0"/>
              </a:rPr>
              <a:t>sudo</a:t>
            </a:r>
            <a:r>
              <a:rPr lang="de-DE" sz="1400" dirty="0">
                <a:latin typeface="Consolas" panose="020B0609020204030204" pitchFamily="49" charset="0"/>
              </a:rPr>
              <a:t> \</a:t>
            </a:r>
          </a:p>
          <a:p>
            <a:pPr marL="0" indent="0">
              <a:buNone/>
            </a:pPr>
            <a:r>
              <a:rPr lang="de-DE" sz="1400" dirty="0" err="1">
                <a:latin typeface="Consolas" panose="020B0609020204030204" pitchFamily="49" charset="0"/>
              </a:rPr>
              <a:t>openssl</a:t>
            </a:r>
            <a:r>
              <a:rPr lang="de-DE" sz="1400" dirty="0">
                <a:latin typeface="Consolas" panose="020B0609020204030204" pitchFamily="49" charset="0"/>
              </a:rPr>
              <a:t> &amp;&amp; \</a:t>
            </a:r>
          </a:p>
          <a:p>
            <a:pPr marL="0" indent="0">
              <a:buNone/>
            </a:pPr>
            <a:r>
              <a:rPr lang="de-DE" sz="1400" dirty="0" err="1">
                <a:latin typeface="Consolas" panose="020B0609020204030204" pitchFamily="49" charset="0"/>
              </a:rPr>
              <a:t>yum</a:t>
            </a:r>
            <a:r>
              <a:rPr lang="de-DE" sz="1400" dirty="0">
                <a:latin typeface="Consolas" panose="020B0609020204030204" pitchFamily="49" charset="0"/>
              </a:rPr>
              <a:t> clean all</a:t>
            </a:r>
          </a:p>
          <a:p>
            <a:pPr marL="0" indent="0">
              <a:buNone/>
            </a:pPr>
            <a:endParaRPr lang="de-DE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# </a:t>
            </a:r>
            <a:r>
              <a:rPr lang="de-DE" sz="1400" dirty="0" err="1">
                <a:latin typeface="Consolas" panose="020B0609020204030204" pitchFamily="49" charset="0"/>
              </a:rPr>
              <a:t>installing</a:t>
            </a:r>
            <a:r>
              <a:rPr lang="de-DE" sz="1400" dirty="0">
                <a:latin typeface="Consolas" panose="020B0609020204030204" pitchFamily="49" charset="0"/>
              </a:rPr>
              <a:t> </a:t>
            </a:r>
            <a:r>
              <a:rPr lang="de-DE" sz="1400" dirty="0" err="1">
                <a:latin typeface="Consolas" panose="020B0609020204030204" pitchFamily="49" charset="0"/>
              </a:rPr>
              <a:t>more</a:t>
            </a:r>
            <a:r>
              <a:rPr lang="de-DE" sz="1400" dirty="0">
                <a:latin typeface="Consolas" panose="020B0609020204030204" pitchFamily="49" charset="0"/>
              </a:rPr>
              <a:t> </a:t>
            </a:r>
            <a:r>
              <a:rPr lang="de-DE" sz="1400" dirty="0" err="1">
                <a:latin typeface="Consolas" panose="020B0609020204030204" pitchFamily="49" charset="0"/>
              </a:rPr>
              <a:t>tools</a:t>
            </a:r>
            <a:endParaRPr lang="de-DE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RUN </a:t>
            </a:r>
            <a:r>
              <a:rPr lang="de-DE" sz="1400" dirty="0" err="1">
                <a:latin typeface="Consolas" panose="020B0609020204030204" pitchFamily="49" charset="0"/>
              </a:rPr>
              <a:t>yum</a:t>
            </a:r>
            <a:r>
              <a:rPr lang="de-DE" sz="1400" dirty="0">
                <a:latin typeface="Consolas" panose="020B0609020204030204" pitchFamily="49" charset="0"/>
              </a:rPr>
              <a:t> </a:t>
            </a:r>
            <a:r>
              <a:rPr lang="de-DE" sz="1400" dirty="0" err="1">
                <a:latin typeface="Consolas" panose="020B0609020204030204" pitchFamily="49" charset="0"/>
              </a:rPr>
              <a:t>install</a:t>
            </a:r>
            <a:r>
              <a:rPr lang="de-DE" sz="1400" dirty="0">
                <a:latin typeface="Consolas" panose="020B0609020204030204" pitchFamily="49" charset="0"/>
              </a:rPr>
              <a:t> -y \</a:t>
            </a:r>
          </a:p>
          <a:p>
            <a:pPr marL="0" indent="0">
              <a:buNone/>
            </a:pPr>
            <a:r>
              <a:rPr lang="de-DE" sz="1400" dirty="0" err="1">
                <a:latin typeface="Consolas" panose="020B0609020204030204" pitchFamily="49" charset="0"/>
              </a:rPr>
              <a:t>git</a:t>
            </a:r>
            <a:r>
              <a:rPr lang="de-DE" sz="1400" dirty="0">
                <a:latin typeface="Consolas" panose="020B0609020204030204" pitchFamily="49" charset="0"/>
              </a:rPr>
              <a:t> \</a:t>
            </a: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sed \</a:t>
            </a:r>
          </a:p>
          <a:p>
            <a:pPr marL="0" indent="0">
              <a:buNone/>
            </a:pPr>
            <a:r>
              <a:rPr lang="de-DE" sz="1400" dirty="0" err="1">
                <a:latin typeface="Consolas" panose="020B0609020204030204" pitchFamily="49" charset="0"/>
              </a:rPr>
              <a:t>telnet</a:t>
            </a:r>
            <a:r>
              <a:rPr lang="de-DE" sz="1400" dirty="0">
                <a:latin typeface="Consolas" panose="020B0609020204030204" pitchFamily="49" charset="0"/>
              </a:rPr>
              <a:t> \</a:t>
            </a:r>
          </a:p>
          <a:p>
            <a:pPr marL="0" indent="0">
              <a:buNone/>
            </a:pPr>
            <a:r>
              <a:rPr lang="de-DE" sz="1400" dirty="0" err="1">
                <a:latin typeface="Consolas" panose="020B0609020204030204" pitchFamily="49" charset="0"/>
              </a:rPr>
              <a:t>vim</a:t>
            </a:r>
            <a:r>
              <a:rPr lang="de-DE" sz="1400" dirty="0">
                <a:latin typeface="Consolas" panose="020B0609020204030204" pitchFamily="49" charset="0"/>
              </a:rPr>
              <a:t> \</a:t>
            </a:r>
          </a:p>
          <a:p>
            <a:pPr marL="0" indent="0">
              <a:buNone/>
            </a:pPr>
            <a:r>
              <a:rPr lang="de-DE" sz="1400" dirty="0" err="1">
                <a:latin typeface="Consolas" panose="020B0609020204030204" pitchFamily="49" charset="0"/>
              </a:rPr>
              <a:t>unzip</a:t>
            </a:r>
            <a:r>
              <a:rPr lang="de-DE" sz="1400" dirty="0">
                <a:latin typeface="Consolas" panose="020B0609020204030204" pitchFamily="49" charset="0"/>
              </a:rPr>
              <a:t> \</a:t>
            </a:r>
          </a:p>
          <a:p>
            <a:pPr marL="0" indent="0">
              <a:buNone/>
            </a:pPr>
            <a:r>
              <a:rPr lang="de-DE" sz="1400" dirty="0" err="1">
                <a:latin typeface="Consolas" panose="020B0609020204030204" pitchFamily="49" charset="0"/>
              </a:rPr>
              <a:t>crontabs</a:t>
            </a:r>
            <a:r>
              <a:rPr lang="de-DE" sz="1400" dirty="0">
                <a:latin typeface="Consolas" panose="020B0609020204030204" pitchFamily="49" charset="0"/>
              </a:rPr>
              <a:t> \</a:t>
            </a:r>
          </a:p>
          <a:p>
            <a:pPr marL="0" indent="0">
              <a:buNone/>
            </a:pPr>
            <a:r>
              <a:rPr lang="de-DE" sz="1400" dirty="0" err="1">
                <a:latin typeface="Consolas" panose="020B0609020204030204" pitchFamily="49" charset="0"/>
              </a:rPr>
              <a:t>zip</a:t>
            </a:r>
            <a:r>
              <a:rPr lang="de-DE" sz="1400" dirty="0">
                <a:latin typeface="Consolas" panose="020B0609020204030204" pitchFamily="49" charset="0"/>
              </a:rPr>
              <a:t> &amp;&amp; \</a:t>
            </a:r>
          </a:p>
          <a:p>
            <a:pPr marL="0" indent="0">
              <a:buNone/>
            </a:pPr>
            <a:r>
              <a:rPr lang="de-DE" sz="1400" dirty="0" err="1">
                <a:latin typeface="Consolas" panose="020B0609020204030204" pitchFamily="49" charset="0"/>
              </a:rPr>
              <a:t>yum</a:t>
            </a:r>
            <a:r>
              <a:rPr lang="de-DE" sz="1400" dirty="0">
                <a:latin typeface="Consolas" panose="020B0609020204030204" pitchFamily="49" charset="0"/>
              </a:rPr>
              <a:t> clean all</a:t>
            </a:r>
          </a:p>
          <a:p>
            <a:pPr marL="0" indent="0">
              <a:buNone/>
            </a:pPr>
            <a:endParaRPr lang="de-DE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# </a:t>
            </a:r>
            <a:r>
              <a:rPr lang="de-DE" sz="1400" dirty="0" err="1">
                <a:latin typeface="Consolas" panose="020B0609020204030204" pitchFamily="49" charset="0"/>
              </a:rPr>
              <a:t>define</a:t>
            </a:r>
            <a:r>
              <a:rPr lang="de-DE" sz="1400" dirty="0">
                <a:latin typeface="Consolas" panose="020B0609020204030204" pitchFamily="49" charset="0"/>
              </a:rPr>
              <a:t> </a:t>
            </a:r>
            <a:r>
              <a:rPr lang="de-DE" sz="1400" dirty="0" err="1">
                <a:latin typeface="Consolas" panose="020B0609020204030204" pitchFamily="49" charset="0"/>
              </a:rPr>
              <a:t>the</a:t>
            </a:r>
            <a:r>
              <a:rPr lang="de-DE" sz="1400" dirty="0">
                <a:latin typeface="Consolas" panose="020B0609020204030204" pitchFamily="49" charset="0"/>
              </a:rPr>
              <a:t> </a:t>
            </a:r>
            <a:r>
              <a:rPr lang="de-DE" sz="1400" dirty="0" err="1">
                <a:latin typeface="Consolas" panose="020B0609020204030204" pitchFamily="49" charset="0"/>
              </a:rPr>
              <a:t>port</a:t>
            </a:r>
            <a:r>
              <a:rPr lang="de-DE" sz="1400" dirty="0">
                <a:latin typeface="Consolas" panose="020B0609020204030204" pitchFamily="49" charset="0"/>
              </a:rPr>
              <a:t> </a:t>
            </a:r>
            <a:r>
              <a:rPr lang="de-DE" sz="1400" dirty="0" err="1">
                <a:latin typeface="Consolas" panose="020B0609020204030204" pitchFamily="49" charset="0"/>
              </a:rPr>
              <a:t>number</a:t>
            </a:r>
            <a:r>
              <a:rPr lang="de-DE" sz="1400" dirty="0">
                <a:latin typeface="Consolas" panose="020B0609020204030204" pitchFamily="49" charset="0"/>
              </a:rPr>
              <a:t> </a:t>
            </a:r>
            <a:r>
              <a:rPr lang="de-DE" sz="1400" dirty="0" err="1">
                <a:latin typeface="Consolas" panose="020B0609020204030204" pitchFamily="49" charset="0"/>
              </a:rPr>
              <a:t>the</a:t>
            </a:r>
            <a:r>
              <a:rPr lang="de-DE" sz="1400" dirty="0">
                <a:latin typeface="Consolas" panose="020B0609020204030204" pitchFamily="49" charset="0"/>
              </a:rPr>
              <a:t> </a:t>
            </a:r>
            <a:r>
              <a:rPr lang="de-DE" sz="1400" dirty="0" err="1">
                <a:latin typeface="Consolas" panose="020B0609020204030204" pitchFamily="49" charset="0"/>
              </a:rPr>
              <a:t>container</a:t>
            </a:r>
            <a:r>
              <a:rPr lang="de-DE" sz="1400" dirty="0">
                <a:latin typeface="Consolas" panose="020B0609020204030204" pitchFamily="49" charset="0"/>
              </a:rPr>
              <a:t> </a:t>
            </a:r>
            <a:r>
              <a:rPr lang="de-DE" sz="1400" dirty="0" err="1">
                <a:latin typeface="Consolas" panose="020B0609020204030204" pitchFamily="49" charset="0"/>
              </a:rPr>
              <a:t>should</a:t>
            </a:r>
            <a:r>
              <a:rPr lang="de-DE" sz="1400" dirty="0">
                <a:latin typeface="Consolas" panose="020B0609020204030204" pitchFamily="49" charset="0"/>
              </a:rPr>
              <a:t> </a:t>
            </a:r>
            <a:r>
              <a:rPr lang="de-DE" sz="1400" dirty="0" err="1">
                <a:latin typeface="Consolas" panose="020B0609020204030204" pitchFamily="49" charset="0"/>
              </a:rPr>
              <a:t>expose</a:t>
            </a:r>
            <a:endParaRPr lang="de-DE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EXPOSE 5000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CC7E1206-9705-1613-CA38-E2927F39DE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04935">
            <a:off x="7184622" y="5554276"/>
            <a:ext cx="2227108" cy="926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6618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1A25DF-992F-CF4E-F32B-E5531501F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35DD14E3-6D68-687A-690E-403B4712E0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228" y="1152172"/>
            <a:ext cx="8106906" cy="5058481"/>
          </a:xfr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3A1D4B41-4A10-B21B-6922-893A7B7CBD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04935">
            <a:off x="7184622" y="5554276"/>
            <a:ext cx="2227108" cy="926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492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1 – Einführung in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 und </a:t>
            </a:r>
            <a:r>
              <a:rPr lang="de-DE" altLang="de-DE" sz="1800" b="1" dirty="0" err="1"/>
              <a:t>GitLab</a:t>
            </a:r>
            <a:endParaRPr lang="de-DE" altLang="de-DE" sz="1800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&amp; Kursüberblick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</a:t>
            </a:r>
            <a:r>
              <a:rPr lang="de-DE" altLang="de-DE" sz="1400" dirty="0" err="1"/>
              <a:t>Rebase</a:t>
            </a:r>
            <a:r>
              <a:rPr lang="de-DE" altLang="de-DE" sz="1400" dirty="0"/>
              <a:t> und </a:t>
            </a:r>
            <a:r>
              <a:rPr lang="de-DE" altLang="de-DE" sz="1400" dirty="0" err="1"/>
              <a:t>Merge</a:t>
            </a:r>
            <a:r>
              <a:rPr lang="de-DE" altLang="de-DE" sz="1400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Remote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GitLab</a:t>
            </a:r>
            <a:endParaRPr lang="de-DE" alt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2 –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-Workflows, CI/CD,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 CI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-Workflow im Team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Gitflow</a:t>
            </a:r>
            <a:r>
              <a:rPr lang="de-DE" altLang="de-DE" sz="1400" dirty="0"/>
              <a:t>-Workflow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Tags, Releases &amp; deren Verwaltung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in </a:t>
            </a:r>
            <a:r>
              <a:rPr lang="de-DE" altLang="de-DE" sz="1400" dirty="0" err="1"/>
              <a:t>GitLab</a:t>
            </a:r>
            <a:r>
              <a:rPr lang="de-DE" altLang="de-DE" sz="1400" dirty="0"/>
              <a:t> CI/CD &amp; </a:t>
            </a:r>
            <a:r>
              <a:rPr lang="de-DE" altLang="de-DE" sz="1400" dirty="0" err="1"/>
              <a:t>gitlab-ci.yml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GitLab</a:t>
            </a:r>
            <a:r>
              <a:rPr lang="de-DE" altLang="de-DE" sz="1400" dirty="0"/>
              <a:t> Runner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3 – </a:t>
            </a:r>
            <a:r>
              <a:rPr lang="de-DE" altLang="de-DE" sz="1800" b="1" dirty="0" err="1"/>
              <a:t>GitOps</a:t>
            </a:r>
            <a:r>
              <a:rPr lang="de-DE" altLang="de-DE" sz="1800" b="1" dirty="0"/>
              <a:t>, Docker, </a:t>
            </a:r>
            <a:r>
              <a:rPr lang="de-DE" altLang="de-DE" sz="1800" b="1" dirty="0" err="1"/>
              <a:t>Deployment</a:t>
            </a:r>
            <a:r>
              <a:rPr lang="de-DE" altLang="de-DE" sz="1800" b="1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GitOps</a:t>
            </a:r>
            <a:r>
              <a:rPr lang="de-DE" altLang="de-DE" sz="1400" dirty="0"/>
              <a:t> Grundlagen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Entwicklung mit Docker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Container/Docker-Registry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Erstellen von Release- und </a:t>
            </a:r>
            <a:r>
              <a:rPr lang="de-DE" altLang="de-DE" sz="1400" dirty="0" err="1"/>
              <a:t>Tagged</a:t>
            </a:r>
            <a:r>
              <a:rPr lang="de-DE" altLang="de-DE" sz="1400" dirty="0"/>
              <a:t>-Images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Möglichkeiten des </a:t>
            </a:r>
            <a:r>
              <a:rPr lang="de-DE" altLang="de-DE" sz="1400" dirty="0" err="1"/>
              <a:t>Deployments</a:t>
            </a:r>
            <a:r>
              <a:rPr lang="de-DE" altLang="de-DE" sz="1400" dirty="0"/>
              <a:t> &amp; Verwaltung von Konfiguration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Abschlussübung &amp; Diskussion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Agenda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46CEF1-687D-48E5-B114-D9B0E139B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9516D61-DCF3-C639-FA07-8F0403ADF2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Das Pushen hat lange gedauert…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 Größe des Images beachten!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dirty="0">
              <a:sym typeface="Wingdings" panose="05000000000000000000" pitchFamily="2" charset="2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Bad Practice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Keine Version  z.B. </a:t>
            </a:r>
            <a:r>
              <a:rPr lang="de-DE" dirty="0" err="1">
                <a:sym typeface="Wingdings" panose="05000000000000000000" pitchFamily="2" charset="2"/>
              </a:rPr>
              <a:t>docker</a:t>
            </a:r>
            <a:endParaRPr lang="de-DE" dirty="0">
              <a:sym typeface="Wingdings" panose="05000000000000000000" pitchFamily="2" charset="2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 err="1">
                <a:sym typeface="Wingdings" panose="05000000000000000000" pitchFamily="2" charset="2"/>
              </a:rPr>
              <a:t>Latest</a:t>
            </a:r>
            <a:r>
              <a:rPr lang="de-DE" dirty="0">
                <a:sym typeface="Wingdings" panose="05000000000000000000" pitchFamily="2" charset="2"/>
              </a:rPr>
              <a:t> tag  z.B. </a:t>
            </a:r>
            <a:r>
              <a:rPr lang="de-DE" dirty="0" err="1">
                <a:sym typeface="Wingdings" panose="05000000000000000000" pitchFamily="2" charset="2"/>
              </a:rPr>
              <a:t>docker:latest</a:t>
            </a:r>
            <a:endParaRPr lang="de-DE" dirty="0">
              <a:sym typeface="Wingdings" panose="05000000000000000000" pitchFamily="2" charset="2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 err="1">
                <a:sym typeface="Wingdings" panose="05000000000000000000" pitchFamily="2" charset="2"/>
              </a:rPr>
              <a:t>Stable</a:t>
            </a:r>
            <a:r>
              <a:rPr lang="de-DE" dirty="0">
                <a:sym typeface="Wingdings" panose="05000000000000000000" pitchFamily="2" charset="2"/>
              </a:rPr>
              <a:t> tag  z.B. </a:t>
            </a:r>
            <a:r>
              <a:rPr lang="de-DE" dirty="0" err="1">
                <a:sym typeface="Wingdings" panose="05000000000000000000" pitchFamily="2" charset="2"/>
              </a:rPr>
              <a:t>docker:stable</a:t>
            </a:r>
            <a:endParaRPr lang="de-DE" dirty="0">
              <a:sym typeface="Wingdings" panose="05000000000000000000" pitchFamily="2" charset="2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Major Version  z.B. docker:26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dirty="0">
              <a:sym typeface="Wingdings" panose="05000000000000000000" pitchFamily="2" charset="2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>
                <a:sym typeface="Wingdings" panose="05000000000000000000" pitchFamily="2" charset="2"/>
              </a:rPr>
              <a:t>Good</a:t>
            </a:r>
            <a:r>
              <a:rPr lang="de-DE" dirty="0">
                <a:sym typeface="Wingdings" panose="05000000000000000000" pitchFamily="2" charset="2"/>
              </a:rPr>
              <a:t> Practice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Spezifische Version  z.B. docker:26.1.3-dind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--version nutzen  zuletzt funktionierende Version anzeigen</a:t>
            </a:r>
            <a:endParaRPr lang="en-US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54AB718B-4ACE-A51B-16A2-B152B469D1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04935">
            <a:off x="7184622" y="5554276"/>
            <a:ext cx="2227108" cy="926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7405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E18321-EDE0-6957-95B9-3FF593670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285A119A-C72F-B7B5-141E-91DA1636D5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5621" y="981075"/>
            <a:ext cx="3852121" cy="5400675"/>
          </a:xfr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FE8B786F-46AC-341A-3186-0AECDCFAC1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04935">
            <a:off x="7184622" y="5554276"/>
            <a:ext cx="2227108" cy="926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330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A67486-2598-533D-4DB5-FC490AB10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708DD8-2C30-488D-3B3A-0BE38FE07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 Registry ansehen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u="sng" dirty="0"/>
              <a:t>Tags eines bestimmten Container Images ansehen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 Images von der Container Registry nutzen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 Registry für ein Projekt deaktivieren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Sichtbarkeit der Container Registry ändern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FCC74698-8306-8280-6995-ABE8B6E13C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04935">
            <a:off x="7184622" y="5554276"/>
            <a:ext cx="2227108" cy="926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6297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A67486-2598-533D-4DB5-FC490AB10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708DD8-2C30-488D-3B3A-0BE38FE07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Tags eines bestimmten Container Images ansehen</a:t>
            </a:r>
          </a:p>
          <a:p>
            <a:pPr marL="0" indent="0">
              <a:buNone/>
            </a:pPr>
            <a:endParaRPr lang="de-DE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In </a:t>
            </a:r>
            <a:r>
              <a:rPr lang="de-DE" dirty="0" err="1"/>
              <a:t>GitLab</a:t>
            </a:r>
            <a:r>
              <a:rPr lang="de-DE" dirty="0"/>
              <a:t> kann man die „Tag Details“-Seite einsehen, um eine Liste der Tags zu erhalten, welche mit dem Image in Verbindung stehen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Gewünschtes Projekt oder Gruppe in </a:t>
            </a:r>
            <a:r>
              <a:rPr lang="de-DE" dirty="0" err="1"/>
              <a:t>GitLab</a:t>
            </a:r>
            <a:r>
              <a:rPr lang="de-DE" dirty="0"/>
              <a:t> auswählen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„Deploy“ </a:t>
            </a:r>
            <a:r>
              <a:rPr lang="de-DE" dirty="0">
                <a:sym typeface="Wingdings" panose="05000000000000000000" pitchFamily="2" charset="2"/>
              </a:rPr>
              <a:t> „Container Registry“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>
                <a:sym typeface="Wingdings" panose="05000000000000000000" pitchFamily="2" charset="2"/>
              </a:rPr>
              <a:t>Gewünschtes Container Image selektieren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>
                <a:sym typeface="Wingdings" panose="05000000000000000000" pitchFamily="2" charset="2"/>
              </a:rPr>
              <a:t>„Tag-Details“-Seite wird angezeigt</a:t>
            </a:r>
          </a:p>
          <a:p>
            <a:pPr marL="457200" indent="-457200">
              <a:buFont typeface="+mj-lt"/>
              <a:buAutoNum type="arabicPeriod"/>
            </a:pP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8C61E806-5641-C710-287B-B8A0811EDD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04935">
            <a:off x="7184622" y="5554276"/>
            <a:ext cx="2227108" cy="926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7092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1A25DF-992F-CF4E-F32B-E5531501F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25666A37-8A9A-F2B4-1A48-5AE7871237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1835" y="1142645"/>
            <a:ext cx="6039693" cy="5077534"/>
          </a:xfr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B7BC0C22-0DFA-F4DA-B1A0-6C27897D34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04935">
            <a:off x="7184622" y="5554276"/>
            <a:ext cx="2227108" cy="926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9084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1A25DF-992F-CF4E-F32B-E5531501F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6BCDCE79-6AC3-B675-C590-98065969EE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213" y="2334208"/>
            <a:ext cx="8516937" cy="2694409"/>
          </a:xfr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1551BEBB-9186-0A65-53CE-BA3EDC5BC0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04935">
            <a:off x="7184622" y="5554276"/>
            <a:ext cx="2227108" cy="926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2032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A67486-2598-533D-4DB5-FC490AB10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708DD8-2C30-488D-3B3A-0BE38FE07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 Registry ansehen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Tags eines bestimmten Container Images ansehen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u="sng" dirty="0"/>
              <a:t>Container Images von der Container Registry nutzen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 Registry für ein Projekt deaktivieren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Sichtbarkeit der Container Registry ändern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E9958298-0F82-C8EA-C121-9A00B97B8E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04935">
            <a:off x="7184622" y="5554276"/>
            <a:ext cx="2227108" cy="926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6191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A67486-2598-533D-4DB5-FC490AB10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708DD8-2C30-488D-3B3A-0BE38FE07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Container Images von der Container Registry nutzen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Um ein Container Image aus der </a:t>
            </a:r>
            <a:r>
              <a:rPr lang="de-DE" dirty="0" err="1"/>
              <a:t>GitLab</a:t>
            </a:r>
            <a:r>
              <a:rPr lang="de-DE" dirty="0"/>
              <a:t> Container Registry herunterzuladen und nutzen zu können: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Gewünschtes Projekt oder Gruppe in </a:t>
            </a:r>
            <a:r>
              <a:rPr lang="de-DE" dirty="0" err="1"/>
              <a:t>GitLab</a:t>
            </a:r>
            <a:r>
              <a:rPr lang="de-DE" dirty="0"/>
              <a:t> auswählen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„Deploy“ </a:t>
            </a:r>
            <a:r>
              <a:rPr lang="de-DE" dirty="0">
                <a:sym typeface="Wingdings" panose="05000000000000000000" pitchFamily="2" charset="2"/>
              </a:rPr>
              <a:t> „Container Registry“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>
                <a:sym typeface="Wingdings" panose="05000000000000000000" pitchFamily="2" charset="2"/>
              </a:rPr>
              <a:t>Gewünschtes Container Image auswählen</a:t>
            </a:r>
            <a:br>
              <a:rPr lang="de-DE" dirty="0">
                <a:sym typeface="Wingdings" panose="05000000000000000000" pitchFamily="2" charset="2"/>
              </a:rPr>
            </a:br>
            <a:r>
              <a:rPr lang="de-DE" dirty="0">
                <a:sym typeface="Wingdings" panose="05000000000000000000" pitchFamily="2" charset="2"/>
              </a:rPr>
              <a:t>und „Copy </a:t>
            </a:r>
            <a:r>
              <a:rPr lang="de-DE" dirty="0" err="1">
                <a:sym typeface="Wingdings" panose="05000000000000000000" pitchFamily="2" charset="2"/>
              </a:rPr>
              <a:t>image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path</a:t>
            </a:r>
            <a:r>
              <a:rPr lang="de-DE" dirty="0">
                <a:sym typeface="Wingdings" panose="05000000000000000000" pitchFamily="2" charset="2"/>
              </a:rPr>
              <a:t>“      auswählen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>
                <a:sym typeface="Wingdings" panose="05000000000000000000" pitchFamily="2" charset="2"/>
              </a:rPr>
              <a:t>„</a:t>
            </a:r>
            <a:r>
              <a:rPr lang="de-DE" dirty="0" err="1">
                <a:sym typeface="Wingdings" panose="05000000000000000000" pitchFamily="2" charset="2"/>
              </a:rPr>
              <a:t>docker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run</a:t>
            </a:r>
            <a:r>
              <a:rPr lang="de-DE" dirty="0">
                <a:sym typeface="Wingdings" panose="05000000000000000000" pitchFamily="2" charset="2"/>
              </a:rPr>
              <a:t>“ mit dem Link ausführen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de-DE" dirty="0" err="1">
                <a:latin typeface="Consolas" panose="020B0609020204030204" pitchFamily="49" charset="0"/>
              </a:rPr>
              <a:t>docker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run</a:t>
            </a:r>
            <a:r>
              <a:rPr lang="de-DE" dirty="0">
                <a:latin typeface="Consolas" panose="020B0609020204030204" pitchFamily="49" charset="0"/>
              </a:rPr>
              <a:t> [</a:t>
            </a:r>
            <a:r>
              <a:rPr lang="de-DE" dirty="0" err="1">
                <a:latin typeface="Consolas" panose="020B0609020204030204" pitchFamily="49" charset="0"/>
              </a:rPr>
              <a:t>options</a:t>
            </a:r>
            <a:r>
              <a:rPr lang="de-DE" dirty="0">
                <a:latin typeface="Consolas" panose="020B0609020204030204" pitchFamily="49" charset="0"/>
              </a:rPr>
              <a:t>] </a:t>
            </a:r>
            <a:r>
              <a:rPr lang="nl-NL" dirty="0">
                <a:latin typeface="Consolas" panose="020B0609020204030204" pitchFamily="49" charset="0"/>
              </a:rPr>
              <a:t>gitlab.ads.anderscore.com:5006/trainings/gitlab:latest [arguments]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dirty="0">
                <a:latin typeface="Consolas" panose="020B0609020204030204" pitchFamily="49" charset="0"/>
              </a:rPr>
              <a:t>docker ps –a s</a:t>
            </a:r>
            <a:r>
              <a:rPr lang="nl-NL" dirty="0"/>
              <a:t>ollte nun einen weiteren Container anzeigen</a:t>
            </a:r>
            <a:endParaRPr lang="de-DE" dirty="0">
              <a:latin typeface="Consolas" panose="020B0609020204030204" pitchFamily="49" charset="0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D37ACD4-0CDB-0185-3850-4E841639F9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7944" y="3444209"/>
            <a:ext cx="288032" cy="474406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B9FBF1BF-B50B-DE8D-1736-146CCD93AF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264" y="2780928"/>
            <a:ext cx="1716164" cy="1599418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772860F8-860A-94EE-F3D8-C2D3D469A22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04935">
            <a:off x="7184622" y="5554276"/>
            <a:ext cx="2227108" cy="926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5045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A67486-2598-533D-4DB5-FC490AB10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708DD8-2C30-488D-3B3A-0BE38FE07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 Registry ansehen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Tags eines bestimmten Container Images ansehen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 Images von der Container Registry nutzen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Naming Convention für Container Images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u="sng" dirty="0"/>
              <a:t>Container Registry für ein Projekt deaktivieren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Sichtbarkeit der Container Registry ändern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73DC9ED7-C4F2-501E-7BD6-385CCD2E24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04935">
            <a:off x="7184622" y="5554276"/>
            <a:ext cx="2227108" cy="926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6396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A67486-2598-533D-4DB5-FC490AB10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708DD8-2C30-488D-3B3A-0BE38FE07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Container Registry für ein Projekt deaktivieren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Default: </a:t>
            </a:r>
            <a:r>
              <a:rPr lang="de-DE" dirty="0" err="1"/>
              <a:t>enabled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Gewünschtes Projekt in </a:t>
            </a:r>
            <a:r>
              <a:rPr lang="de-DE" dirty="0" err="1"/>
              <a:t>GitLab</a:t>
            </a:r>
            <a:r>
              <a:rPr lang="de-DE" dirty="0"/>
              <a:t> auswählen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„Settings“ </a:t>
            </a:r>
            <a:r>
              <a:rPr lang="de-DE" dirty="0">
                <a:sym typeface="Wingdings" panose="05000000000000000000" pitchFamily="2" charset="2"/>
              </a:rPr>
              <a:t> „General“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„</a:t>
            </a:r>
            <a:r>
              <a:rPr lang="de-DE" dirty="0" err="1"/>
              <a:t>Visibility</a:t>
            </a:r>
            <a:r>
              <a:rPr lang="de-DE" dirty="0"/>
              <a:t>, </a:t>
            </a:r>
            <a:r>
              <a:rPr lang="de-DE" dirty="0" err="1"/>
              <a:t>project</a:t>
            </a:r>
            <a:r>
              <a:rPr lang="de-DE" dirty="0"/>
              <a:t> </a:t>
            </a:r>
            <a:r>
              <a:rPr lang="de-DE" dirty="0" err="1"/>
              <a:t>features</a:t>
            </a:r>
            <a:r>
              <a:rPr lang="de-DE" dirty="0"/>
              <a:t>, </a:t>
            </a:r>
            <a:r>
              <a:rPr lang="de-DE" dirty="0" err="1"/>
              <a:t>permissions</a:t>
            </a:r>
            <a:r>
              <a:rPr lang="de-DE" dirty="0"/>
              <a:t>“ aufklappen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>
                <a:sym typeface="Wingdings" panose="05000000000000000000" pitchFamily="2" charset="2"/>
              </a:rPr>
              <a:t>„Container </a:t>
            </a:r>
            <a:r>
              <a:rPr lang="de-DE" dirty="0" err="1">
                <a:sym typeface="Wingdings" panose="05000000000000000000" pitchFamily="2" charset="2"/>
              </a:rPr>
              <a:t>registry</a:t>
            </a:r>
            <a:r>
              <a:rPr lang="de-DE" dirty="0">
                <a:sym typeface="Wingdings" panose="05000000000000000000" pitchFamily="2" charset="2"/>
              </a:rPr>
              <a:t>“ deaktivieren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>
                <a:sym typeface="Wingdings" panose="05000000000000000000" pitchFamily="2" charset="2"/>
              </a:rPr>
              <a:t>„Save </a:t>
            </a:r>
            <a:r>
              <a:rPr lang="de-DE" dirty="0" err="1">
                <a:sym typeface="Wingdings" panose="05000000000000000000" pitchFamily="2" charset="2"/>
              </a:rPr>
              <a:t>changes</a:t>
            </a:r>
            <a:r>
              <a:rPr lang="de-DE" dirty="0">
                <a:sym typeface="Wingdings" panose="05000000000000000000" pitchFamily="2" charset="2"/>
              </a:rPr>
              <a:t>“ auswählen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>
                <a:sym typeface="Wingdings" panose="05000000000000000000" pitchFamily="2" charset="2"/>
              </a:rPr>
              <a:t>Daraufhin wird „Deploy“  „Container Registry“ aus der linken Sidebar entfernt</a:t>
            </a:r>
          </a:p>
          <a:p>
            <a:pPr marL="457200" indent="-457200">
              <a:buFont typeface="+mj-lt"/>
              <a:buAutoNum type="arabicPeriod"/>
            </a:pP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F7E3E37D-6A2A-7854-DE45-43490C6EC0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04935">
            <a:off x="7184622" y="5554276"/>
            <a:ext cx="2227108" cy="926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416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1 – Einführung in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 und </a:t>
            </a:r>
            <a:r>
              <a:rPr lang="de-DE" altLang="de-DE" sz="1800" b="1" dirty="0" err="1"/>
              <a:t>GitLab</a:t>
            </a:r>
            <a:endParaRPr lang="de-DE" altLang="de-DE" sz="1800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&amp; Kursüberblick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</a:t>
            </a:r>
            <a:r>
              <a:rPr lang="de-DE" altLang="de-DE" sz="1400" dirty="0" err="1"/>
              <a:t>Rebase</a:t>
            </a:r>
            <a:r>
              <a:rPr lang="de-DE" altLang="de-DE" sz="1400" dirty="0"/>
              <a:t> und </a:t>
            </a:r>
            <a:r>
              <a:rPr lang="de-DE" altLang="de-DE" sz="1400" dirty="0" err="1"/>
              <a:t>Merge</a:t>
            </a:r>
            <a:r>
              <a:rPr lang="de-DE" altLang="de-DE" sz="1400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Remote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GitLab</a:t>
            </a:r>
            <a:endParaRPr lang="de-DE" alt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2 –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-Workflows, CI/CD,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 CI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-Workflow im Team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Gitflow</a:t>
            </a:r>
            <a:r>
              <a:rPr lang="de-DE" altLang="de-DE" sz="1400" dirty="0"/>
              <a:t>-Workflow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Tags, Releases &amp; deren Verwaltung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in </a:t>
            </a:r>
            <a:r>
              <a:rPr lang="de-DE" altLang="de-DE" sz="1400" dirty="0" err="1"/>
              <a:t>GitLab</a:t>
            </a:r>
            <a:r>
              <a:rPr lang="de-DE" altLang="de-DE" sz="1400" dirty="0"/>
              <a:t> CI/CD &amp; </a:t>
            </a:r>
            <a:r>
              <a:rPr lang="de-DE" altLang="de-DE" sz="1400" dirty="0" err="1"/>
              <a:t>gitlab-ci.yml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GitLab</a:t>
            </a:r>
            <a:r>
              <a:rPr lang="de-DE" altLang="de-DE" sz="1400" dirty="0"/>
              <a:t> Runner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3 – </a:t>
            </a:r>
            <a:r>
              <a:rPr lang="de-DE" altLang="de-DE" sz="1800" b="1" dirty="0" err="1"/>
              <a:t>GitOps</a:t>
            </a:r>
            <a:r>
              <a:rPr lang="de-DE" altLang="de-DE" sz="1800" b="1" dirty="0"/>
              <a:t>, Docker, </a:t>
            </a:r>
            <a:r>
              <a:rPr lang="de-DE" altLang="de-DE" sz="1800" b="1" dirty="0" err="1"/>
              <a:t>Deployment</a:t>
            </a:r>
            <a:r>
              <a:rPr lang="de-DE" altLang="de-DE" sz="1800" b="1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GitOps</a:t>
            </a:r>
            <a:r>
              <a:rPr lang="de-DE" altLang="de-DE" sz="1400" dirty="0"/>
              <a:t> Grundlagen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Entwicklung mit Docker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u="sng" dirty="0"/>
              <a:t>Container/Docker-Registry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Erstellen von Release- und </a:t>
            </a:r>
            <a:r>
              <a:rPr lang="de-DE" altLang="de-DE" sz="1400" dirty="0" err="1"/>
              <a:t>Tagged</a:t>
            </a:r>
            <a:r>
              <a:rPr lang="de-DE" altLang="de-DE" sz="1400" dirty="0"/>
              <a:t>-Images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Möglichkeiten des </a:t>
            </a:r>
            <a:r>
              <a:rPr lang="de-DE" altLang="de-DE" sz="1400" dirty="0" err="1"/>
              <a:t>Deployments</a:t>
            </a:r>
            <a:r>
              <a:rPr lang="de-DE" altLang="de-DE" sz="1400" dirty="0"/>
              <a:t> &amp; Verwaltung von Konfiguration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Abschlussübung &amp; Diskussion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Agenda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A67486-2598-533D-4DB5-FC490AB10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708DD8-2C30-488D-3B3A-0BE38FE07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 Registry ansehen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Tags eines bestimmten Container Image ansehen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 Images von der Container Registry nutzen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 Registry für ein Projekt deaktivieren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u="sng" dirty="0"/>
              <a:t>Sichtbarkeit der Container Registry ändern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B708A25E-FA9A-C726-AC6D-C5BD710159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04935">
            <a:off x="7184622" y="5554276"/>
            <a:ext cx="2227108" cy="926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6728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A67486-2598-533D-4DB5-FC490AB10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708DD8-2C30-488D-3B3A-0BE38FE07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Sichtbarkeit der Container Registry ändern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Default: Für jeden sichtbar mit Zugriff aufs Projekt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Sichtbarkeit kann jedoch pro Projekt geändert werden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Gewünschtes Projekt in </a:t>
            </a:r>
            <a:r>
              <a:rPr lang="de-DE" dirty="0" err="1"/>
              <a:t>GitLab</a:t>
            </a:r>
            <a:r>
              <a:rPr lang="de-DE" dirty="0"/>
              <a:t> auswählen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„Settings“ &gt; „General“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„</a:t>
            </a:r>
            <a:r>
              <a:rPr lang="de-DE" dirty="0" err="1"/>
              <a:t>Visibility</a:t>
            </a:r>
            <a:r>
              <a:rPr lang="de-DE" dirty="0"/>
              <a:t>, </a:t>
            </a:r>
            <a:r>
              <a:rPr lang="de-DE" dirty="0" err="1"/>
              <a:t>project</a:t>
            </a:r>
            <a:r>
              <a:rPr lang="de-DE" dirty="0"/>
              <a:t> </a:t>
            </a:r>
            <a:r>
              <a:rPr lang="de-DE" dirty="0" err="1"/>
              <a:t>features</a:t>
            </a:r>
            <a:r>
              <a:rPr lang="de-DE" dirty="0"/>
              <a:t>, </a:t>
            </a:r>
            <a:r>
              <a:rPr lang="de-DE" dirty="0" err="1"/>
              <a:t>permissions</a:t>
            </a:r>
            <a:r>
              <a:rPr lang="de-DE" dirty="0"/>
              <a:t>“ aufklappen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Unter „Container </a:t>
            </a:r>
            <a:r>
              <a:rPr lang="de-DE" dirty="0" err="1"/>
              <a:t>registry</a:t>
            </a:r>
            <a:r>
              <a:rPr lang="de-DE" dirty="0"/>
              <a:t>“ eine Auswahl treffen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de-DE" dirty="0"/>
              <a:t>„</a:t>
            </a:r>
            <a:r>
              <a:rPr lang="de-DE" dirty="0" err="1"/>
              <a:t>Everyone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Access“ (Default)</a:t>
            </a:r>
          </a:p>
          <a:p>
            <a:pPr marL="1257300" lvl="2" indent="-457200">
              <a:buFont typeface="Arial" panose="020B0604020202020204" pitchFamily="34" charset="0"/>
              <a:buChar char="•"/>
            </a:pPr>
            <a:r>
              <a:rPr lang="de-DE" sz="1800" dirty="0"/>
              <a:t>Container Registry hat das Sichtbarkeitslevel des Projektes!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de-DE" dirty="0"/>
              <a:t>„</a:t>
            </a:r>
            <a:r>
              <a:rPr lang="de-DE" dirty="0" err="1"/>
              <a:t>Only</a:t>
            </a:r>
            <a:r>
              <a:rPr lang="de-DE" dirty="0"/>
              <a:t> Project Members“</a:t>
            </a:r>
          </a:p>
          <a:p>
            <a:pPr marL="1257300" lvl="2" indent="-457200">
              <a:buFont typeface="Arial" panose="020B0604020202020204" pitchFamily="34" charset="0"/>
              <a:buChar char="•"/>
            </a:pPr>
            <a:r>
              <a:rPr lang="de-DE" sz="1800" dirty="0"/>
              <a:t>Vergleichbar mit: private </a:t>
            </a:r>
            <a:r>
              <a:rPr lang="de-DE" sz="1800" dirty="0" err="1"/>
              <a:t>project</a:t>
            </a:r>
            <a:r>
              <a:rPr lang="de-DE" sz="1800" dirty="0"/>
              <a:t> + </a:t>
            </a:r>
            <a:r>
              <a:rPr lang="de-DE" sz="1800" dirty="0" err="1"/>
              <a:t>everyone</a:t>
            </a:r>
            <a:r>
              <a:rPr lang="de-DE" sz="1800" dirty="0"/>
              <a:t> </a:t>
            </a:r>
            <a:r>
              <a:rPr lang="de-DE" sz="1800" dirty="0" err="1"/>
              <a:t>with</a:t>
            </a:r>
            <a:r>
              <a:rPr lang="de-DE" sz="1800" dirty="0"/>
              <a:t> </a:t>
            </a:r>
            <a:r>
              <a:rPr lang="de-DE" sz="1800" dirty="0" err="1"/>
              <a:t>access</a:t>
            </a:r>
            <a:endParaRPr lang="de-DE" sz="1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/>
              <a:t>„Save </a:t>
            </a:r>
            <a:r>
              <a:rPr lang="de-DE" dirty="0" err="1"/>
              <a:t>changes</a:t>
            </a:r>
            <a:r>
              <a:rPr lang="de-DE" dirty="0"/>
              <a:t>“ auswählen</a:t>
            </a:r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A228F2D2-3CB9-8BA8-4634-D0946D03CF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04935">
            <a:off x="7184622" y="5554276"/>
            <a:ext cx="2227108" cy="926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771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Container/Docker Registry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Grundlagen von</a:t>
            </a:r>
          </a:p>
        </p:txBody>
      </p:sp>
    </p:spTree>
    <p:extLst>
      <p:ext uri="{BB962C8B-B14F-4D97-AF65-F5344CB8AC3E}">
        <p14:creationId xmlns:p14="http://schemas.microsoft.com/office/powerpoint/2010/main" val="2809021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554CDC-D094-5CF8-3BB9-8F059882D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Recap</a:t>
            </a:r>
            <a:r>
              <a:rPr lang="de-DE" dirty="0"/>
              <a:t> Docker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D4D77B08-6188-99AE-80C3-253CB21B08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3613" y="981075"/>
            <a:ext cx="3996137" cy="5400675"/>
          </a:xfrm>
        </p:spPr>
      </p:pic>
    </p:spTree>
    <p:extLst>
      <p:ext uri="{BB962C8B-B14F-4D97-AF65-F5344CB8AC3E}">
        <p14:creationId xmlns:p14="http://schemas.microsoft.com/office/powerpoint/2010/main" val="39286090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6DACE0-FA35-2693-0002-17078C6F0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AEDB6D2F-386A-44F7-D214-E90624B4C6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195" y="748618"/>
            <a:ext cx="2088232" cy="2088232"/>
          </a:xfrm>
        </p:spPr>
      </p:pic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F084234B-7070-66D8-963F-8A063251B345}"/>
              </a:ext>
            </a:extLst>
          </p:cNvPr>
          <p:cNvSpPr/>
          <p:nvPr/>
        </p:nvSpPr>
        <p:spPr bwMode="auto">
          <a:xfrm>
            <a:off x="155219" y="3645024"/>
            <a:ext cx="8619352" cy="2618035"/>
          </a:xfrm>
          <a:prstGeom prst="roundRect">
            <a:avLst/>
          </a:prstGeom>
          <a:solidFill>
            <a:srgbClr val="DDEEE8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E12DAC80-057C-DE5C-38CC-BFC04FD3F7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319" y="4172218"/>
            <a:ext cx="1268760" cy="126876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B1633234-D3E4-069A-4B26-5193776B73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72" y="3986915"/>
            <a:ext cx="1637727" cy="1637727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23198818-3CEF-0B08-8179-F218FFA7309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1393" y="3947590"/>
            <a:ext cx="1718015" cy="1718015"/>
          </a:xfrm>
          <a:prstGeom prst="rect">
            <a:avLst/>
          </a:prstGeom>
        </p:spPr>
      </p:pic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02290F8A-C21B-7BF4-45EE-E834E61C3659}"/>
              </a:ext>
            </a:extLst>
          </p:cNvPr>
          <p:cNvSpPr/>
          <p:nvPr/>
        </p:nvSpPr>
        <p:spPr bwMode="auto">
          <a:xfrm>
            <a:off x="4572000" y="1206759"/>
            <a:ext cx="4320480" cy="2233648"/>
          </a:xfrm>
          <a:prstGeom prst="roundRect">
            <a:avLst/>
          </a:prstGeom>
          <a:solidFill>
            <a:srgbClr val="DDEEE8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92F4341E-1E29-EC81-A27C-8A9431764FAB}"/>
              </a:ext>
            </a:extLst>
          </p:cNvPr>
          <p:cNvCxnSpPr>
            <a:endCxn id="11" idx="1"/>
          </p:cNvCxnSpPr>
          <p:nvPr/>
        </p:nvCxnSpPr>
        <p:spPr bwMode="auto">
          <a:xfrm>
            <a:off x="5031233" y="4805779"/>
            <a:ext cx="1440160" cy="819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78542C05-C8DB-80B1-EAAA-8D601667EB3D}"/>
              </a:ext>
            </a:extLst>
          </p:cNvPr>
          <p:cNvCxnSpPr>
            <a:cxnSpLocks/>
          </p:cNvCxnSpPr>
          <p:nvPr/>
        </p:nvCxnSpPr>
        <p:spPr bwMode="auto">
          <a:xfrm flipV="1">
            <a:off x="1888170" y="4805778"/>
            <a:ext cx="1585094" cy="82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1" name="Verbinder: gewinkelt 20">
            <a:extLst>
              <a:ext uri="{FF2B5EF4-FFF2-40B4-BE49-F238E27FC236}">
                <a16:creationId xmlns:a16="http://schemas.microsoft.com/office/drawing/2014/main" id="{4A5965FA-74B1-357C-F543-A258F7A70539}"/>
              </a:ext>
            </a:extLst>
          </p:cNvPr>
          <p:cNvCxnSpPr>
            <a:cxnSpLocks/>
            <a:stCxn id="9" idx="0"/>
            <a:endCxn id="5" idx="2"/>
          </p:cNvCxnSpPr>
          <p:nvPr/>
        </p:nvCxnSpPr>
        <p:spPr bwMode="auto">
          <a:xfrm rot="16200000" flipV="1">
            <a:off x="2228992" y="1977170"/>
            <a:ext cx="1150065" cy="2869425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7" name="Verbinder: gewinkelt 26">
            <a:extLst>
              <a:ext uri="{FF2B5EF4-FFF2-40B4-BE49-F238E27FC236}">
                <a16:creationId xmlns:a16="http://schemas.microsoft.com/office/drawing/2014/main" id="{B0D74FBA-2C0E-28F8-A5F1-89C338C0BAD9}"/>
              </a:ext>
            </a:extLst>
          </p:cNvPr>
          <p:cNvCxnSpPr>
            <a:cxnSpLocks/>
            <a:stCxn id="5" idx="3"/>
            <a:endCxn id="13" idx="1"/>
          </p:cNvCxnSpPr>
          <p:nvPr/>
        </p:nvCxnSpPr>
        <p:spPr bwMode="auto">
          <a:xfrm>
            <a:off x="2413427" y="1792734"/>
            <a:ext cx="2158573" cy="530849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8" name="Textfeld 27">
            <a:extLst>
              <a:ext uri="{FF2B5EF4-FFF2-40B4-BE49-F238E27FC236}">
                <a16:creationId xmlns:a16="http://schemas.microsoft.com/office/drawing/2014/main" id="{836C1AA6-A0E2-96EA-3EE8-71A3A58A667B}"/>
              </a:ext>
            </a:extLst>
          </p:cNvPr>
          <p:cNvSpPr txBox="1"/>
          <p:nvPr/>
        </p:nvSpPr>
        <p:spPr bwMode="auto">
          <a:xfrm>
            <a:off x="833530" y="5470103"/>
            <a:ext cx="158509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Dockerfile</a:t>
            </a:r>
            <a:endParaRPr lang="de-DE" sz="1200" b="1" dirty="0">
              <a:latin typeface="Arial" charset="0"/>
            </a:endParaRPr>
          </a:p>
          <a:p>
            <a:pPr eaLnBrk="1" hangingPunct="1"/>
            <a:r>
              <a:rPr lang="de-DE" sz="1200" dirty="0">
                <a:latin typeface="Arial" charset="0"/>
              </a:rPr>
              <a:t>Alle Befehle, um ein Image zu bauen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1AD34343-3267-1030-4204-614951EE4D81}"/>
              </a:ext>
            </a:extLst>
          </p:cNvPr>
          <p:cNvSpPr txBox="1"/>
          <p:nvPr/>
        </p:nvSpPr>
        <p:spPr bwMode="auto">
          <a:xfrm>
            <a:off x="3360599" y="5469284"/>
            <a:ext cx="158509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Images</a:t>
            </a:r>
          </a:p>
          <a:p>
            <a:pPr eaLnBrk="1" hangingPunct="1"/>
            <a:r>
              <a:rPr lang="de-DE" sz="1200" dirty="0">
                <a:latin typeface="Arial" charset="0"/>
              </a:rPr>
              <a:t>Statisch, persistiert Container Image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CBCF92A2-BDE4-BBAA-54CF-CAF2C95A1881}"/>
              </a:ext>
            </a:extLst>
          </p:cNvPr>
          <p:cNvSpPr txBox="1"/>
          <p:nvPr/>
        </p:nvSpPr>
        <p:spPr bwMode="auto">
          <a:xfrm>
            <a:off x="6359005" y="5468466"/>
            <a:ext cx="189616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Container</a:t>
            </a:r>
          </a:p>
          <a:p>
            <a:pPr eaLnBrk="1" hangingPunct="1"/>
            <a:r>
              <a:rPr lang="de-DE" sz="1200" dirty="0">
                <a:latin typeface="Arial" charset="0"/>
              </a:rPr>
              <a:t>Isolierte, portable Einheit für Anwendungen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F13D48D5-9142-4F35-D6C3-E34298C91FB8}"/>
              </a:ext>
            </a:extLst>
          </p:cNvPr>
          <p:cNvSpPr txBox="1"/>
          <p:nvPr/>
        </p:nvSpPr>
        <p:spPr bwMode="auto">
          <a:xfrm>
            <a:off x="2368604" y="4492697"/>
            <a:ext cx="68874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Build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11A4ED65-5A77-957B-A220-C2C11935503C}"/>
              </a:ext>
            </a:extLst>
          </p:cNvPr>
          <p:cNvSpPr txBox="1"/>
          <p:nvPr/>
        </p:nvSpPr>
        <p:spPr bwMode="auto">
          <a:xfrm>
            <a:off x="5420124" y="4492696"/>
            <a:ext cx="68874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Run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22F8180C-125C-7163-AF8E-19862DDBDB9D}"/>
              </a:ext>
            </a:extLst>
          </p:cNvPr>
          <p:cNvSpPr txBox="1"/>
          <p:nvPr/>
        </p:nvSpPr>
        <p:spPr bwMode="auto">
          <a:xfrm>
            <a:off x="2459779" y="3139242"/>
            <a:ext cx="68874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Push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BD868E6C-FE06-4C42-E26F-2FFB4F5A9E3C}"/>
              </a:ext>
            </a:extLst>
          </p:cNvPr>
          <p:cNvSpPr txBox="1"/>
          <p:nvPr/>
        </p:nvSpPr>
        <p:spPr bwMode="auto">
          <a:xfrm>
            <a:off x="371355" y="3757273"/>
            <a:ext cx="15616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Container Engine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ABE2EE70-4D47-EC62-0261-792DD0A72A70}"/>
              </a:ext>
            </a:extLst>
          </p:cNvPr>
          <p:cNvSpPr txBox="1"/>
          <p:nvPr/>
        </p:nvSpPr>
        <p:spPr bwMode="auto">
          <a:xfrm>
            <a:off x="4684128" y="1332964"/>
            <a:ext cx="15616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Container Engine</a:t>
            </a:r>
          </a:p>
        </p:txBody>
      </p:sp>
      <p:pic>
        <p:nvPicPr>
          <p:cNvPr id="49" name="Grafik 48">
            <a:extLst>
              <a:ext uri="{FF2B5EF4-FFF2-40B4-BE49-F238E27FC236}">
                <a16:creationId xmlns:a16="http://schemas.microsoft.com/office/drawing/2014/main" id="{24E4D305-4022-4758-1310-26B43AB743C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49510" y="1574940"/>
            <a:ext cx="3965459" cy="1785443"/>
          </a:xfrm>
          <a:prstGeom prst="rect">
            <a:avLst/>
          </a:prstGeom>
        </p:spPr>
      </p:pic>
      <p:sp>
        <p:nvSpPr>
          <p:cNvPr id="56" name="Textfeld 55">
            <a:extLst>
              <a:ext uri="{FF2B5EF4-FFF2-40B4-BE49-F238E27FC236}">
                <a16:creationId xmlns:a16="http://schemas.microsoft.com/office/drawing/2014/main" id="{3B65D14C-F5B8-0B23-74ED-6CEF0F9F8870}"/>
              </a:ext>
            </a:extLst>
          </p:cNvPr>
          <p:cNvSpPr txBox="1"/>
          <p:nvPr/>
        </p:nvSpPr>
        <p:spPr bwMode="auto">
          <a:xfrm>
            <a:off x="2482063" y="1490792"/>
            <a:ext cx="68874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Pull</a:t>
            </a:r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F8354C35-1273-D1CE-5F3C-EB76AF4B9929}"/>
              </a:ext>
            </a:extLst>
          </p:cNvPr>
          <p:cNvSpPr txBox="1"/>
          <p:nvPr/>
        </p:nvSpPr>
        <p:spPr bwMode="auto">
          <a:xfrm>
            <a:off x="645132" y="2274904"/>
            <a:ext cx="144835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Registry / Hub</a:t>
            </a:r>
          </a:p>
          <a:p>
            <a:pPr eaLnBrk="1" hangingPunct="1"/>
            <a:r>
              <a:rPr lang="de-DE" sz="1200" dirty="0">
                <a:latin typeface="Arial" charset="0"/>
              </a:rPr>
              <a:t>Beinhaltet viele statische Images</a:t>
            </a:r>
          </a:p>
        </p:txBody>
      </p:sp>
    </p:spTree>
    <p:extLst>
      <p:ext uri="{BB962C8B-B14F-4D97-AF65-F5344CB8AC3E}">
        <p14:creationId xmlns:p14="http://schemas.microsoft.com/office/powerpoint/2010/main" val="1174088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6DACE0-FA35-2693-0002-17078C6F0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GitLab</a:t>
            </a:r>
            <a:r>
              <a:rPr lang="de-DE" dirty="0"/>
              <a:t> Container Registry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AEDB6D2F-386A-44F7-D214-E90624B4C6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195" y="748618"/>
            <a:ext cx="2088232" cy="2088232"/>
          </a:xfrm>
        </p:spPr>
      </p:pic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F084234B-7070-66D8-963F-8A063251B345}"/>
              </a:ext>
            </a:extLst>
          </p:cNvPr>
          <p:cNvSpPr/>
          <p:nvPr/>
        </p:nvSpPr>
        <p:spPr bwMode="auto">
          <a:xfrm>
            <a:off x="155219" y="3645024"/>
            <a:ext cx="8619352" cy="2618035"/>
          </a:xfrm>
          <a:prstGeom prst="roundRect">
            <a:avLst/>
          </a:prstGeom>
          <a:solidFill>
            <a:srgbClr val="DDEEE8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E12DAC80-057C-DE5C-38CC-BFC04FD3F7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319" y="4172218"/>
            <a:ext cx="1268760" cy="126876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B1633234-D3E4-069A-4B26-5193776B73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72" y="3986915"/>
            <a:ext cx="1637727" cy="1637727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23198818-3CEF-0B08-8179-F218FFA7309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1393" y="3947590"/>
            <a:ext cx="1718015" cy="1718015"/>
          </a:xfrm>
          <a:prstGeom prst="rect">
            <a:avLst/>
          </a:prstGeom>
        </p:spPr>
      </p:pic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02290F8A-C21B-7BF4-45EE-E834E61C3659}"/>
              </a:ext>
            </a:extLst>
          </p:cNvPr>
          <p:cNvSpPr/>
          <p:nvPr/>
        </p:nvSpPr>
        <p:spPr bwMode="auto">
          <a:xfrm>
            <a:off x="4572000" y="1206759"/>
            <a:ext cx="4320480" cy="2233648"/>
          </a:xfrm>
          <a:prstGeom prst="roundRect">
            <a:avLst/>
          </a:prstGeom>
          <a:solidFill>
            <a:srgbClr val="DDEEE8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92F4341E-1E29-EC81-A27C-8A9431764FAB}"/>
              </a:ext>
            </a:extLst>
          </p:cNvPr>
          <p:cNvCxnSpPr>
            <a:endCxn id="11" idx="1"/>
          </p:cNvCxnSpPr>
          <p:nvPr/>
        </p:nvCxnSpPr>
        <p:spPr bwMode="auto">
          <a:xfrm>
            <a:off x="5031233" y="4805779"/>
            <a:ext cx="1440160" cy="819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78542C05-C8DB-80B1-EAAA-8D601667EB3D}"/>
              </a:ext>
            </a:extLst>
          </p:cNvPr>
          <p:cNvCxnSpPr>
            <a:cxnSpLocks/>
          </p:cNvCxnSpPr>
          <p:nvPr/>
        </p:nvCxnSpPr>
        <p:spPr bwMode="auto">
          <a:xfrm flipV="1">
            <a:off x="1888170" y="4805778"/>
            <a:ext cx="1585094" cy="82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1" name="Verbinder: gewinkelt 20">
            <a:extLst>
              <a:ext uri="{FF2B5EF4-FFF2-40B4-BE49-F238E27FC236}">
                <a16:creationId xmlns:a16="http://schemas.microsoft.com/office/drawing/2014/main" id="{4A5965FA-74B1-357C-F543-A258F7A70539}"/>
              </a:ext>
            </a:extLst>
          </p:cNvPr>
          <p:cNvCxnSpPr>
            <a:cxnSpLocks/>
            <a:stCxn id="9" idx="0"/>
            <a:endCxn id="5" idx="2"/>
          </p:cNvCxnSpPr>
          <p:nvPr/>
        </p:nvCxnSpPr>
        <p:spPr bwMode="auto">
          <a:xfrm rot="16200000" flipV="1">
            <a:off x="2228992" y="1977170"/>
            <a:ext cx="1150065" cy="2869425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7" name="Verbinder: gewinkelt 26">
            <a:extLst>
              <a:ext uri="{FF2B5EF4-FFF2-40B4-BE49-F238E27FC236}">
                <a16:creationId xmlns:a16="http://schemas.microsoft.com/office/drawing/2014/main" id="{B0D74FBA-2C0E-28F8-A5F1-89C338C0BAD9}"/>
              </a:ext>
            </a:extLst>
          </p:cNvPr>
          <p:cNvCxnSpPr>
            <a:cxnSpLocks/>
            <a:stCxn id="5" idx="3"/>
            <a:endCxn id="13" idx="1"/>
          </p:cNvCxnSpPr>
          <p:nvPr/>
        </p:nvCxnSpPr>
        <p:spPr bwMode="auto">
          <a:xfrm>
            <a:off x="2413427" y="1792734"/>
            <a:ext cx="2158573" cy="530849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8" name="Textfeld 27">
            <a:extLst>
              <a:ext uri="{FF2B5EF4-FFF2-40B4-BE49-F238E27FC236}">
                <a16:creationId xmlns:a16="http://schemas.microsoft.com/office/drawing/2014/main" id="{836C1AA6-A0E2-96EA-3EE8-71A3A58A667B}"/>
              </a:ext>
            </a:extLst>
          </p:cNvPr>
          <p:cNvSpPr txBox="1"/>
          <p:nvPr/>
        </p:nvSpPr>
        <p:spPr bwMode="auto">
          <a:xfrm>
            <a:off x="833530" y="5470103"/>
            <a:ext cx="158509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Dockerfile</a:t>
            </a:r>
            <a:endParaRPr lang="de-DE" sz="1200" b="1" dirty="0">
              <a:latin typeface="Arial" charset="0"/>
            </a:endParaRPr>
          </a:p>
          <a:p>
            <a:pPr eaLnBrk="1" hangingPunct="1"/>
            <a:r>
              <a:rPr lang="de-DE" sz="1200" dirty="0">
                <a:latin typeface="Arial" charset="0"/>
              </a:rPr>
              <a:t>Alle Befehle, um ein Image zu bauen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1AD34343-3267-1030-4204-614951EE4D81}"/>
              </a:ext>
            </a:extLst>
          </p:cNvPr>
          <p:cNvSpPr txBox="1"/>
          <p:nvPr/>
        </p:nvSpPr>
        <p:spPr bwMode="auto">
          <a:xfrm>
            <a:off x="3360599" y="5469284"/>
            <a:ext cx="158509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Images</a:t>
            </a:r>
          </a:p>
          <a:p>
            <a:pPr eaLnBrk="1" hangingPunct="1"/>
            <a:r>
              <a:rPr lang="de-DE" sz="1200" dirty="0">
                <a:latin typeface="Arial" charset="0"/>
              </a:rPr>
              <a:t>Statisch, persistiert Container Image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CBCF92A2-BDE4-BBAA-54CF-CAF2C95A1881}"/>
              </a:ext>
            </a:extLst>
          </p:cNvPr>
          <p:cNvSpPr txBox="1"/>
          <p:nvPr/>
        </p:nvSpPr>
        <p:spPr bwMode="auto">
          <a:xfrm>
            <a:off x="6359005" y="5468466"/>
            <a:ext cx="189616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Container</a:t>
            </a:r>
          </a:p>
          <a:p>
            <a:pPr eaLnBrk="1" hangingPunct="1"/>
            <a:r>
              <a:rPr lang="de-DE" sz="1200" dirty="0">
                <a:latin typeface="Arial" charset="0"/>
              </a:rPr>
              <a:t>Isolierte, portable Einheit für Anwendungen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F13D48D5-9142-4F35-D6C3-E34298C91FB8}"/>
              </a:ext>
            </a:extLst>
          </p:cNvPr>
          <p:cNvSpPr txBox="1"/>
          <p:nvPr/>
        </p:nvSpPr>
        <p:spPr bwMode="auto">
          <a:xfrm>
            <a:off x="2368604" y="4492697"/>
            <a:ext cx="68874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Build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11A4ED65-5A77-957B-A220-C2C11935503C}"/>
              </a:ext>
            </a:extLst>
          </p:cNvPr>
          <p:cNvSpPr txBox="1"/>
          <p:nvPr/>
        </p:nvSpPr>
        <p:spPr bwMode="auto">
          <a:xfrm>
            <a:off x="5420124" y="4492696"/>
            <a:ext cx="68874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Run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22F8180C-125C-7163-AF8E-19862DDBDB9D}"/>
              </a:ext>
            </a:extLst>
          </p:cNvPr>
          <p:cNvSpPr txBox="1"/>
          <p:nvPr/>
        </p:nvSpPr>
        <p:spPr bwMode="auto">
          <a:xfrm>
            <a:off x="2459779" y="3139242"/>
            <a:ext cx="68874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Push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BD868E6C-FE06-4C42-E26F-2FFB4F5A9E3C}"/>
              </a:ext>
            </a:extLst>
          </p:cNvPr>
          <p:cNvSpPr txBox="1"/>
          <p:nvPr/>
        </p:nvSpPr>
        <p:spPr bwMode="auto">
          <a:xfrm>
            <a:off x="371355" y="3757273"/>
            <a:ext cx="15616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Container Engine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ABE2EE70-4D47-EC62-0261-792DD0A72A70}"/>
              </a:ext>
            </a:extLst>
          </p:cNvPr>
          <p:cNvSpPr txBox="1"/>
          <p:nvPr/>
        </p:nvSpPr>
        <p:spPr bwMode="auto">
          <a:xfrm>
            <a:off x="4684128" y="1332964"/>
            <a:ext cx="15616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Container Engine</a:t>
            </a:r>
          </a:p>
        </p:txBody>
      </p:sp>
      <p:pic>
        <p:nvPicPr>
          <p:cNvPr id="49" name="Grafik 48">
            <a:extLst>
              <a:ext uri="{FF2B5EF4-FFF2-40B4-BE49-F238E27FC236}">
                <a16:creationId xmlns:a16="http://schemas.microsoft.com/office/drawing/2014/main" id="{24E4D305-4022-4758-1310-26B43AB743C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49510" y="1574940"/>
            <a:ext cx="3965459" cy="1785443"/>
          </a:xfrm>
          <a:prstGeom prst="rect">
            <a:avLst/>
          </a:prstGeom>
        </p:spPr>
      </p:pic>
      <p:sp>
        <p:nvSpPr>
          <p:cNvPr id="56" name="Textfeld 55">
            <a:extLst>
              <a:ext uri="{FF2B5EF4-FFF2-40B4-BE49-F238E27FC236}">
                <a16:creationId xmlns:a16="http://schemas.microsoft.com/office/drawing/2014/main" id="{3B65D14C-F5B8-0B23-74ED-6CEF0F9F8870}"/>
              </a:ext>
            </a:extLst>
          </p:cNvPr>
          <p:cNvSpPr txBox="1"/>
          <p:nvPr/>
        </p:nvSpPr>
        <p:spPr bwMode="auto">
          <a:xfrm>
            <a:off x="2482063" y="1490792"/>
            <a:ext cx="68874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Pull</a:t>
            </a:r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F8354C35-1273-D1CE-5F3C-EB76AF4B9929}"/>
              </a:ext>
            </a:extLst>
          </p:cNvPr>
          <p:cNvSpPr txBox="1"/>
          <p:nvPr/>
        </p:nvSpPr>
        <p:spPr bwMode="auto">
          <a:xfrm>
            <a:off x="645132" y="2274904"/>
            <a:ext cx="208823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GitLab</a:t>
            </a:r>
            <a:r>
              <a:rPr lang="de-DE" sz="1200" b="1" dirty="0">
                <a:latin typeface="Arial" charset="0"/>
              </a:rPr>
              <a:t> Container Registry</a:t>
            </a:r>
          </a:p>
          <a:p>
            <a:pPr eaLnBrk="1" hangingPunct="1"/>
            <a:r>
              <a:rPr lang="de-DE" sz="1200" dirty="0">
                <a:latin typeface="Arial" charset="0"/>
              </a:rPr>
              <a:t>Container Images für jedes </a:t>
            </a:r>
            <a:r>
              <a:rPr lang="de-DE" sz="1200" dirty="0" err="1">
                <a:latin typeface="Arial" charset="0"/>
              </a:rPr>
              <a:t>GitLab</a:t>
            </a:r>
            <a:r>
              <a:rPr lang="de-DE" sz="1200" dirty="0">
                <a:latin typeface="Arial" charset="0"/>
              </a:rPr>
              <a:t> Projekt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5013DAAA-D8D6-26D3-E8DD-F33DDDB1B71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14964">
            <a:off x="1701214" y="1132624"/>
            <a:ext cx="803165" cy="739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587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405C84-70F1-02CC-69DD-FAE1C309F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5BAD9FB-46F3-01EC-FE94-F5BF6AADEE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 err="1"/>
              <a:t>DockerHub</a:t>
            </a:r>
            <a:endParaRPr lang="de-DE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Bekannteste, öffentliche Registry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Default Registry von Docker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/>
              <a:t>GitLab</a:t>
            </a:r>
            <a:r>
              <a:rPr lang="de-DE" dirty="0"/>
              <a:t> Container Registry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Integriert in </a:t>
            </a:r>
            <a:r>
              <a:rPr lang="de-DE" dirty="0" err="1"/>
              <a:t>GitLab</a:t>
            </a:r>
            <a:r>
              <a:rPr lang="de-DE" dirty="0"/>
              <a:t>, private Registry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Verwendung eigener Docker Images für CI Pipelines möglich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Verwaltung / Aktivierung in </a:t>
            </a:r>
            <a:r>
              <a:rPr lang="de-DE" dirty="0" err="1"/>
              <a:t>GitLab</a:t>
            </a:r>
            <a:endParaRPr lang="de-DE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800" dirty="0">
                <a:hlinkClick r:id="rId3"/>
              </a:rPr>
              <a:t>https://docs.gitlab.com/ee/administration/packages/container_registry.html</a:t>
            </a:r>
            <a:endParaRPr lang="de-DE" sz="1800" dirty="0"/>
          </a:p>
          <a:p>
            <a:pPr lvl="1">
              <a:buFont typeface="Arial" panose="020B0604020202020204" pitchFamily="34" charset="0"/>
              <a:buChar char="•"/>
            </a:pPr>
            <a:endParaRPr lang="de-DE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/>
              <a:t>GitLab</a:t>
            </a:r>
            <a:r>
              <a:rPr lang="de-DE" dirty="0"/>
              <a:t> </a:t>
            </a:r>
            <a:r>
              <a:rPr lang="de-DE" dirty="0" err="1"/>
              <a:t>Dependency</a:t>
            </a:r>
            <a:r>
              <a:rPr lang="de-DE" dirty="0"/>
              <a:t> Proxy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Caching von </a:t>
            </a:r>
            <a:r>
              <a:rPr lang="de-DE" dirty="0" err="1"/>
              <a:t>DockerHub</a:t>
            </a:r>
            <a:r>
              <a:rPr lang="de-DE" dirty="0"/>
              <a:t> Images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800" dirty="0"/>
              <a:t>Vermeidet „rate </a:t>
            </a:r>
            <a:r>
              <a:rPr lang="de-DE" sz="1800" dirty="0" err="1"/>
              <a:t>limits</a:t>
            </a:r>
            <a:r>
              <a:rPr lang="de-DE" sz="1800" dirty="0"/>
              <a:t>“ und beschleunigt Pipelines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 marL="914400" lvl="2" indent="0">
              <a:buNone/>
            </a:pPr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29163597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C1DD80-CF73-A980-3BD6-69B26337A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2FD9754-BEAB-D513-52D5-A20FA5E699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Unterstütze Image Formate</a:t>
            </a:r>
          </a:p>
          <a:p>
            <a:pPr marL="0" indent="0">
              <a:buNone/>
            </a:pPr>
            <a:endParaRPr lang="de-DE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Docker v2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Open Container Initiative (OCI)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 Registry entspricht OCI Verteilungsspezifikation</a:t>
            </a:r>
          </a:p>
        </p:txBody>
      </p:sp>
    </p:spTree>
    <p:extLst>
      <p:ext uri="{BB962C8B-B14F-4D97-AF65-F5344CB8AC3E}">
        <p14:creationId xmlns:p14="http://schemas.microsoft.com/office/powerpoint/2010/main" val="1973458196"/>
      </p:ext>
    </p:extLst>
  </p:cSld>
  <p:clrMapOvr>
    <a:masterClrMapping/>
  </p:clrMapOvr>
</p:sld>
</file>

<file path=ppt/theme/theme1.xml><?xml version="1.0" encoding="utf-8"?>
<a:theme xmlns:a="http://schemas.openxmlformats.org/drawingml/2006/main" name="vorlneu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anchor="ctr">
        <a:spAutoFit/>
      </a:bodyPr>
      <a:lstStyle>
        <a:defPPr eaLnBrk="1" hangingPunct="1">
          <a:defRPr sz="1800" dirty="0">
            <a:latin typeface="Arial" charset="0"/>
          </a:defRPr>
        </a:defPPr>
      </a:lstStyle>
    </a:txDef>
  </a:objectDefaults>
  <a:extraClrSchemeLst>
    <a:extraClrScheme>
      <a:clrScheme name="vorlneu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neu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enutzerdefiniertes Design">
  <a:themeElements>
    <a:clrScheme name="Benutzerdefiniertes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dirty="0">
            <a:latin typeface="Arial" pitchFamily="34" charset="0"/>
            <a:cs typeface="Arial" pitchFamily="34" charset="0"/>
          </a:defRPr>
        </a:defPPr>
      </a:lstStyle>
    </a:txDef>
  </a:objectDefaults>
  <a:extraClrSchemeLst>
    <a:extraClrScheme>
      <a:clrScheme name="Benutzerdefiniertes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PPT7</Template>
  <TotalTime>0</TotalTime>
  <Pages>1</Pages>
  <Words>1540</Words>
  <Application>Microsoft Office PowerPoint</Application>
  <PresentationFormat>Bildschirmpräsentation (4:3)</PresentationFormat>
  <Paragraphs>313</Paragraphs>
  <Slides>31</Slides>
  <Notes>13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31</vt:i4>
      </vt:variant>
    </vt:vector>
  </HeadingPairs>
  <TitlesOfParts>
    <vt:vector size="39" baseType="lpstr">
      <vt:lpstr>Arial</vt:lpstr>
      <vt:lpstr>Consolas</vt:lpstr>
      <vt:lpstr>GitLab Mono</vt:lpstr>
      <vt:lpstr>Monotype Sorts</vt:lpstr>
      <vt:lpstr>Times New Roman</vt:lpstr>
      <vt:lpstr>Wingdings</vt:lpstr>
      <vt:lpstr>vorlneu</vt:lpstr>
      <vt:lpstr>Benutzerdefiniertes Design</vt:lpstr>
      <vt:lpstr>Tag 3: GitOps, Docker, Deployment-Strategien</vt:lpstr>
      <vt:lpstr>Agenda</vt:lpstr>
      <vt:lpstr>Agenda</vt:lpstr>
      <vt:lpstr>Container/Docker Registry</vt:lpstr>
      <vt:lpstr>Recap Docker</vt:lpstr>
      <vt:lpstr>Container Registry</vt:lpstr>
      <vt:lpstr>GitLab Container Registry</vt:lpstr>
      <vt:lpstr>Container Registry</vt:lpstr>
      <vt:lpstr>Container Registry</vt:lpstr>
      <vt:lpstr>Container Registry</vt:lpstr>
      <vt:lpstr>Container Registry</vt:lpstr>
      <vt:lpstr>Container Registry</vt:lpstr>
      <vt:lpstr>Container Registry</vt:lpstr>
      <vt:lpstr>Container Registry</vt:lpstr>
      <vt:lpstr>Container Registry</vt:lpstr>
      <vt:lpstr>Container Registry</vt:lpstr>
      <vt:lpstr>Container Registry</vt:lpstr>
      <vt:lpstr>Container Registry</vt:lpstr>
      <vt:lpstr>Container Registry</vt:lpstr>
      <vt:lpstr>Container Registry</vt:lpstr>
      <vt:lpstr>Container Registry</vt:lpstr>
      <vt:lpstr>Container Registry</vt:lpstr>
      <vt:lpstr>Container Registry</vt:lpstr>
      <vt:lpstr>Container Registry</vt:lpstr>
      <vt:lpstr>Container Registry</vt:lpstr>
      <vt:lpstr>Container Registry</vt:lpstr>
      <vt:lpstr>Container Registry</vt:lpstr>
      <vt:lpstr>Container Registry</vt:lpstr>
      <vt:lpstr>Container Registry</vt:lpstr>
      <vt:lpstr>Container Registry</vt:lpstr>
      <vt:lpstr>Container Registry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&lt;Titel&gt;</dc:title>
  <dc:creator>anderScore User4</dc:creator>
  <cp:lastModifiedBy>Daniel Krämer</cp:lastModifiedBy>
  <cp:revision>401</cp:revision>
  <cp:lastPrinted>1996-08-01T16:36:58Z</cp:lastPrinted>
  <dcterms:created xsi:type="dcterms:W3CDTF">2024-05-03T10:07:43Z</dcterms:created>
  <dcterms:modified xsi:type="dcterms:W3CDTF">2024-06-19T19:19:55Z</dcterms:modified>
</cp:coreProperties>
</file>