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897" r:id="rId3"/>
  </p:sldMasterIdLst>
  <p:notesMasterIdLst>
    <p:notesMasterId r:id="rId22"/>
  </p:notesMasterIdLst>
  <p:handoutMasterIdLst>
    <p:handoutMasterId r:id="rId23"/>
  </p:handoutMasterIdLst>
  <p:sldIdLst>
    <p:sldId id="604" r:id="rId4"/>
    <p:sldId id="606" r:id="rId5"/>
    <p:sldId id="726" r:id="rId6"/>
    <p:sldId id="596" r:id="rId7"/>
    <p:sldId id="287" r:id="rId8"/>
    <p:sldId id="368" r:id="rId9"/>
    <p:sldId id="420" r:id="rId10"/>
    <p:sldId id="421" r:id="rId11"/>
    <p:sldId id="424" r:id="rId12"/>
    <p:sldId id="423" r:id="rId13"/>
    <p:sldId id="425" r:id="rId14"/>
    <p:sldId id="426" r:id="rId15"/>
    <p:sldId id="427" r:id="rId16"/>
    <p:sldId id="597" r:id="rId17"/>
    <p:sldId id="724" r:id="rId18"/>
    <p:sldId id="598" r:id="rId19"/>
    <p:sldId id="430" r:id="rId20"/>
    <p:sldId id="725" r:id="rId21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C5A"/>
    <a:srgbClr val="0249FC"/>
    <a:srgbClr val="037C03"/>
    <a:srgbClr val="FF6600"/>
    <a:srgbClr val="0D4F3C"/>
    <a:srgbClr val="FFFFFF"/>
    <a:srgbClr val="800000"/>
    <a:srgbClr val="060165"/>
    <a:srgbClr val="006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586" autoAdjust="0"/>
  </p:normalViewPr>
  <p:slideViewPr>
    <p:cSldViewPr>
      <p:cViewPr varScale="1">
        <p:scale>
          <a:sx n="153" d="100"/>
          <a:sy n="153" d="100"/>
        </p:scale>
        <p:origin x="1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76" y="-77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04C2617-8B2B-14A4-7890-E490CA1C1A7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B170C73-A867-D135-E090-E1822E7E6F6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4599501-77EB-2113-9267-4DAC3211A28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6DAC829-6068-5F20-66A2-179E9BEF88F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7A381A76-9D15-47F1-824E-5E26A48B64F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1EF861B-B28A-A7FE-0A28-F719BE2BB2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32B70BB-2BF4-7B1B-9C29-0D2AD3C6E62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09556E9-A2AB-A993-BE5A-024BC4C22E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AAF3708-14E9-8FF1-8F2A-D06143DBD6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anose="020B0604020202020204" pitchFamily="34" charset="0"/>
              </a:defRPr>
            </a:lvl1pPr>
          </a:lstStyle>
          <a:p>
            <a:fld id="{18182567-388C-4D33-8B7B-A651F195F118}" type="slidenum">
              <a:rPr lang="de-DE" altLang="de-DE"/>
              <a:pPr/>
              <a:t>‹Nr.›</a:t>
            </a:fld>
            <a:endParaRPr lang="de-DE" altLang="de-DE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D8465B4-4BEB-3FA1-5578-D0E2FB0A5E2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BDBCBCAF-13E3-5F15-9012-7ACC75CA448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>
            <a:extLst>
              <a:ext uri="{FF2B5EF4-FFF2-40B4-BE49-F238E27FC236}">
                <a16:creationId xmlns:a16="http://schemas.microsoft.com/office/drawing/2014/main" id="{CAB5EC0A-C9CC-A6BA-EE54-886055258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A95FD-393F-42A8-A207-199B4A6476FA}" type="slidenum">
              <a:rPr lang="de-DE" altLang="de-DE" sz="1000">
                <a:latin typeface="Arial" panose="020B0604020202020204" pitchFamily="34" charset="0"/>
              </a:rPr>
              <a:pPr/>
              <a:t>5</a:t>
            </a:fld>
            <a:endParaRPr lang="de-DE" altLang="de-DE" sz="10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5ADAD09-5AD8-D6A8-82FA-8696898FF3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1225" y="744538"/>
            <a:ext cx="4962525" cy="3722687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6CD01483-3634-269A-689A-A2F198F34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3288"/>
            <a:ext cx="5426075" cy="4464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/>
            <a:endParaRPr lang="de-DE" alt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919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182567-388C-4D33-8B7B-A651F195F118}" type="slidenum">
              <a:rPr kumimoji="0" lang="de-DE" altLang="de-DE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7620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e-DE" altLang="de-DE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1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1600"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50474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55603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22548F-DB6D-8F3A-7154-540335541CE7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</p:spTree>
    <p:extLst>
      <p:ext uri="{BB962C8B-B14F-4D97-AF65-F5344CB8AC3E}">
        <p14:creationId xmlns:p14="http://schemas.microsoft.com/office/powerpoint/2010/main" val="1327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5720" y="150795"/>
            <a:ext cx="5554663" cy="70643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31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brockhaus-ag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54" name="Text Box 30">
            <a:extLst>
              <a:ext uri="{FF2B5EF4-FFF2-40B4-BE49-F238E27FC236}">
                <a16:creationId xmlns:a16="http://schemas.microsoft.com/office/drawing/2014/main" id="{9346920B-D70B-3A57-06DF-529E53795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6424613"/>
            <a:ext cx="216277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C96745E-ABD4-16AA-22E1-A6FF1537983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900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>
            <a:extLst>
              <a:ext uri="{FF2B5EF4-FFF2-40B4-BE49-F238E27FC236}">
                <a16:creationId xmlns:a16="http://schemas.microsoft.com/office/drawing/2014/main" id="{4D35DA86-B4BB-2584-B461-44E862DDDE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Rectangle 11">
            <a:extLst>
              <a:ext uri="{FF2B5EF4-FFF2-40B4-BE49-F238E27FC236}">
                <a16:creationId xmlns:a16="http://schemas.microsoft.com/office/drawing/2014/main" id="{968E4FCC-BFE2-C5FE-B99E-AD505999C9E6}"/>
              </a:ext>
            </a:extLst>
          </p:cNvPr>
          <p:cNvSpPr>
            <a:spLocks noChangeArrowheads="1"/>
          </p:cNvSpPr>
          <p:nvPr userDrawn="1"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>
            <a:extLst>
              <a:ext uri="{FF2B5EF4-FFF2-40B4-BE49-F238E27FC236}">
                <a16:creationId xmlns:a16="http://schemas.microsoft.com/office/drawing/2014/main" id="{250C61B2-2B35-A539-A9AE-1C8E086EC10D}"/>
              </a:ext>
            </a:extLst>
          </p:cNvPr>
          <p:cNvSpPr>
            <a:spLocks noChangeArrowheads="1"/>
          </p:cNvSpPr>
          <p:nvPr userDrawn="1"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3" name="Picture 13">
            <a:extLst>
              <a:ext uri="{FF2B5EF4-FFF2-40B4-BE49-F238E27FC236}">
                <a16:creationId xmlns:a16="http://schemas.microsoft.com/office/drawing/2014/main" id="{C2AA9C0A-9353-DC7C-8B36-9A1C13E55B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77A5FA4-4CA9-715B-7152-68BE18CA531B}"/>
              </a:ext>
            </a:extLst>
          </p:cNvPr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2024 anderScore GmbH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F6EB74D-E958-88DB-73DC-164C93F67C1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68" y="4481736"/>
            <a:ext cx="2376264" cy="2376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>
            <a:extLst>
              <a:ext uri="{FF2B5EF4-FFF2-40B4-BE49-F238E27FC236}">
                <a16:creationId xmlns:a16="http://schemas.microsoft.com/office/drawing/2014/main" id="{BAECF73F-51DF-FDBE-6AE5-F37C2B1BD4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F4B649-D280-50F3-C67E-6AAA9D00B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F4050C-4DDC-EEE7-1F55-0CF6892CB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13.06.2024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275FE2A-62CE-89A3-6F74-188DBF77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412D5C9A-5062-4B85-AFEB-13425A69A721}" type="slidenum">
              <a:rPr lang="de-DE" altLang="de-DE" sz="1000">
                <a:solidFill>
                  <a:schemeClr val="bg1"/>
                </a:solidFill>
                <a:latin typeface="Arial" panose="020B0604020202020204" pitchFamily="34" charset="0"/>
              </a:rPr>
              <a:pPr algn="r"/>
              <a:t>‹Nr.›</a:t>
            </a:fld>
            <a:endParaRPr lang="de-DE" altLang="de-DE" sz="10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id="{2C8B5109-8C77-C5A8-61F4-5A9D9A719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Klicken Sie,  um die Formate des Vorlagentextes zu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48" name="Text Box 24">
            <a:extLst>
              <a:ext uri="{FF2B5EF4-FFF2-40B4-BE49-F238E27FC236}">
                <a16:creationId xmlns:a16="http://schemas.microsoft.com/office/drawing/2014/main" id="{F1840321-693F-91D3-D149-F3E33CC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Daniel Krämer &amp; Malte Fischer</a:t>
            </a:r>
          </a:p>
        </p:txBody>
      </p:sp>
      <p:sp>
        <p:nvSpPr>
          <p:cNvPr id="1063" name="Rectangle 39">
            <a:hlinkClick r:id="rId4"/>
            <a:extLst>
              <a:ext uri="{FF2B5EF4-FFF2-40B4-BE49-F238E27FC236}">
                <a16:creationId xmlns:a16="http://schemas.microsoft.com/office/drawing/2014/main" id="{613611E0-DAA0-F230-CD0B-8592F147216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>
            <a:extLst>
              <a:ext uri="{FF2B5EF4-FFF2-40B4-BE49-F238E27FC236}">
                <a16:creationId xmlns:a16="http://schemas.microsoft.com/office/drawing/2014/main" id="{29E915F4-DDDF-F121-AC80-954D75E00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>
            <a:extLst>
              <a:ext uri="{FF2B5EF4-FFF2-40B4-BE49-F238E27FC236}">
                <a16:creationId xmlns:a16="http://schemas.microsoft.com/office/drawing/2014/main" id="{1AC20BC3-24D2-D550-0D11-5B051D9220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>
            <a:extLst>
              <a:ext uri="{FF2B5EF4-FFF2-40B4-BE49-F238E27FC236}">
                <a16:creationId xmlns:a16="http://schemas.microsoft.com/office/drawing/2014/main" id="{492F53AD-7BED-DC98-EB8F-A0EE8D11CB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7" name="713fdfc0-1a72-49da-bd13-b47278f75372" descr="EAF3711E-BEB0-47E0-BD76-8002A3B4EEFA@localdomain">
            <a:extLst>
              <a:ext uri="{FF2B5EF4-FFF2-40B4-BE49-F238E27FC236}">
                <a16:creationId xmlns:a16="http://schemas.microsoft.com/office/drawing/2014/main" id="{4AE00106-8F78-C96F-8B30-D2683A6B8A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43" descr="_anderScore-Logo_2773x575_new">
            <a:extLst>
              <a:ext uri="{FF2B5EF4-FFF2-40B4-BE49-F238E27FC236}">
                <a16:creationId xmlns:a16="http://schemas.microsoft.com/office/drawing/2014/main" id="{CC9E1C11-27DD-E217-D73D-AA9C236B0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231775"/>
            <a:ext cx="27543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Rectangle 45">
            <a:extLst>
              <a:ext uri="{FF2B5EF4-FFF2-40B4-BE49-F238E27FC236}">
                <a16:creationId xmlns:a16="http://schemas.microsoft.com/office/drawing/2014/main" id="{ECFE2338-BCA1-E902-1A46-C4FCCF006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3213" y="115888"/>
            <a:ext cx="555466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17CC4BD-D1EF-62B4-B106-416227C7794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775" y="-15729"/>
            <a:ext cx="636272" cy="636272"/>
          </a:xfrm>
          <a:prstGeom prst="rect">
            <a:avLst/>
          </a:prstGeom>
        </p:spPr>
      </p:pic>
      <p:sp>
        <p:nvSpPr>
          <p:cNvPr id="4" name="Text Box 30">
            <a:extLst>
              <a:ext uri="{FF2B5EF4-FFF2-40B4-BE49-F238E27FC236}">
                <a16:creationId xmlns:a16="http://schemas.microsoft.com/office/drawing/2014/main" id="{E5BF6464-F1A7-DC17-2094-343D57C0A6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79912" y="6424613"/>
            <a:ext cx="216277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Tag-2_2-Tags-und-Releases.pptx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9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4B2C6CD-AD60-3C79-94C5-A3C58293BC9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468313" y="2562225"/>
            <a:ext cx="5471839" cy="93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de-DE" altLang="de-DE" sz="3200" dirty="0"/>
              <a:t>Tag 2: Vertiefung </a:t>
            </a:r>
            <a:r>
              <a:rPr lang="de-DE" altLang="de-DE" sz="3200" dirty="0" err="1"/>
              <a:t>Git</a:t>
            </a:r>
            <a:r>
              <a:rPr lang="de-DE" altLang="de-DE" sz="3200" dirty="0"/>
              <a:t>-Workflow, CI/CD &amp; </a:t>
            </a:r>
            <a:r>
              <a:rPr lang="de-DE" altLang="de-DE" sz="3200" dirty="0" err="1"/>
              <a:t>GitLab</a:t>
            </a:r>
            <a:r>
              <a:rPr lang="de-DE" altLang="de-DE" sz="3200" dirty="0"/>
              <a:t> CI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9107976-89BA-B819-B0F4-5904DD4F4AA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468312" y="4462463"/>
            <a:ext cx="4190603" cy="62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sz="1600" dirty="0"/>
              <a:t>18.06.2024, Daniel Krämer &amp; Malte Fischer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D866AF1-CD71-C1C5-56DD-B2E98E02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49275"/>
            <a:ext cx="403225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de-DE" altLang="de-DE" sz="44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795EC6A-86ED-78D6-3916-EC81E831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959" y="263970"/>
            <a:ext cx="4348957" cy="150882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ermöglicht Auschecken eines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Note: switching to 'release-v0.0.1'.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You are in '</a:t>
            </a:r>
            <a:r>
              <a:rPr lang="en-US" altLang="de-DE" sz="1200" b="1" dirty="0">
                <a:latin typeface="Consolas" panose="020B0609020204030204" pitchFamily="49" charset="0"/>
              </a:rPr>
              <a:t>detached HEAD</a:t>
            </a:r>
            <a:r>
              <a:rPr lang="en-US" altLang="de-DE" sz="1200" dirty="0">
                <a:latin typeface="Consolas" panose="020B0609020204030204" pitchFamily="49" charset="0"/>
              </a:rPr>
              <a:t>' state. You can look around, make experimental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changes and commit them, and you can discard any commits you make in this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state without impacting any branches by switching back to a branch.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If you want to create a new branch to retain commits you create, you may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do so (now or later) by using -c with the switch command. Example: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-c &lt;new-branch-name&gt;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Or undo this operation with: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  git switch -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Turn off this advice by setting config variable </a:t>
            </a:r>
            <a:r>
              <a:rPr lang="en-US" altLang="de-DE" sz="1200" dirty="0" err="1">
                <a:latin typeface="Consolas" panose="020B0609020204030204" pitchFamily="49" charset="0"/>
              </a:rPr>
              <a:t>advice.detachedHead</a:t>
            </a:r>
            <a:r>
              <a:rPr lang="en-US" altLang="de-DE" sz="1200" dirty="0">
                <a:latin typeface="Consolas" panose="020B0609020204030204" pitchFamily="49" charset="0"/>
              </a:rPr>
              <a:t> to false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HEAD is now at c3a059e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90402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checkout</a:t>
            </a:r>
            <a:r>
              <a:rPr lang="de-DE" altLang="de-DE" dirty="0">
                <a:latin typeface="Consolas" panose="020B0609020204030204" pitchFamily="49" charset="0"/>
              </a:rPr>
              <a:t> –b &lt;</a:t>
            </a:r>
            <a:r>
              <a:rPr lang="de-DE" altLang="de-DE" dirty="0" err="1">
                <a:latin typeface="Consolas" panose="020B0609020204030204" pitchFamily="49" charset="0"/>
              </a:rPr>
              <a:t>branch</a:t>
            </a:r>
            <a:r>
              <a:rPr lang="de-DE" altLang="de-DE" dirty="0">
                <a:latin typeface="Consolas" panose="020B0609020204030204" pitchFamily="49" charset="0"/>
              </a:rPr>
              <a:t>-name&gt; &lt;tag-name&gt; </a:t>
            </a:r>
            <a:r>
              <a:rPr lang="de-DE" altLang="de-DE" dirty="0"/>
              <a:t>ermöglicht Erstellen eines </a:t>
            </a:r>
            <a:r>
              <a:rPr lang="de-DE" altLang="de-DE" dirty="0" err="1"/>
              <a:t>Branches</a:t>
            </a:r>
            <a:r>
              <a:rPr lang="de-DE" altLang="de-DE" dirty="0"/>
              <a:t> abzweigend vom getaggten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checkout -b hotfix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Switched to a new branch 'hotfix‘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Löschen eines Tags ist mit 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-d &lt;tag-name&gt;</a:t>
            </a:r>
            <a:endParaRPr lang="de-DE" altLang="de-DE" dirty="0"/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-d release-v0.0.0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Deleted tag 'release-v0.0.0' (was a908be7)</a:t>
            </a:r>
            <a:endParaRPr lang="de-DE" altLang="de-DE" sz="1200" dirty="0">
              <a:latin typeface="Consolas" panose="020B0609020204030204" pitchFamily="49" charset="0"/>
            </a:endParaRP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311074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buNone/>
            </a:pPr>
            <a:r>
              <a:rPr lang="de-DE" altLang="de-DE" b="1" dirty="0" err="1"/>
              <a:t>Annotated</a:t>
            </a:r>
            <a:r>
              <a:rPr lang="de-DE" altLang="de-DE" b="1" dirty="0"/>
              <a:t> und Lightweight Tags</a:t>
            </a:r>
          </a:p>
          <a:p>
            <a:r>
              <a:rPr lang="de-DE" altLang="de-DE" dirty="0"/>
              <a:t>Lightweight Tags geben Commit nur ein Alias</a:t>
            </a:r>
          </a:p>
          <a:p>
            <a:r>
              <a:rPr lang="de-DE" altLang="de-DE" dirty="0" err="1"/>
              <a:t>Annotated</a:t>
            </a:r>
            <a:r>
              <a:rPr lang="de-DE" altLang="de-DE" dirty="0"/>
              <a:t> Tags enthalten mehr Informationen</a:t>
            </a:r>
          </a:p>
          <a:p>
            <a:pPr lvl="1"/>
            <a:r>
              <a:rPr lang="de-DE" altLang="de-DE" dirty="0"/>
              <a:t>Tagger Name</a:t>
            </a:r>
          </a:p>
          <a:p>
            <a:pPr lvl="1"/>
            <a:r>
              <a:rPr lang="de-DE" altLang="de-DE" dirty="0"/>
              <a:t>Tagger E-Mail</a:t>
            </a:r>
          </a:p>
          <a:p>
            <a:pPr lvl="1"/>
            <a:r>
              <a:rPr lang="de-DE" altLang="de-DE" dirty="0"/>
              <a:t>Datum</a:t>
            </a:r>
          </a:p>
          <a:p>
            <a:pPr lvl="1"/>
            <a:r>
              <a:rPr lang="de-DE" altLang="de-DE" dirty="0"/>
              <a:t>Tagging Message</a:t>
            </a:r>
          </a:p>
          <a:p>
            <a:pPr lvl="1"/>
            <a:r>
              <a:rPr lang="de-DE" altLang="de-DE" dirty="0"/>
              <a:t>Checksumme</a:t>
            </a:r>
          </a:p>
          <a:p>
            <a:pPr lvl="1"/>
            <a:r>
              <a:rPr lang="de-DE" altLang="de-DE" dirty="0"/>
              <a:t>Signierung</a:t>
            </a:r>
          </a:p>
          <a:p>
            <a:r>
              <a:rPr lang="de-DE" altLang="de-DE" dirty="0"/>
              <a:t>Sinnvoll, falls detaillierte Protokollierung erforderlich ist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68504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Annotated</a:t>
            </a:r>
            <a:r>
              <a:rPr lang="de-DE" altLang="de-DE" dirty="0"/>
              <a:t> Tag erstellen</a:t>
            </a:r>
          </a:p>
          <a:p>
            <a:pPr marL="0" indent="0">
              <a:buNone/>
            </a:pPr>
            <a:r>
              <a:rPr lang="de-DE" altLang="de-DE" dirty="0"/>
              <a:t>	</a:t>
            </a:r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-a &lt;tag-name&gt;</a:t>
            </a:r>
          </a:p>
          <a:p>
            <a:pPr marL="457200" lvl="1" indent="0"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tag -a release-v1.0.0 -m "</a:t>
            </a: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release"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 release-v1.0.0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Tagger: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15:13:44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Latest</a:t>
            </a:r>
            <a:r>
              <a:rPr lang="de-DE" altLang="de-DE" sz="1200" dirty="0">
                <a:latin typeface="Consolas" panose="020B0609020204030204" pitchFamily="49" charset="0"/>
              </a:rPr>
              <a:t> v1 release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11f6b62f8bc7a3403ceae4e8923d7a54abab7b6d (HEAD -&gt; </a:t>
            </a:r>
            <a:r>
              <a:rPr lang="de-DE" altLang="de-DE" sz="1200" dirty="0" err="1">
                <a:latin typeface="Consolas" panose="020B0609020204030204" pitchFamily="49" charset="0"/>
              </a:rPr>
              <a:t>main</a:t>
            </a:r>
            <a:r>
              <a:rPr lang="de-DE" altLang="de-DE" sz="1200" dirty="0">
                <a:latin typeface="Consolas" panose="020B0609020204030204" pitchFamily="49" charset="0"/>
              </a:rPr>
              <a:t>, tag: release-v1.0.0)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Christopher Keutner &lt;christopher.keutner@alumni.fh-aachen.de&gt;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15:13:10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a/file8.txt b/file8.txt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64117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 in </a:t>
            </a:r>
            <a:r>
              <a:rPr lang="de-DE" cap="none" dirty="0" err="1"/>
              <a:t>GitLab</a:t>
            </a:r>
            <a:endParaRPr lang="de-DE" cap="none" dirty="0"/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180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Tags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51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Releases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GitLab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57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 erstellen Snapshot des aktuellen Projektes</a:t>
            </a:r>
          </a:p>
          <a:p>
            <a:r>
              <a:rPr lang="de-DE" altLang="de-DE" dirty="0"/>
              <a:t>Werden aus Tag heraus erstellt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Release kann beinhalten</a:t>
            </a:r>
          </a:p>
          <a:p>
            <a:pPr lvl="1"/>
            <a:r>
              <a:rPr lang="de-DE" altLang="de-DE" dirty="0"/>
              <a:t>Snapshot des Source Codes im Repository</a:t>
            </a:r>
          </a:p>
          <a:p>
            <a:pPr lvl="1"/>
            <a:r>
              <a:rPr lang="de-DE" altLang="de-DE" dirty="0"/>
              <a:t>Packages aus Job Artefakten</a:t>
            </a:r>
          </a:p>
          <a:p>
            <a:pPr lvl="1"/>
            <a:r>
              <a:rPr lang="de-DE" altLang="de-DE" dirty="0"/>
              <a:t>Metadaten</a:t>
            </a:r>
          </a:p>
          <a:p>
            <a:pPr lvl="1"/>
            <a:r>
              <a:rPr lang="de-DE" altLang="de-DE" dirty="0"/>
              <a:t>Release Notes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archiviert Source Code und verknüpft diesen mit Release</a:t>
            </a:r>
          </a:p>
          <a:p>
            <a:r>
              <a:rPr lang="de-DE" altLang="de-DE" dirty="0" err="1"/>
              <a:t>GitLab</a:t>
            </a:r>
            <a:r>
              <a:rPr lang="de-DE" altLang="de-DE" dirty="0"/>
              <a:t> erstellt JSON Datei mit Auflistung von Inhalt (release </a:t>
            </a:r>
            <a:r>
              <a:rPr lang="de-DE" altLang="de-DE" dirty="0" err="1"/>
              <a:t>evidence</a:t>
            </a:r>
            <a:r>
              <a:rPr lang="de-DE" altLang="de-DE" dirty="0"/>
              <a:t>)</a:t>
            </a:r>
          </a:p>
          <a:p>
            <a:r>
              <a:rPr lang="de-DE" altLang="de-DE" dirty="0"/>
              <a:t>Löschung von Tags führt zur Löschung des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</p:txBody>
      </p:sp>
    </p:spTree>
    <p:extLst>
      <p:ext uri="{BB962C8B-B14F-4D97-AF65-F5344CB8AC3E}">
        <p14:creationId xmlns:p14="http://schemas.microsoft.com/office/powerpoint/2010/main" val="105670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9DE2-C4DE-7843-1959-88CA8F7E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Releases in </a:t>
            </a:r>
            <a:r>
              <a:rPr lang="de-DE" dirty="0" err="1"/>
              <a:t>GitLab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E3D458B-5F22-8DB8-7CF4-F9400D764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163" y="1051731"/>
            <a:ext cx="5165673" cy="47545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598B5D2-663A-5996-059E-B3EE842C9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432" y="4209527"/>
            <a:ext cx="5068455" cy="21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1 – Einführung in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 und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,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 im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&amp; Kursüberblick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Rebase</a:t>
            </a:r>
            <a:r>
              <a:rPr lang="de-DE" altLang="de-DE" sz="1400" dirty="0"/>
              <a:t> und </a:t>
            </a:r>
            <a:r>
              <a:rPr lang="de-DE" altLang="de-DE" sz="1400" dirty="0" err="1"/>
              <a:t>Merge</a:t>
            </a:r>
            <a:r>
              <a:rPr lang="de-DE" altLang="de-DE" sz="1400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 Remote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Grundlagen von </a:t>
            </a:r>
            <a:r>
              <a:rPr lang="de-DE" altLang="de-DE" sz="1400" dirty="0" err="1"/>
              <a:t>GitLab</a:t>
            </a:r>
            <a:endParaRPr lang="de-DE" alt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</a:t>
            </a:r>
            <a:r>
              <a:rPr lang="de-DE" altLang="de-DE" sz="1400" dirty="0"/>
              <a:t>-Workflow im Team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2 – Vertiefung </a:t>
            </a:r>
            <a:r>
              <a:rPr lang="de-DE" altLang="de-DE" sz="1800" b="1" dirty="0" err="1"/>
              <a:t>Git</a:t>
            </a:r>
            <a:r>
              <a:rPr lang="de-DE" altLang="de-DE" sz="1800" b="1" dirty="0"/>
              <a:t>-Workflow, CI/CD &amp; </a:t>
            </a:r>
            <a:r>
              <a:rPr lang="de-DE" altLang="de-DE" sz="1800" b="1" dirty="0" err="1"/>
              <a:t>GitLab</a:t>
            </a:r>
            <a:r>
              <a:rPr lang="de-DE" altLang="de-DE" sz="1800" b="1" dirty="0"/>
              <a:t> CI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Gitflow</a:t>
            </a:r>
            <a:r>
              <a:rPr lang="de-DE" altLang="de-DE" sz="1400" dirty="0"/>
              <a:t>-Workflow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u="sng" dirty="0"/>
              <a:t>Tags, Releases &amp; deren Verwaltung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GitLab</a:t>
            </a:r>
            <a:r>
              <a:rPr lang="de-DE" altLang="de-DE" sz="1400" dirty="0"/>
              <a:t>-Runner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Einführung in </a:t>
            </a:r>
            <a:r>
              <a:rPr lang="de-DE" altLang="de-DE" sz="1400" dirty="0" err="1"/>
              <a:t>GitLab</a:t>
            </a:r>
            <a:r>
              <a:rPr lang="de-DE" altLang="de-DE" sz="1400" dirty="0"/>
              <a:t> CI/CD &amp; </a:t>
            </a:r>
            <a:r>
              <a:rPr lang="de-DE" altLang="de-DE" sz="1400" dirty="0" err="1"/>
              <a:t>gitlab.yml</a:t>
            </a:r>
            <a:endParaRPr lang="de-DE" alt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1800" b="1" dirty="0"/>
              <a:t>Tag 3 – </a:t>
            </a:r>
            <a:r>
              <a:rPr lang="de-DE" altLang="de-DE" sz="1800" b="1" dirty="0" err="1"/>
              <a:t>GitOps</a:t>
            </a:r>
            <a:r>
              <a:rPr lang="de-DE" altLang="de-DE" sz="1800" b="1" dirty="0"/>
              <a:t>, Docker in der Entwicklung und </a:t>
            </a:r>
            <a:r>
              <a:rPr lang="de-DE" altLang="de-DE" sz="1800" b="1" dirty="0" err="1"/>
              <a:t>Deployment</a:t>
            </a:r>
            <a:r>
              <a:rPr lang="de-DE" altLang="de-DE" sz="1800" b="1" dirty="0"/>
              <a:t>-Strategien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 err="1"/>
              <a:t>GitOps</a:t>
            </a:r>
            <a:r>
              <a:rPr lang="de-DE" altLang="de-DE" sz="1400" dirty="0"/>
              <a:t> Grundlagen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Lokale Entwicklung mit Docker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Container/Docker-Registry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Erstellen von Release- und </a:t>
            </a:r>
            <a:r>
              <a:rPr lang="de-DE" altLang="de-DE" sz="1400" dirty="0" err="1"/>
              <a:t>Tagged</a:t>
            </a:r>
            <a:r>
              <a:rPr lang="de-DE" altLang="de-DE" sz="1400" dirty="0"/>
              <a:t>-Images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Möglichkeiten des </a:t>
            </a:r>
            <a:r>
              <a:rPr lang="de-DE" altLang="de-DE" sz="1400" dirty="0" err="1"/>
              <a:t>Deployments</a:t>
            </a:r>
            <a:r>
              <a:rPr lang="de-DE" altLang="de-DE" sz="1400" dirty="0"/>
              <a:t> &amp; Verwaltung von Konfiguration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altLang="de-DE" sz="1400" dirty="0"/>
              <a:t>Abschlussübung &amp; Diskussion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de-DE" altLang="de-DE" sz="1400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550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Tags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2047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6">
            <a:extLst>
              <a:ext uri="{FF2B5EF4-FFF2-40B4-BE49-F238E27FC236}">
                <a16:creationId xmlns:a16="http://schemas.microsoft.com/office/drawing/2014/main" id="{BC4BC2CC-AA18-345B-63ED-7D24CA6BD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3409950" cy="706437"/>
          </a:xfrm>
        </p:spPr>
        <p:txBody>
          <a:bodyPr/>
          <a:lstStyle/>
          <a:p>
            <a:r>
              <a:rPr lang="de-DE" altLang="de-DE" dirty="0"/>
              <a:t>Tags &amp; Releases</a:t>
            </a:r>
          </a:p>
        </p:txBody>
      </p:sp>
      <p:sp>
        <p:nvSpPr>
          <p:cNvPr id="3" name="Inhaltsplatzhalter 18">
            <a:extLst>
              <a:ext uri="{FF2B5EF4-FFF2-40B4-BE49-F238E27FC236}">
                <a16:creationId xmlns:a16="http://schemas.microsoft.com/office/drawing/2014/main" id="{722A59E8-4DC4-18C6-04BE-E59EF5F32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de-DE" altLang="de-DE" b="1" dirty="0"/>
              <a:t>Inhalt</a:t>
            </a:r>
          </a:p>
          <a:p>
            <a:pPr>
              <a:spcBef>
                <a:spcPts val="3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</a:t>
            </a:r>
            <a:endParaRPr lang="de-DE" altLang="de-DE" dirty="0"/>
          </a:p>
          <a:p>
            <a:pPr lvl="1">
              <a:spcBef>
                <a:spcPts val="300"/>
              </a:spcBef>
            </a:pPr>
            <a:r>
              <a:rPr lang="de-DE" altLang="de-DE" dirty="0"/>
              <a:t>Tagging Konzept</a:t>
            </a:r>
          </a:p>
          <a:p>
            <a:pPr lvl="1">
              <a:spcBef>
                <a:spcPts val="300"/>
              </a:spcBef>
            </a:pPr>
            <a:r>
              <a:rPr lang="de-DE" altLang="de-DE" dirty="0"/>
              <a:t>Erstellen von </a:t>
            </a:r>
            <a:r>
              <a:rPr lang="de-DE" altLang="de-DE" dirty="0" err="1"/>
              <a:t>Git</a:t>
            </a:r>
            <a:r>
              <a:rPr lang="de-DE" altLang="de-DE" dirty="0"/>
              <a:t> Tags</a:t>
            </a:r>
          </a:p>
          <a:p>
            <a:pPr lvl="1">
              <a:spcBef>
                <a:spcPts val="300"/>
              </a:spcBef>
            </a:pPr>
            <a:r>
              <a:rPr lang="de-DE" altLang="de-DE" dirty="0" err="1"/>
              <a:t>Annotated</a:t>
            </a:r>
            <a:r>
              <a:rPr lang="de-DE" altLang="de-DE" dirty="0"/>
              <a:t> Tags</a:t>
            </a:r>
          </a:p>
          <a:p>
            <a:pPr>
              <a:spcBef>
                <a:spcPts val="600"/>
              </a:spcBef>
            </a:pPr>
            <a:r>
              <a:rPr lang="de-DE" altLang="de-DE" dirty="0"/>
              <a:t>Tags in </a:t>
            </a:r>
            <a:r>
              <a:rPr lang="de-DE" altLang="de-DE" dirty="0" err="1"/>
              <a:t>GitLab</a:t>
            </a:r>
            <a:endParaRPr lang="de-DE" altLang="de-DE" dirty="0"/>
          </a:p>
          <a:p>
            <a:pPr>
              <a:spcBef>
                <a:spcPts val="600"/>
              </a:spcBef>
            </a:pPr>
            <a:r>
              <a:rPr lang="de-DE" altLang="de-DE" dirty="0" err="1"/>
              <a:t>GitLab</a:t>
            </a:r>
            <a:r>
              <a:rPr lang="de-DE" altLang="de-DE" dirty="0"/>
              <a:t> Releases</a:t>
            </a:r>
          </a:p>
          <a:p>
            <a:pPr>
              <a:spcBef>
                <a:spcPts val="300"/>
              </a:spcBef>
            </a:pPr>
            <a:endParaRPr lang="de-DE" altLang="de-DE" dirty="0"/>
          </a:p>
          <a:p>
            <a:pPr lvl="1"/>
            <a:endParaRPr lang="de-DE" altLang="de-DE" dirty="0"/>
          </a:p>
          <a:p>
            <a:pPr marL="0" indent="0">
              <a:buNone/>
            </a:pPr>
            <a:endParaRPr lang="de-DE" alt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Tagging ist ein wichtiges Konzept der Versionsverwaltung</a:t>
            </a:r>
          </a:p>
          <a:p>
            <a:r>
              <a:rPr lang="de-DE" altLang="de-DE" dirty="0"/>
              <a:t>Markierung (“</a:t>
            </a:r>
            <a:r>
              <a:rPr lang="de-DE" altLang="de-DE" dirty="0" err="1"/>
              <a:t>Labeling</a:t>
            </a:r>
            <a:r>
              <a:rPr lang="de-DE" altLang="de-DE" dirty="0"/>
              <a:t>“) spezifischer Entwicklungsstände</a:t>
            </a:r>
          </a:p>
          <a:p>
            <a:r>
              <a:rPr lang="de-DE" altLang="de-DE" dirty="0"/>
              <a:t>Entwicklungsstand wird bei </a:t>
            </a:r>
            <a:r>
              <a:rPr lang="de-DE" altLang="de-DE" dirty="0" err="1"/>
              <a:t>Git</a:t>
            </a:r>
            <a:r>
              <a:rPr lang="de-DE" altLang="de-DE" dirty="0"/>
              <a:t> als „</a:t>
            </a:r>
            <a:r>
              <a:rPr lang="de-DE" altLang="de-DE" dirty="0" err="1"/>
              <a:t>snapshot</a:t>
            </a:r>
            <a:r>
              <a:rPr lang="de-DE" altLang="de-DE" dirty="0"/>
              <a:t>“ bezeichnet</a:t>
            </a:r>
          </a:p>
          <a:p>
            <a:r>
              <a:rPr lang="de-DE" altLang="de-DE" dirty="0"/>
              <a:t>Use Case: Markierung von Releases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30208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&lt;tag-name&gt; </a:t>
            </a:r>
            <a:r>
              <a:rPr lang="de-DE" altLang="de-DE" dirty="0"/>
              <a:t>um zum letzten </a:t>
            </a:r>
            <a:r>
              <a:rPr lang="de-DE" altLang="de-DE" dirty="0" err="1"/>
              <a:t>Commits</a:t>
            </a:r>
            <a:r>
              <a:rPr lang="de-DE" altLang="de-DE" dirty="0"/>
              <a:t> des aktiven </a:t>
            </a:r>
            <a:r>
              <a:rPr lang="de-DE" altLang="de-DE" dirty="0" err="1"/>
              <a:t>Branches</a:t>
            </a:r>
            <a:r>
              <a:rPr lang="de-DE" altLang="de-DE" dirty="0"/>
              <a:t> ein Tag hinzuzufügen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"release-v0.0.1"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(HEAD -&gt; main, 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r>
              <a:rPr lang="de-DE" altLang="de-DE" dirty="0"/>
              <a:t>Fügt </a:t>
            </a:r>
            <a:r>
              <a:rPr lang="de-DE" altLang="de-DE" i="1" dirty="0"/>
              <a:t>leichtgewichtigen</a:t>
            </a:r>
            <a:r>
              <a:rPr lang="de-DE" altLang="de-DE" dirty="0"/>
              <a:t> Tag hinzu</a:t>
            </a:r>
          </a:p>
          <a:p>
            <a:r>
              <a:rPr lang="de-DE" altLang="de-DE" dirty="0"/>
              <a:t>Tag wird an allen Files im Repository gesetzt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953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tag </a:t>
            </a:r>
            <a:r>
              <a:rPr lang="de-DE" altLang="de-DE" dirty="0"/>
              <a:t>zeigt alle Tags im aktuellen Projekt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release-v0.0.2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release-v1.0.0</a:t>
            </a:r>
            <a:endParaRPr lang="de-DE" altLang="de-DE" dirty="0">
              <a:latin typeface="Consolas" panose="020B0609020204030204" pitchFamily="49" charset="0"/>
            </a:endParaRPr>
          </a:p>
          <a:p>
            <a:r>
              <a:rPr lang="de-DE" altLang="de-DE" dirty="0" err="1">
                <a:latin typeface="Consolas" panose="020B0609020204030204" pitchFamily="49" charset="0"/>
              </a:rPr>
              <a:t>git</a:t>
            </a:r>
            <a:r>
              <a:rPr lang="de-DE" altLang="de-DE" dirty="0">
                <a:latin typeface="Consolas" panose="020B0609020204030204" pitchFamily="49" charset="0"/>
              </a:rPr>
              <a:t> </a:t>
            </a:r>
            <a:r>
              <a:rPr lang="de-DE" altLang="de-DE" dirty="0" err="1">
                <a:latin typeface="Consolas" panose="020B0609020204030204" pitchFamily="49" charset="0"/>
              </a:rPr>
              <a:t>show</a:t>
            </a:r>
            <a:r>
              <a:rPr lang="de-DE" altLang="de-DE" dirty="0">
                <a:latin typeface="Consolas" panose="020B0609020204030204" pitchFamily="49" charset="0"/>
              </a:rPr>
              <a:t> &lt;tag-name&gt; </a:t>
            </a:r>
            <a:r>
              <a:rPr lang="de-DE" altLang="de-DE" dirty="0"/>
              <a:t>zeigt den Commit zum angegebenen Tag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$ 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show</a:t>
            </a:r>
            <a:r>
              <a:rPr lang="de-DE" altLang="de-DE" sz="1200" dirty="0">
                <a:latin typeface="Consolas" panose="020B0609020204030204" pitchFamily="49" charset="0"/>
              </a:rPr>
              <a:t> release-v0.0.1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commit</a:t>
            </a:r>
            <a:r>
              <a:rPr lang="de-DE" altLang="de-DE" sz="1200" dirty="0">
                <a:latin typeface="Consolas" panose="020B0609020204030204" pitchFamily="49" charset="0"/>
              </a:rPr>
              <a:t> c3a059e2d6e4acfdca1295104b4d6a55f8bd00e4 (tag: release-v0.0.1)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Author</a:t>
            </a:r>
            <a:r>
              <a:rPr lang="de-DE" altLang="de-DE" sz="1200" dirty="0">
                <a:latin typeface="Consolas" panose="020B0609020204030204" pitchFamily="49" charset="0"/>
              </a:rPr>
              <a:t>: </a:t>
            </a:r>
            <a:r>
              <a:rPr lang="de-DE" altLang="de-DE" sz="1200" dirty="0" err="1">
                <a:latin typeface="Consolas" panose="020B0609020204030204" pitchFamily="49" charset="0"/>
              </a:rPr>
              <a:t>Example</a:t>
            </a:r>
            <a:r>
              <a:rPr lang="de-DE" altLang="de-DE" sz="1200" dirty="0">
                <a:latin typeface="Consolas" panose="020B0609020204030204" pitchFamily="49" charset="0"/>
              </a:rPr>
              <a:t> User &lt;example.user@example.de&gt;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Date:   Tue May 28 14:47:28 2024 +0200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>
                <a:latin typeface="Consolas" panose="020B0609020204030204" pitchFamily="49" charset="0"/>
              </a:rPr>
              <a:t>    Add </a:t>
            </a:r>
            <a:r>
              <a:rPr lang="de-DE" altLang="de-DE" sz="1200" dirty="0" err="1">
                <a:latin typeface="Consolas" panose="020B0609020204030204" pitchFamily="49" charset="0"/>
              </a:rPr>
              <a:t>final_file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diff</a:t>
            </a:r>
            <a:r>
              <a:rPr lang="de-DE" altLang="de-DE" sz="1200" dirty="0">
                <a:latin typeface="Consolas" panose="020B0609020204030204" pitchFamily="49" charset="0"/>
              </a:rPr>
              <a:t> --</a:t>
            </a:r>
            <a:r>
              <a:rPr lang="de-DE" altLang="de-DE" sz="1200" dirty="0" err="1">
                <a:latin typeface="Consolas" panose="020B0609020204030204" pitchFamily="49" charset="0"/>
              </a:rPr>
              <a:t>git</a:t>
            </a:r>
            <a:r>
              <a:rPr lang="de-DE" altLang="de-DE" sz="1200" dirty="0">
                <a:latin typeface="Consolas" panose="020B0609020204030204" pitchFamily="49" charset="0"/>
              </a:rPr>
              <a:t> a/final_file.txt b/final_file.txt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new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file</a:t>
            </a:r>
            <a:r>
              <a:rPr lang="de-DE" altLang="de-DE" sz="1200" dirty="0">
                <a:latin typeface="Consolas" panose="020B0609020204030204" pitchFamily="49" charset="0"/>
              </a:rPr>
              <a:t> </a:t>
            </a:r>
            <a:r>
              <a:rPr lang="de-DE" altLang="de-DE" sz="1200" dirty="0" err="1">
                <a:latin typeface="Consolas" panose="020B0609020204030204" pitchFamily="49" charset="0"/>
              </a:rPr>
              <a:t>mode</a:t>
            </a:r>
            <a:r>
              <a:rPr lang="de-DE" altLang="de-DE" sz="1200" dirty="0">
                <a:latin typeface="Consolas" panose="020B0609020204030204" pitchFamily="49" charset="0"/>
              </a:rPr>
              <a:t> 100644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de-DE" altLang="de-DE" sz="1200" dirty="0" err="1">
                <a:latin typeface="Consolas" panose="020B0609020204030204" pitchFamily="49" charset="0"/>
              </a:rPr>
              <a:t>index</a:t>
            </a:r>
            <a:r>
              <a:rPr lang="de-DE" altLang="de-DE" sz="1200" dirty="0">
                <a:latin typeface="Consolas" panose="020B0609020204030204" pitchFamily="49" charset="0"/>
              </a:rPr>
              <a:t> 0000000..e69de29</a:t>
            </a:r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10954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Inhaltsplatzhalter 18">
            <a:extLst>
              <a:ext uri="{FF2B5EF4-FFF2-40B4-BE49-F238E27FC236}">
                <a16:creationId xmlns:a16="http://schemas.microsoft.com/office/drawing/2014/main" id="{BE3C4C95-FD5D-27F0-ED0C-AB8113CA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4" y="981075"/>
            <a:ext cx="8517258" cy="5400675"/>
          </a:xfrm>
        </p:spPr>
        <p:txBody>
          <a:bodyPr/>
          <a:lstStyle/>
          <a:p>
            <a:r>
              <a:rPr lang="de-DE" altLang="de-DE" dirty="0"/>
              <a:t>Rückwirkendes Tagging mit Angabe der Commit-ID möglich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tag release-v0.0.0 a908be7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$ git log --</a:t>
            </a:r>
            <a:r>
              <a:rPr lang="en-US" altLang="de-DE" sz="1200" dirty="0" err="1">
                <a:latin typeface="Consolas" panose="020B0609020204030204" pitchFamily="49" charset="0"/>
              </a:rPr>
              <a:t>oneline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89c1108 (HEAD -&gt; main, tag: release-v0.0.2) Add release2_file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c3a059e (tag: release-v0.0.1) Add </a:t>
            </a:r>
            <a:r>
              <a:rPr lang="en-US" altLang="de-DE" sz="1200" dirty="0" err="1">
                <a:latin typeface="Consolas" panose="020B0609020204030204" pitchFamily="49" charset="0"/>
              </a:rPr>
              <a:t>final_file</a:t>
            </a:r>
            <a:endParaRPr lang="en-US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a908be7 (tag: release-v0.0.0) Add file3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722eaf0 Add file from main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altLang="de-DE" sz="1200" dirty="0">
                <a:latin typeface="Consolas" panose="020B0609020204030204" pitchFamily="49" charset="0"/>
              </a:rPr>
              <a:t>c61ef14 Initial commit</a:t>
            </a:r>
            <a:endParaRPr lang="de-DE" altLang="de-DE" sz="12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de-DE" altLang="de-DE" sz="1200" dirty="0">
              <a:latin typeface="Consolas" panose="020B0609020204030204" pitchFamily="49" charset="0"/>
            </a:endParaRPr>
          </a:p>
          <a:p>
            <a:endParaRPr lang="de-DE" altLang="de-DE" dirty="0"/>
          </a:p>
        </p:txBody>
      </p:sp>
      <p:sp>
        <p:nvSpPr>
          <p:cNvPr id="6147" name="Rectangle 1062">
            <a:extLst>
              <a:ext uri="{FF2B5EF4-FFF2-40B4-BE49-F238E27FC236}">
                <a16:creationId xmlns:a16="http://schemas.microsoft.com/office/drawing/2014/main" id="{C46E9340-3256-8D55-A265-94F2F41E28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altLang="de-DE" dirty="0" err="1"/>
              <a:t>Git</a:t>
            </a:r>
            <a:r>
              <a:rPr lang="de-DE" altLang="de-DE" dirty="0"/>
              <a:t> – Tags </a:t>
            </a:r>
          </a:p>
        </p:txBody>
      </p:sp>
    </p:spTree>
    <p:extLst>
      <p:ext uri="{BB962C8B-B14F-4D97-AF65-F5344CB8AC3E}">
        <p14:creationId xmlns:p14="http://schemas.microsoft.com/office/powerpoint/2010/main" val="1475861676"/>
      </p:ext>
    </p:extLst>
  </p:cSld>
  <p:clrMapOvr>
    <a:masterClrMapping/>
  </p:clrMapOvr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PPT7</Template>
  <TotalTime>0</TotalTime>
  <Pages>1</Pages>
  <Words>977</Words>
  <Application>Microsoft Office PowerPoint</Application>
  <PresentationFormat>Bildschirmpräsentation (4:3)</PresentationFormat>
  <Paragraphs>197</Paragraphs>
  <Slides>18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Consolas</vt:lpstr>
      <vt:lpstr>Monotype Sorts</vt:lpstr>
      <vt:lpstr>Times New Roman</vt:lpstr>
      <vt:lpstr>vorlneu</vt:lpstr>
      <vt:lpstr>Benutzerdefiniertes Design</vt:lpstr>
      <vt:lpstr>2_vorlneu</vt:lpstr>
      <vt:lpstr>Tag 2: Vertiefung Git-Workflow, CI/CD &amp; GitLab CI </vt:lpstr>
      <vt:lpstr>Agenda</vt:lpstr>
      <vt:lpstr>Agenda</vt:lpstr>
      <vt:lpstr>Tags</vt:lpstr>
      <vt:lpstr>Tags &amp; Releases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Git – Tags </vt:lpstr>
      <vt:lpstr>Tags in GitLab</vt:lpstr>
      <vt:lpstr>Tags in GitLab</vt:lpstr>
      <vt:lpstr>Releases</vt:lpstr>
      <vt:lpstr>GitLab Releases</vt:lpstr>
      <vt:lpstr>Releases in GitLab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&lt;Titel&gt;</dc:title>
  <dc:creator>anderScore User4</dc:creator>
  <cp:lastModifiedBy>Keutner, Christopher</cp:lastModifiedBy>
  <cp:revision>43</cp:revision>
  <cp:lastPrinted>1996-08-01T16:36:58Z</cp:lastPrinted>
  <dcterms:created xsi:type="dcterms:W3CDTF">2024-05-03T10:07:43Z</dcterms:created>
  <dcterms:modified xsi:type="dcterms:W3CDTF">2024-06-12T22:36:31Z</dcterms:modified>
</cp:coreProperties>
</file>