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2"/>
  </p:notesMasterIdLst>
  <p:handoutMasterIdLst>
    <p:handoutMasterId r:id="rId23"/>
  </p:handoutMasterIdLst>
  <p:sldIdLst>
    <p:sldId id="288" r:id="rId3"/>
    <p:sldId id="289" r:id="rId4"/>
    <p:sldId id="291" r:id="rId5"/>
    <p:sldId id="587" r:id="rId6"/>
    <p:sldId id="596" r:id="rId7"/>
    <p:sldId id="599" r:id="rId8"/>
    <p:sldId id="600" r:id="rId9"/>
    <p:sldId id="588" r:id="rId10"/>
    <p:sldId id="598" r:id="rId11"/>
    <p:sldId id="601" r:id="rId12"/>
    <p:sldId id="603" r:id="rId13"/>
    <p:sldId id="589" r:id="rId14"/>
    <p:sldId id="590" r:id="rId15"/>
    <p:sldId id="591" r:id="rId16"/>
    <p:sldId id="592" r:id="rId17"/>
    <p:sldId id="593" r:id="rId18"/>
    <p:sldId id="594" r:id="rId19"/>
    <p:sldId id="597" r:id="rId20"/>
    <p:sldId id="595" r:id="rId21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EEE8"/>
    <a:srgbClr val="FFFFFF"/>
    <a:srgbClr val="0D4F3C"/>
    <a:srgbClr val="008C5A"/>
    <a:srgbClr val="037C03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7246" autoAdjust="0"/>
  </p:normalViewPr>
  <p:slideViewPr>
    <p:cSldViewPr>
      <p:cViewPr varScale="1">
        <p:scale>
          <a:sx n="106" d="100"/>
          <a:sy n="106" d="100"/>
        </p:scale>
        <p:origin x="7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</a:t>
            </a:r>
          </a:p>
          <a:p>
            <a:r>
              <a:rPr lang="de-DE" dirty="0"/>
              <a:t>https://medium.com/@truongbui95/exploring-gitlab-ci-cd-ce6a7ffb5746</a:t>
            </a:r>
          </a:p>
          <a:p>
            <a:endParaRPr lang="de-DE" dirty="0"/>
          </a:p>
          <a:p>
            <a:r>
              <a:rPr lang="de-DE" dirty="0"/>
              <a:t>Kurz nochmal auf CICD eingehen…</a:t>
            </a:r>
          </a:p>
          <a:p>
            <a:endParaRPr lang="de-DE" dirty="0"/>
          </a:p>
          <a:p>
            <a:r>
              <a:rPr lang="de-DE" dirty="0"/>
              <a:t>CI -&gt; </a:t>
            </a:r>
            <a:r>
              <a:rPr lang="de-DE" dirty="0" err="1"/>
              <a:t>Continuous</a:t>
            </a:r>
            <a:r>
              <a:rPr lang="de-DE" dirty="0"/>
              <a:t> Integration</a:t>
            </a:r>
          </a:p>
          <a:p>
            <a:r>
              <a:rPr lang="de-DE" dirty="0"/>
              <a:t>CD -&gt; </a:t>
            </a:r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Deployment</a:t>
            </a:r>
            <a:r>
              <a:rPr lang="de-DE" dirty="0"/>
              <a:t> ODER </a:t>
            </a:r>
            <a:r>
              <a:rPr lang="de-DE" dirty="0" err="1"/>
              <a:t>Delivery</a:t>
            </a:r>
            <a:endParaRPr lang="de-DE" dirty="0"/>
          </a:p>
          <a:p>
            <a:endParaRPr lang="de-DE" dirty="0"/>
          </a:p>
          <a:p>
            <a:r>
              <a:rPr lang="de-DE" dirty="0"/>
              <a:t>Man will automatisiert und kontinuierlich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Code </a:t>
            </a:r>
            <a:r>
              <a:rPr lang="de-DE" dirty="0" err="1"/>
              <a:t>Changes</a:t>
            </a:r>
            <a:r>
              <a:rPr lang="de-DE" dirty="0"/>
              <a:t> (Code -&gt; Commit) bauen (Java ist eine „Compiler </a:t>
            </a:r>
            <a:r>
              <a:rPr lang="de-DE" dirty="0" err="1"/>
              <a:t>language</a:t>
            </a:r>
            <a:r>
              <a:rPr lang="de-DE" dirty="0"/>
              <a:t>“… bei „Interpreter </a:t>
            </a:r>
            <a:r>
              <a:rPr lang="de-DE" dirty="0" err="1"/>
              <a:t>languages</a:t>
            </a:r>
            <a:r>
              <a:rPr lang="de-DE" dirty="0"/>
              <a:t>“ braucht man keine </a:t>
            </a:r>
            <a:r>
              <a:rPr lang="de-DE" dirty="0" err="1"/>
              <a:t>Compilation</a:t>
            </a:r>
            <a:r>
              <a:rPr lang="de-DE" dirty="0"/>
              <a:t>), testen, (CI Pipeline) und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im Anschluss auf die </a:t>
            </a:r>
            <a:r>
              <a:rPr lang="de-DE" dirty="0" err="1"/>
              <a:t>Deployment</a:t>
            </a:r>
            <a:r>
              <a:rPr lang="de-DE" dirty="0"/>
              <a:t>-Umgebung (CI Pipeline mit </a:t>
            </a:r>
            <a:r>
              <a:rPr lang="de-DE" dirty="0" err="1"/>
              <a:t>Staging</a:t>
            </a:r>
            <a:r>
              <a:rPr lang="de-DE" dirty="0"/>
              <a:t> und </a:t>
            </a:r>
            <a:r>
              <a:rPr lang="de-DE" dirty="0" err="1"/>
              <a:t>Production</a:t>
            </a:r>
            <a:r>
              <a:rPr lang="de-DE" dirty="0"/>
              <a:t>) releasen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Also </a:t>
            </a:r>
            <a:r>
              <a:rPr lang="de-DE" dirty="0">
                <a:sym typeface="Wingdings" panose="05000000000000000000" pitchFamily="2" charset="2"/>
              </a:rPr>
              <a:t>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ym typeface="Wingdings" panose="05000000000000000000" pitchFamily="2" charset="2"/>
              </a:rPr>
              <a:t>Developer </a:t>
            </a:r>
            <a:r>
              <a:rPr lang="de-DE" dirty="0" err="1">
                <a:sym typeface="Wingdings" panose="05000000000000000000" pitchFamily="2" charset="2"/>
              </a:rPr>
              <a:t>merged</a:t>
            </a:r>
            <a:r>
              <a:rPr lang="de-DE" dirty="0">
                <a:sym typeface="Wingdings" panose="05000000000000000000" pitchFamily="2" charset="2"/>
              </a:rPr>
              <a:t> Code Änderungen (oder </a:t>
            </a:r>
            <a:r>
              <a:rPr lang="de-DE" dirty="0" err="1">
                <a:sym typeface="Wingdings" panose="05000000000000000000" pitchFamily="2" charset="2"/>
              </a:rPr>
              <a:t>git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commit</a:t>
            </a:r>
            <a:r>
              <a:rPr lang="de-DE" dirty="0">
                <a:sym typeface="Wingdings" panose="05000000000000000000" pitchFamily="2" charset="2"/>
              </a:rPr>
              <a:t> + </a:t>
            </a:r>
            <a:r>
              <a:rPr lang="de-DE" dirty="0" err="1">
                <a:sym typeface="Wingdings" panose="05000000000000000000" pitchFamily="2" charset="2"/>
              </a:rPr>
              <a:t>git</a:t>
            </a:r>
            <a:r>
              <a:rPr lang="de-DE" dirty="0">
                <a:sym typeface="Wingdings" panose="05000000000000000000" pitchFamily="2" charset="2"/>
              </a:rPr>
              <a:t> push) auf einem remote </a:t>
            </a:r>
            <a:r>
              <a:rPr lang="de-DE" dirty="0" err="1">
                <a:sym typeface="Wingdings" panose="05000000000000000000" pitchFamily="2" charset="2"/>
              </a:rPr>
              <a:t>git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repo</a:t>
            </a:r>
            <a:endParaRPr lang="de-DE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ym typeface="Wingdings" panose="05000000000000000000" pitchFamily="2" charset="2"/>
              </a:rPr>
              <a:t>Daraufhin führt </a:t>
            </a:r>
            <a:r>
              <a:rPr lang="de-DE" dirty="0" err="1">
                <a:sym typeface="Wingdings" panose="05000000000000000000" pitchFamily="2" charset="2"/>
              </a:rPr>
              <a:t>GitLab</a:t>
            </a:r>
            <a:r>
              <a:rPr lang="de-DE" dirty="0">
                <a:sym typeface="Wingdings" panose="05000000000000000000" pitchFamily="2" charset="2"/>
              </a:rPr>
              <a:t> die entsprechenden Pipelines aus.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ym typeface="Wingdings" panose="05000000000000000000" pitchFamily="2" charset="2"/>
              </a:rPr>
              <a:t>„Endziel“ (lol): neue code-änderungen für den </a:t>
            </a:r>
            <a:r>
              <a:rPr lang="de-DE" dirty="0" err="1">
                <a:sym typeface="Wingdings" panose="05000000000000000000" pitchFamily="2" charset="2"/>
              </a:rPr>
              <a:t>endanwender</a:t>
            </a:r>
            <a:r>
              <a:rPr lang="de-DE" dirty="0">
                <a:sym typeface="Wingdings" panose="05000000000000000000" pitchFamily="2" charset="2"/>
              </a:rPr>
              <a:t> releasen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70105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https://docs.gitlab.com/ee/ci/runners/configure_runners.html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30974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 Bild:</a:t>
            </a:r>
          </a:p>
          <a:p>
            <a:r>
              <a:rPr lang="de-DE" dirty="0"/>
              <a:t>https://medium.com/@mosiko1234/optimizing-gitlab-ci-cd-pipelines-for-high-efficiency-f2ebbc046a89</a:t>
            </a:r>
          </a:p>
          <a:p>
            <a:endParaRPr lang="de-DE" dirty="0"/>
          </a:p>
          <a:p>
            <a:r>
              <a:rPr lang="de-DE" dirty="0"/>
              <a:t>CI -&gt; </a:t>
            </a:r>
            <a:r>
              <a:rPr lang="de-DE" dirty="0" err="1"/>
              <a:t>Continuous</a:t>
            </a:r>
            <a:r>
              <a:rPr lang="de-DE" dirty="0"/>
              <a:t> Integration</a:t>
            </a:r>
          </a:p>
          <a:p>
            <a:r>
              <a:rPr lang="de-DE" dirty="0"/>
              <a:t>CD -&gt; </a:t>
            </a:r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Deployment</a:t>
            </a:r>
            <a:r>
              <a:rPr lang="de-DE" dirty="0"/>
              <a:t> ODER </a:t>
            </a:r>
            <a:r>
              <a:rPr lang="de-DE" dirty="0" err="1"/>
              <a:t>Delivery</a:t>
            </a:r>
            <a:endParaRPr lang="de-DE" dirty="0"/>
          </a:p>
          <a:p>
            <a:endParaRPr lang="de-DE" dirty="0"/>
          </a:p>
          <a:p>
            <a:r>
              <a:rPr lang="de-DE" dirty="0"/>
              <a:t>Man will automatisiert und kontinuierlich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Code </a:t>
            </a:r>
            <a:r>
              <a:rPr lang="de-DE" dirty="0" err="1"/>
              <a:t>Changes</a:t>
            </a:r>
            <a:r>
              <a:rPr lang="de-DE" dirty="0"/>
              <a:t> (Code -&gt; Commit) bauen (Java ist eine „Compiler </a:t>
            </a:r>
            <a:r>
              <a:rPr lang="de-DE" dirty="0" err="1"/>
              <a:t>language</a:t>
            </a:r>
            <a:r>
              <a:rPr lang="de-DE" dirty="0"/>
              <a:t>“… bei „Interpreter </a:t>
            </a:r>
            <a:r>
              <a:rPr lang="de-DE" dirty="0" err="1"/>
              <a:t>languages</a:t>
            </a:r>
            <a:r>
              <a:rPr lang="de-DE" dirty="0"/>
              <a:t>“ braucht man keine </a:t>
            </a:r>
            <a:r>
              <a:rPr lang="de-DE" dirty="0" err="1"/>
              <a:t>Compilation</a:t>
            </a:r>
            <a:r>
              <a:rPr lang="de-DE" dirty="0"/>
              <a:t>), testen, (CI Pipeline) und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im Anschluss auf die </a:t>
            </a:r>
            <a:r>
              <a:rPr lang="de-DE" dirty="0" err="1"/>
              <a:t>Deployment</a:t>
            </a:r>
            <a:r>
              <a:rPr lang="de-DE" dirty="0"/>
              <a:t>-Umgebung (CI Pipeline mit </a:t>
            </a:r>
            <a:r>
              <a:rPr lang="de-DE" dirty="0" err="1"/>
              <a:t>Staging</a:t>
            </a:r>
            <a:r>
              <a:rPr lang="de-DE" dirty="0"/>
              <a:t> und </a:t>
            </a:r>
            <a:r>
              <a:rPr lang="de-DE" dirty="0" err="1"/>
              <a:t>Production</a:t>
            </a:r>
            <a:r>
              <a:rPr lang="de-DE" dirty="0"/>
              <a:t>) releasen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Also </a:t>
            </a:r>
            <a:r>
              <a:rPr lang="de-DE" dirty="0">
                <a:sym typeface="Wingdings" panose="05000000000000000000" pitchFamily="2" charset="2"/>
              </a:rPr>
              <a:t>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ym typeface="Wingdings" panose="05000000000000000000" pitchFamily="2" charset="2"/>
              </a:rPr>
              <a:t>Developer </a:t>
            </a:r>
            <a:r>
              <a:rPr lang="de-DE" dirty="0" err="1">
                <a:sym typeface="Wingdings" panose="05000000000000000000" pitchFamily="2" charset="2"/>
              </a:rPr>
              <a:t>merged</a:t>
            </a:r>
            <a:r>
              <a:rPr lang="de-DE" dirty="0">
                <a:sym typeface="Wingdings" panose="05000000000000000000" pitchFamily="2" charset="2"/>
              </a:rPr>
              <a:t> Code Änderungen (oder </a:t>
            </a:r>
            <a:r>
              <a:rPr lang="de-DE" dirty="0" err="1">
                <a:sym typeface="Wingdings" panose="05000000000000000000" pitchFamily="2" charset="2"/>
              </a:rPr>
              <a:t>git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commit</a:t>
            </a:r>
            <a:r>
              <a:rPr lang="de-DE" dirty="0">
                <a:sym typeface="Wingdings" panose="05000000000000000000" pitchFamily="2" charset="2"/>
              </a:rPr>
              <a:t> + </a:t>
            </a:r>
            <a:r>
              <a:rPr lang="de-DE" dirty="0" err="1">
                <a:sym typeface="Wingdings" panose="05000000000000000000" pitchFamily="2" charset="2"/>
              </a:rPr>
              <a:t>git</a:t>
            </a:r>
            <a:r>
              <a:rPr lang="de-DE" dirty="0">
                <a:sym typeface="Wingdings" panose="05000000000000000000" pitchFamily="2" charset="2"/>
              </a:rPr>
              <a:t> push) auf einem remote </a:t>
            </a:r>
            <a:r>
              <a:rPr lang="de-DE" dirty="0" err="1">
                <a:sym typeface="Wingdings" panose="05000000000000000000" pitchFamily="2" charset="2"/>
              </a:rPr>
              <a:t>git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repo</a:t>
            </a:r>
            <a:endParaRPr lang="de-DE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ym typeface="Wingdings" panose="05000000000000000000" pitchFamily="2" charset="2"/>
              </a:rPr>
              <a:t>Daraufhin führt </a:t>
            </a:r>
            <a:r>
              <a:rPr lang="de-DE" dirty="0" err="1">
                <a:sym typeface="Wingdings" panose="05000000000000000000" pitchFamily="2" charset="2"/>
              </a:rPr>
              <a:t>GitLab</a:t>
            </a:r>
            <a:r>
              <a:rPr lang="de-DE" dirty="0">
                <a:sym typeface="Wingdings" panose="05000000000000000000" pitchFamily="2" charset="2"/>
              </a:rPr>
              <a:t> die entsprechenden Pipelines aus.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ym typeface="Wingdings" panose="05000000000000000000" pitchFamily="2" charset="2"/>
              </a:rPr>
              <a:t>„Endziel“ (lol): neue code-änderungen für den </a:t>
            </a:r>
            <a:r>
              <a:rPr lang="de-DE" dirty="0" err="1">
                <a:sym typeface="Wingdings" panose="05000000000000000000" pitchFamily="2" charset="2"/>
              </a:rPr>
              <a:t>endanwender</a:t>
            </a:r>
            <a:r>
              <a:rPr lang="de-DE" dirty="0">
                <a:sym typeface="Wingdings" panose="05000000000000000000" pitchFamily="2" charset="2"/>
              </a:rPr>
              <a:t> releasen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39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https://docs.gitlab.com/runner/</a:t>
            </a:r>
          </a:p>
          <a:p>
            <a:endParaRPr lang="de-DE" dirty="0"/>
          </a:p>
          <a:p>
            <a:r>
              <a:rPr lang="de-DE" dirty="0"/>
              <a:t>„</a:t>
            </a:r>
            <a:r>
              <a:rPr lang="de-DE" dirty="0" err="1"/>
              <a:t>GitLab</a:t>
            </a:r>
            <a:r>
              <a:rPr lang="de-DE" dirty="0"/>
              <a:t> Dedicated“ = https://about.gitlab.com/dedicated/</a:t>
            </a:r>
          </a:p>
          <a:p>
            <a:endParaRPr lang="de-DE" dirty="0"/>
          </a:p>
          <a:p>
            <a:r>
              <a:rPr lang="de-DE" dirty="0"/>
              <a:t>https://medium.com/@truongbui95/exploring-gitlab-ci-cd-ce6a7ffb5746</a:t>
            </a:r>
          </a:p>
          <a:p>
            <a:endParaRPr lang="de-DE" dirty="0"/>
          </a:p>
          <a:p>
            <a:r>
              <a:rPr lang="de-DE" dirty="0"/>
              <a:t>https://help.itc.rwth-aachen.de/service/ubrf9cmzd17m/article/2abb4436ab0544a0aabe6f466e6159cd/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4377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r>
              <a:rPr lang="de-DE" dirty="0"/>
              <a:t> Instanz</a:t>
            </a:r>
          </a:p>
          <a:p>
            <a:r>
              <a:rPr lang="de-DE" dirty="0" err="1"/>
              <a:t>www,gitlab.com</a:t>
            </a:r>
            <a:endParaRPr lang="de-DE" dirty="0"/>
          </a:p>
          <a:p>
            <a:r>
              <a:rPr lang="de-DE" dirty="0"/>
              <a:t>SaaS – </a:t>
            </a:r>
            <a:r>
              <a:rPr lang="de-DE" dirty="0" err="1"/>
              <a:t>maintained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GitLab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GitLab</a:t>
            </a:r>
            <a:r>
              <a:rPr lang="de-DE" dirty="0"/>
              <a:t> Server</a:t>
            </a:r>
          </a:p>
          <a:p>
            <a:r>
              <a:rPr lang="de-DE" dirty="0"/>
              <a:t>www.gitlab.meinefirma.com</a:t>
            </a:r>
          </a:p>
          <a:p>
            <a:r>
              <a:rPr lang="de-DE" dirty="0"/>
              <a:t>Self-</a:t>
            </a:r>
            <a:r>
              <a:rPr lang="de-DE" dirty="0" err="1"/>
              <a:t>managed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GitLab</a:t>
            </a:r>
            <a:r>
              <a:rPr lang="de-DE" dirty="0"/>
              <a:t> Server sieht an sich für beide gleich aus – ist auch das Gleiche, nur woanders </a:t>
            </a:r>
            <a:r>
              <a:rPr lang="de-DE" dirty="0" err="1"/>
              <a:t>gehosted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Das dunkelgrüne soll eine Pipeline darstellen </a:t>
            </a:r>
            <a:r>
              <a:rPr lang="de-DE" dirty="0">
                <a:sym typeface="Wingdings" panose="05000000000000000000" pitchFamily="2" charset="2"/>
              </a:rPr>
              <a:t></a:t>
            </a:r>
          </a:p>
          <a:p>
            <a:r>
              <a:rPr lang="de-DE" dirty="0">
                <a:sym typeface="Wingdings" panose="05000000000000000000" pitchFamily="2" charset="2"/>
              </a:rPr>
              <a:t>Pipelines sind als „Code“ (= YAML Format) geschrieben</a:t>
            </a:r>
            <a:endParaRPr lang="de-DE" dirty="0"/>
          </a:p>
          <a:p>
            <a:r>
              <a:rPr lang="de-DE" dirty="0"/>
              <a:t>Und muss .</a:t>
            </a:r>
            <a:r>
              <a:rPr lang="de-DE" dirty="0" err="1"/>
              <a:t>gitlab-ci.yml</a:t>
            </a:r>
            <a:r>
              <a:rPr lang="de-DE" dirty="0"/>
              <a:t> heißen.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48754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r>
              <a:rPr lang="de-DE" dirty="0"/>
              <a:t> Instanz</a:t>
            </a:r>
          </a:p>
          <a:p>
            <a:r>
              <a:rPr lang="de-DE" dirty="0" err="1"/>
              <a:t>www,gitlab.com</a:t>
            </a:r>
            <a:endParaRPr lang="de-DE" dirty="0"/>
          </a:p>
          <a:p>
            <a:r>
              <a:rPr lang="de-DE" dirty="0"/>
              <a:t>SaaS – </a:t>
            </a:r>
            <a:r>
              <a:rPr lang="de-DE" dirty="0" err="1"/>
              <a:t>maintained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GitLab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GitLab</a:t>
            </a:r>
            <a:r>
              <a:rPr lang="de-DE" dirty="0"/>
              <a:t> bietet verschiedene Runner an, welche auch durch </a:t>
            </a:r>
            <a:r>
              <a:rPr lang="de-DE" dirty="0" err="1"/>
              <a:t>GitLab</a:t>
            </a:r>
            <a:r>
              <a:rPr lang="de-DE" dirty="0"/>
              <a:t> </a:t>
            </a:r>
            <a:r>
              <a:rPr lang="de-DE" dirty="0" err="1"/>
              <a:t>maintained</a:t>
            </a:r>
            <a:r>
              <a:rPr lang="de-DE" dirty="0"/>
              <a:t> werden</a:t>
            </a:r>
          </a:p>
          <a:p>
            <a:r>
              <a:rPr lang="de-DE" dirty="0"/>
              <a:t>Diese Runner sind für alle Benutzer von gitlab.com verfügbar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GitLab</a:t>
            </a:r>
            <a:r>
              <a:rPr lang="de-DE" dirty="0"/>
              <a:t> Server</a:t>
            </a:r>
          </a:p>
          <a:p>
            <a:r>
              <a:rPr lang="de-DE" dirty="0"/>
              <a:t>www.gitlab.meinefirma.com</a:t>
            </a:r>
          </a:p>
          <a:p>
            <a:r>
              <a:rPr lang="de-DE" dirty="0"/>
              <a:t>Self-</a:t>
            </a:r>
            <a:r>
              <a:rPr lang="de-DE" dirty="0" err="1"/>
              <a:t>managed</a:t>
            </a:r>
            <a:endParaRPr lang="de-DE" dirty="0"/>
          </a:p>
          <a:p>
            <a:endParaRPr lang="de-DE" dirty="0"/>
          </a:p>
          <a:p>
            <a:r>
              <a:rPr lang="de-DE" dirty="0"/>
              <a:t>Eigene </a:t>
            </a:r>
            <a:r>
              <a:rPr lang="de-DE" dirty="0" err="1"/>
              <a:t>gitlab</a:t>
            </a:r>
            <a:r>
              <a:rPr lang="de-DE" dirty="0"/>
              <a:t> </a:t>
            </a:r>
            <a:r>
              <a:rPr lang="de-DE" dirty="0" err="1"/>
              <a:t>runner</a:t>
            </a:r>
            <a:r>
              <a:rPr lang="de-DE" dirty="0"/>
              <a:t> mit verbinden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23566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https://docs.gitlab.com/ee/tutorials/create_register_first_runner/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72117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https://docs.gitlab.com/ee/ci/runners/runners_scope.html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73153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https://docs.gitlab.com/runner/register/</a:t>
            </a:r>
          </a:p>
          <a:p>
            <a:endParaRPr lang="de-DE" dirty="0"/>
          </a:p>
          <a:p>
            <a:r>
              <a:rPr lang="de-DE" dirty="0" err="1"/>
              <a:t>Migrating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runner</a:t>
            </a:r>
            <a:r>
              <a:rPr lang="de-DE" dirty="0"/>
              <a:t> </a:t>
            </a:r>
            <a:r>
              <a:rPr lang="de-DE" dirty="0" err="1"/>
              <a:t>registration</a:t>
            </a:r>
            <a:r>
              <a:rPr lang="de-DE" dirty="0"/>
              <a:t> </a:t>
            </a:r>
            <a:r>
              <a:rPr lang="de-DE" dirty="0" err="1"/>
              <a:t>workflow</a:t>
            </a:r>
            <a:r>
              <a:rPr lang="de-DE" dirty="0"/>
              <a:t>:</a:t>
            </a:r>
          </a:p>
          <a:p>
            <a:r>
              <a:rPr lang="de-DE" dirty="0"/>
              <a:t>https://docs.gitlab.com/ee/ci/runners/new_creation_workflow.html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67902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https://docs.gitlab.com/runner/executors/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24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27.05.2024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31157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Tag-2_5-GitOps.ppt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Docker,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 CI &amp;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46DD8-05B8-7584-3FBF-08CA507E3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r>
              <a:rPr lang="de-DE" dirty="0"/>
              <a:t> Runner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6FAB7F-F7B8-5D04-9D0E-03CE22DAB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GitLab</a:t>
            </a:r>
            <a:r>
              <a:rPr lang="de-DE" b="1" dirty="0"/>
              <a:t> Architektur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GitLab</a:t>
            </a:r>
            <a:r>
              <a:rPr lang="de-DE" dirty="0"/>
              <a:t>-Runners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Agents</a:t>
            </a:r>
            <a:r>
              <a:rPr lang="de-DE" dirty="0"/>
              <a:t>“, welche die CI/CD Aufträge (engl. </a:t>
            </a:r>
            <a:r>
              <a:rPr lang="de-DE" dirty="0" err="1"/>
              <a:t>jobs</a:t>
            </a:r>
            <a:r>
              <a:rPr lang="de-DE" dirty="0"/>
              <a:t>) ausführen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Pipeline </a:t>
            </a:r>
            <a:r>
              <a:rPr lang="de-DE" dirty="0" err="1"/>
              <a:t>jobs</a:t>
            </a:r>
            <a:r>
              <a:rPr lang="de-DE" dirty="0"/>
              <a:t> werden den verfügbaren Runnern durch den </a:t>
            </a:r>
            <a:r>
              <a:rPr lang="de-DE" dirty="0" err="1"/>
              <a:t>GitLab</a:t>
            </a:r>
            <a:r>
              <a:rPr lang="de-DE" dirty="0"/>
              <a:t> Server zugewiesen</a:t>
            </a:r>
          </a:p>
          <a:p>
            <a:pPr marL="0" indent="0">
              <a:buNone/>
            </a:pPr>
            <a:endParaRPr lang="de-DE" b="1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19C0BDB-642A-52C5-8539-B607EF757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952" y="3365566"/>
            <a:ext cx="936104" cy="936104"/>
          </a:xfrm>
          <a:prstGeom prst="rect">
            <a:avLst/>
          </a:prstGeom>
        </p:spPr>
      </p:pic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BF9E5223-B915-6EF1-32EA-36AB5A4FB297}"/>
              </a:ext>
            </a:extLst>
          </p:cNvPr>
          <p:cNvSpPr/>
          <p:nvPr/>
        </p:nvSpPr>
        <p:spPr bwMode="auto">
          <a:xfrm>
            <a:off x="1085080" y="4527122"/>
            <a:ext cx="1650022" cy="409056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err="1">
                <a:latin typeface="+mj-lt"/>
              </a:rPr>
              <a:t>GitLab</a:t>
            </a:r>
            <a:r>
              <a:rPr lang="de-DE" sz="1400" dirty="0">
                <a:latin typeface="+mj-lt"/>
              </a:rPr>
              <a:t> Instanz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5844D8F-98A2-2467-7257-410C68D7B4AC}"/>
              </a:ext>
            </a:extLst>
          </p:cNvPr>
          <p:cNvSpPr/>
          <p:nvPr/>
        </p:nvSpPr>
        <p:spPr bwMode="auto">
          <a:xfrm>
            <a:off x="1085080" y="5214207"/>
            <a:ext cx="1650022" cy="409056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err="1">
                <a:latin typeface="+mj-lt"/>
              </a:rPr>
              <a:t>GitLab</a:t>
            </a:r>
            <a:r>
              <a:rPr lang="de-DE" sz="1400" dirty="0">
                <a:latin typeface="+mj-lt"/>
              </a:rPr>
              <a:t> Server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D1C0843-79CD-AFD2-A581-3C749749746E}"/>
              </a:ext>
            </a:extLst>
          </p:cNvPr>
          <p:cNvSpPr txBox="1"/>
          <p:nvPr/>
        </p:nvSpPr>
        <p:spPr bwMode="auto">
          <a:xfrm>
            <a:off x="1132920" y="4905916"/>
            <a:ext cx="15121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latin typeface="Arial" charset="0"/>
              </a:rPr>
              <a:t>oder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3D095F1-C80B-7AA5-3D60-95C6641D9D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101" y="2847931"/>
            <a:ext cx="1035270" cy="103527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15B697A-4BFB-7888-742A-7F96C94CF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101" y="4178937"/>
            <a:ext cx="1035270" cy="103527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8E9DF7C-B4B3-8845-A000-40DB5E6E66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191" y="5656288"/>
            <a:ext cx="671800" cy="703046"/>
          </a:xfrm>
          <a:prstGeom prst="rect">
            <a:avLst/>
          </a:prstGeom>
        </p:spPr>
      </p:pic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3C014BC5-9D5B-1B46-0E96-B9DE15896E55}"/>
              </a:ext>
            </a:extLst>
          </p:cNvPr>
          <p:cNvSpPr/>
          <p:nvPr/>
        </p:nvSpPr>
        <p:spPr bwMode="auto">
          <a:xfrm rot="451372">
            <a:off x="2488061" y="4275380"/>
            <a:ext cx="3144086" cy="315462"/>
          </a:xfrm>
          <a:prstGeom prst="rightArrow">
            <a:avLst/>
          </a:prstGeom>
          <a:solidFill>
            <a:srgbClr val="DDEEE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b="1" dirty="0">
                <a:latin typeface="+mj-lt"/>
              </a:rPr>
              <a:t>job-2</a:t>
            </a:r>
            <a:endParaRPr kumimoji="0" lang="de-DE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FFC54E1C-8096-04CB-A1CE-ED4486604DEC}"/>
              </a:ext>
            </a:extLst>
          </p:cNvPr>
          <p:cNvSpPr/>
          <p:nvPr/>
        </p:nvSpPr>
        <p:spPr bwMode="auto">
          <a:xfrm rot="21161271">
            <a:off x="2488061" y="3503683"/>
            <a:ext cx="3144086" cy="315462"/>
          </a:xfrm>
          <a:prstGeom prst="rightArrow">
            <a:avLst/>
          </a:prstGeom>
          <a:solidFill>
            <a:srgbClr val="DDEEE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job-1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FA8F44D9-789E-980D-C398-C8D99EBAC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217" y="3077477"/>
            <a:ext cx="671800" cy="703046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6EE429FA-8452-F858-94D2-E84A08C5AA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217" y="4443777"/>
            <a:ext cx="671800" cy="70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34223D-99BD-68A7-4860-F45BC03DF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r>
              <a:rPr lang="de-DE" dirty="0"/>
              <a:t> Runner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F10513-FE0C-0C65-DB15-5D7715677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Self-</a:t>
            </a:r>
            <a:r>
              <a:rPr lang="de-DE" b="1" dirty="0" err="1"/>
              <a:t>managed</a:t>
            </a:r>
            <a:r>
              <a:rPr lang="de-DE" b="1" dirty="0"/>
              <a:t> Runner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C41C5879-090D-5E3D-795C-ECCA3D72E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9792" y="1752600"/>
            <a:ext cx="3352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BDBDA2D-4F0D-834D-AEA6-80A23C869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36734">
            <a:off x="4879982" y="4174115"/>
            <a:ext cx="1729653" cy="172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32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9F73D1-0616-0915-95E4-06CBA793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r>
              <a:rPr lang="de-DE" dirty="0"/>
              <a:t> Runner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E2D11A-801F-CE1E-A418-D35676D40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Self-</a:t>
            </a:r>
            <a:r>
              <a:rPr lang="de-DE" b="1" dirty="0" err="1"/>
              <a:t>managed</a:t>
            </a:r>
            <a:r>
              <a:rPr lang="de-DE" b="1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Eigenen Project Runner benutzen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Verschiedene Runner verwalten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Runner registrieren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Executors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Runner konfigurieren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130319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9F73D1-0616-0915-95E4-06CBA793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r>
              <a:rPr lang="de-DE" dirty="0"/>
              <a:t> Runner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E2D11A-801F-CE1E-A418-D35676D40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Eigenen Project Runner benutzen</a:t>
            </a:r>
          </a:p>
          <a:p>
            <a:pPr marL="0" indent="0">
              <a:buNone/>
            </a:pP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839312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9F73D1-0616-0915-95E4-06CBA793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r>
              <a:rPr lang="de-DE" dirty="0"/>
              <a:t> Runner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E2D11A-801F-CE1E-A418-D35676D40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Verschiedene Runner verwalten</a:t>
            </a:r>
          </a:p>
          <a:p>
            <a:pPr marL="0" indent="0">
              <a:buNone/>
            </a:pP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083771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9F73D1-0616-0915-95E4-06CBA793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r>
              <a:rPr lang="de-DE" dirty="0"/>
              <a:t> Runner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E2D11A-801F-CE1E-A418-D35676D40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Runner registrieren</a:t>
            </a:r>
          </a:p>
          <a:p>
            <a:pPr marL="0" indent="0">
              <a:buNone/>
            </a:pP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238531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9F73D1-0616-0915-95E4-06CBA793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r>
              <a:rPr lang="de-DE" dirty="0"/>
              <a:t> Runner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E2D11A-801F-CE1E-A418-D35676D40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Executors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949730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9F73D1-0616-0915-95E4-06CBA793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r>
              <a:rPr lang="de-DE" dirty="0"/>
              <a:t> Runner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E2D11A-801F-CE1E-A418-D35676D40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Runner konfigurieren</a:t>
            </a:r>
          </a:p>
          <a:p>
            <a:pPr marL="0" indent="0">
              <a:buNone/>
            </a:pP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185810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Container/Docker Registry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2809021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7C6E1-B055-3AFC-5E69-1173C8DA4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072594-2447-5EB7-7AAF-47596D7C1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54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</a:t>
            </a:r>
            <a:r>
              <a:rPr lang="de-DE" altLang="de-DE" sz="1400" dirty="0" err="1"/>
              <a:t>ovn</a:t>
            </a:r>
            <a:r>
              <a:rPr lang="de-DE" altLang="de-DE" sz="1400" dirty="0"/>
              <a:t>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GitLab</a:t>
            </a:r>
            <a:r>
              <a:rPr lang="de-DE" altLang="de-DE" sz="1400" u="sng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</a:t>
            </a:r>
            <a:r>
              <a:rPr lang="de-DE" altLang="de-DE" sz="1400" dirty="0" err="1"/>
              <a:t>ovn</a:t>
            </a:r>
            <a:r>
              <a:rPr lang="de-DE" altLang="de-DE" sz="1400" dirty="0"/>
              <a:t>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7127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GitLab</a:t>
            </a:r>
            <a:r>
              <a:rPr lang="de-DE" cap="none" dirty="0"/>
              <a:t> Runner &amp;</a:t>
            </a:r>
            <a:br>
              <a:rPr lang="de-DE" cap="none" dirty="0"/>
            </a:br>
            <a:r>
              <a:rPr lang="de-DE" cap="none" dirty="0"/>
              <a:t>Container/Docker Registry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61470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GitLab</a:t>
            </a:r>
            <a:r>
              <a:rPr lang="de-DE" cap="none" dirty="0"/>
              <a:t> Runner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BA21A-3F3F-F5F9-F201-B747E6FA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1B3B200-5BE1-749F-ADF3-E16C05BE7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3" y="2004245"/>
            <a:ext cx="8516937" cy="3354335"/>
          </a:xfrm>
        </p:spPr>
      </p:pic>
    </p:spTree>
    <p:extLst>
      <p:ext uri="{BB962C8B-B14F-4D97-AF65-F5344CB8AC3E}">
        <p14:creationId xmlns:p14="http://schemas.microsoft.com/office/powerpoint/2010/main" val="2012572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CC4AEF-6EFA-0D2D-E2CE-E34316F96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DEFD6B5-72E4-6F84-C719-8B7182930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60" y="981075"/>
            <a:ext cx="8084842" cy="5400675"/>
          </a:xfrm>
        </p:spPr>
      </p:pic>
    </p:spTree>
    <p:extLst>
      <p:ext uri="{BB962C8B-B14F-4D97-AF65-F5344CB8AC3E}">
        <p14:creationId xmlns:p14="http://schemas.microsoft.com/office/powerpoint/2010/main" val="2993464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9F73D1-0616-0915-95E4-06CBA793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r>
              <a:rPr lang="de-DE" dirty="0"/>
              <a:t> Runner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E2D11A-801F-CE1E-A418-D35676D40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Basics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GitLab</a:t>
            </a:r>
            <a:r>
              <a:rPr lang="de-DE" dirty="0"/>
              <a:t> Runner arbeiten mit </a:t>
            </a:r>
            <a:r>
              <a:rPr lang="de-DE" dirty="0" err="1"/>
              <a:t>GitLab</a:t>
            </a:r>
            <a:r>
              <a:rPr lang="de-DE" dirty="0"/>
              <a:t> CI/CD zusammen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… um Aufträge (</a:t>
            </a:r>
            <a:r>
              <a:rPr lang="de-DE" dirty="0" err="1"/>
              <a:t>jobs</a:t>
            </a:r>
            <a:r>
              <a:rPr lang="de-DE" dirty="0"/>
              <a:t>) in einer Pipeline auszuführen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Zwei Varianten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dirty="0" err="1"/>
              <a:t>GitLab-hosted</a:t>
            </a:r>
            <a:r>
              <a:rPr lang="de-DE" dirty="0"/>
              <a:t> Runners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dirty="0"/>
              <a:t>Self-</a:t>
            </a:r>
            <a:r>
              <a:rPr lang="de-DE" dirty="0" err="1"/>
              <a:t>managed</a:t>
            </a:r>
            <a:r>
              <a:rPr lang="de-DE" dirty="0"/>
              <a:t> Runners</a:t>
            </a:r>
          </a:p>
          <a:p>
            <a:pPr marL="400050" lvl="1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GitLab-hosted</a:t>
            </a:r>
            <a:r>
              <a:rPr lang="de-DE" dirty="0"/>
              <a:t> Runners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GitLab.com oder „</a:t>
            </a:r>
            <a:r>
              <a:rPr lang="de-DE" dirty="0" err="1"/>
              <a:t>GitLab</a:t>
            </a:r>
            <a:r>
              <a:rPr lang="de-DE" dirty="0"/>
              <a:t> Dedicated“* </a:t>
            </a:r>
            <a:r>
              <a:rPr lang="de-DE" dirty="0">
                <a:sym typeface="Wingdings" panose="05000000000000000000" pitchFamily="2" charset="2"/>
              </a:rPr>
              <a:t> verwaltet durch </a:t>
            </a:r>
            <a:r>
              <a:rPr lang="de-DE" dirty="0" err="1">
                <a:sym typeface="Wingdings" panose="05000000000000000000" pitchFamily="2" charset="2"/>
              </a:rPr>
              <a:t>GitLab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Bei </a:t>
            </a:r>
            <a:r>
              <a:rPr lang="de-DE" dirty="0" err="1"/>
              <a:t>default</a:t>
            </a:r>
            <a:r>
              <a:rPr lang="de-DE" dirty="0"/>
              <a:t> für alle Projekte </a:t>
            </a:r>
            <a:r>
              <a:rPr lang="de-DE" dirty="0" err="1"/>
              <a:t>enabled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Self-</a:t>
            </a:r>
            <a:r>
              <a:rPr lang="de-DE" b="1" dirty="0" err="1"/>
              <a:t>managed</a:t>
            </a:r>
            <a:r>
              <a:rPr lang="de-DE" b="1" dirty="0"/>
              <a:t> Runners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GitLab</a:t>
            </a:r>
            <a:r>
              <a:rPr lang="de-DE" dirty="0"/>
              <a:t> Runner auf Infrastruktur installieren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Im Anschluss im </a:t>
            </a:r>
            <a:r>
              <a:rPr lang="de-DE" dirty="0" err="1"/>
              <a:t>GitLab</a:t>
            </a:r>
            <a:r>
              <a:rPr lang="de-DE" dirty="0"/>
              <a:t> registrieren</a:t>
            </a:r>
          </a:p>
          <a:p>
            <a:pPr marL="0" indent="0" algn="l">
              <a:buNone/>
            </a:pPr>
            <a:r>
              <a:rPr lang="de-DE" sz="1400" dirty="0">
                <a:latin typeface="+mj-lt"/>
              </a:rPr>
              <a:t>*</a:t>
            </a:r>
            <a:r>
              <a:rPr lang="en-US" sz="1400" b="0" i="0" dirty="0">
                <a:solidFill>
                  <a:srgbClr val="171321"/>
                </a:solidFill>
                <a:effectLst/>
                <a:latin typeface="+mj-lt"/>
              </a:rPr>
              <a:t>GitLab Enterprise </a:t>
            </a:r>
            <a:r>
              <a:rPr lang="en-US" sz="1400" b="0" i="0" dirty="0" err="1">
                <a:solidFill>
                  <a:srgbClr val="171321"/>
                </a:solidFill>
                <a:effectLst/>
                <a:latin typeface="+mj-lt"/>
              </a:rPr>
              <a:t>DevSecOps</a:t>
            </a:r>
            <a:r>
              <a:rPr lang="en-US" sz="1400" b="0" i="0" dirty="0">
                <a:solidFill>
                  <a:srgbClr val="171321"/>
                </a:solidFill>
                <a:effectLst/>
                <a:latin typeface="+mj-lt"/>
              </a:rPr>
              <a:t> Platform as a single-tenant SaaS deployment</a:t>
            </a:r>
          </a:p>
          <a:p>
            <a:pPr marL="0" indent="0">
              <a:buNone/>
            </a:pPr>
            <a:br>
              <a:rPr lang="en-US" b="0" i="0" dirty="0">
                <a:solidFill>
                  <a:srgbClr val="171321"/>
                </a:solidFill>
                <a:effectLst/>
                <a:latin typeface="Inter"/>
              </a:rPr>
            </a:b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2124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46DD8-05B8-7584-3FBF-08CA507E3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r>
              <a:rPr lang="de-DE" dirty="0"/>
              <a:t> Runner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6FAB7F-F7B8-5D04-9D0E-03CE22DAB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GitLab</a:t>
            </a:r>
            <a:r>
              <a:rPr lang="de-DE" b="1" dirty="0"/>
              <a:t> Architektur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GitLab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Enthält Anwendungscode und Pipeline-Konfiguration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Weitere </a:t>
            </a:r>
            <a:r>
              <a:rPr lang="de-DE" dirty="0" err="1"/>
              <a:t>GitLab</a:t>
            </a:r>
            <a:r>
              <a:rPr lang="de-DE" dirty="0"/>
              <a:t>-Konfigurationen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Verwaltet die Pipeline-Ausführungen</a:t>
            </a:r>
          </a:p>
          <a:p>
            <a:pPr marL="0" indent="0">
              <a:buNone/>
            </a:pPr>
            <a:endParaRPr lang="de-DE" b="1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19C0BDB-642A-52C5-8539-B607EF757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952" y="3365566"/>
            <a:ext cx="936104" cy="936104"/>
          </a:xfrm>
          <a:prstGeom prst="rect">
            <a:avLst/>
          </a:prstGeom>
        </p:spPr>
      </p:pic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6617535-758C-F024-85E5-42C74A244E58}"/>
              </a:ext>
            </a:extLst>
          </p:cNvPr>
          <p:cNvSpPr/>
          <p:nvPr/>
        </p:nvSpPr>
        <p:spPr bwMode="auto">
          <a:xfrm>
            <a:off x="3923928" y="3671141"/>
            <a:ext cx="4434759" cy="2233648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1695C43-420B-66D8-BA51-5F8A1A063E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352" y="4263598"/>
            <a:ext cx="468052" cy="46805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A0FA8DC1-D0E5-3A35-D9AA-6CA9E6205DCC}"/>
              </a:ext>
            </a:extLst>
          </p:cNvPr>
          <p:cNvSpPr txBox="1"/>
          <p:nvPr/>
        </p:nvSpPr>
        <p:spPr bwMode="auto">
          <a:xfrm>
            <a:off x="4551421" y="4328347"/>
            <a:ext cx="15121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latin typeface="Arial" charset="0"/>
              </a:rPr>
              <a:t>Anwendung-1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9DB59A8-0D36-3BA6-84A6-2CB950522C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8" y="4963703"/>
            <a:ext cx="468052" cy="468052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6ECE4A2-B43C-6136-38D9-967B46870BAA}"/>
              </a:ext>
            </a:extLst>
          </p:cNvPr>
          <p:cNvSpPr txBox="1"/>
          <p:nvPr/>
        </p:nvSpPr>
        <p:spPr bwMode="auto">
          <a:xfrm>
            <a:off x="4568017" y="5028452"/>
            <a:ext cx="15121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latin typeface="Arial" charset="0"/>
              </a:rPr>
              <a:t>Anwendung-2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4010A23-2FE2-5D96-4895-3C796E9605CE}"/>
              </a:ext>
            </a:extLst>
          </p:cNvPr>
          <p:cNvSpPr txBox="1"/>
          <p:nvPr/>
        </p:nvSpPr>
        <p:spPr bwMode="auto">
          <a:xfrm>
            <a:off x="5256074" y="3747612"/>
            <a:ext cx="17704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b="1" dirty="0" err="1">
                <a:latin typeface="Arial" charset="0"/>
              </a:rPr>
              <a:t>GitLab</a:t>
            </a:r>
            <a:r>
              <a:rPr lang="de-DE" sz="1800" b="1" dirty="0">
                <a:latin typeface="Arial" charset="0"/>
              </a:rPr>
              <a:t> Server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BF9E5223-B915-6EF1-32EA-36AB5A4FB297}"/>
              </a:ext>
            </a:extLst>
          </p:cNvPr>
          <p:cNvSpPr/>
          <p:nvPr/>
        </p:nvSpPr>
        <p:spPr bwMode="auto">
          <a:xfrm>
            <a:off x="1085080" y="4527122"/>
            <a:ext cx="1650022" cy="409056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err="1">
                <a:latin typeface="+mj-lt"/>
              </a:rPr>
              <a:t>GitLab</a:t>
            </a:r>
            <a:r>
              <a:rPr lang="de-DE" sz="1400" dirty="0">
                <a:latin typeface="+mj-lt"/>
              </a:rPr>
              <a:t> Instanz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5844D8F-98A2-2467-7257-410C68D7B4AC}"/>
              </a:ext>
            </a:extLst>
          </p:cNvPr>
          <p:cNvSpPr/>
          <p:nvPr/>
        </p:nvSpPr>
        <p:spPr bwMode="auto">
          <a:xfrm>
            <a:off x="1085080" y="5214207"/>
            <a:ext cx="1650022" cy="409056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err="1">
                <a:latin typeface="+mj-lt"/>
              </a:rPr>
              <a:t>GitLab</a:t>
            </a:r>
            <a:r>
              <a:rPr lang="de-DE" sz="1400" dirty="0">
                <a:latin typeface="+mj-lt"/>
              </a:rPr>
              <a:t> Server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D1C0843-79CD-AFD2-A581-3C749749746E}"/>
              </a:ext>
            </a:extLst>
          </p:cNvPr>
          <p:cNvSpPr txBox="1"/>
          <p:nvPr/>
        </p:nvSpPr>
        <p:spPr bwMode="auto">
          <a:xfrm>
            <a:off x="1132920" y="4905916"/>
            <a:ext cx="15121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latin typeface="Arial" charset="0"/>
              </a:rPr>
              <a:t>oder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8A8A501-4B3B-5ACE-6974-2BD8351BE49A}"/>
              </a:ext>
            </a:extLst>
          </p:cNvPr>
          <p:cNvSpPr/>
          <p:nvPr/>
        </p:nvSpPr>
        <p:spPr bwMode="auto">
          <a:xfrm>
            <a:off x="6095606" y="4240787"/>
            <a:ext cx="2071233" cy="490863"/>
          </a:xfrm>
          <a:prstGeom prst="rect">
            <a:avLst/>
          </a:prstGeom>
          <a:solidFill>
            <a:srgbClr val="0D4F3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43B6479-920D-57F4-4B7A-973BCEE1E6DC}"/>
              </a:ext>
            </a:extLst>
          </p:cNvPr>
          <p:cNvSpPr/>
          <p:nvPr/>
        </p:nvSpPr>
        <p:spPr bwMode="auto">
          <a:xfrm>
            <a:off x="6231384" y="4366576"/>
            <a:ext cx="324169" cy="269392"/>
          </a:xfrm>
          <a:prstGeom prst="rect">
            <a:avLst/>
          </a:prstGeom>
          <a:solidFill>
            <a:srgbClr val="DDEEE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A18C71D-8C8F-3EC7-A199-D5A6BD38BC8D}"/>
              </a:ext>
            </a:extLst>
          </p:cNvPr>
          <p:cNvSpPr/>
          <p:nvPr/>
        </p:nvSpPr>
        <p:spPr bwMode="auto">
          <a:xfrm>
            <a:off x="6967835" y="4366576"/>
            <a:ext cx="324169" cy="269392"/>
          </a:xfrm>
          <a:prstGeom prst="rect">
            <a:avLst/>
          </a:prstGeom>
          <a:solidFill>
            <a:srgbClr val="DDEEE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25CDB59-6E74-EDD5-9D63-340C798F0CB6}"/>
              </a:ext>
            </a:extLst>
          </p:cNvPr>
          <p:cNvSpPr/>
          <p:nvPr/>
        </p:nvSpPr>
        <p:spPr bwMode="auto">
          <a:xfrm>
            <a:off x="7704286" y="4351522"/>
            <a:ext cx="324169" cy="269392"/>
          </a:xfrm>
          <a:prstGeom prst="rect">
            <a:avLst/>
          </a:prstGeom>
          <a:solidFill>
            <a:srgbClr val="DDEEE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6F970202-F47C-531E-B407-1F498B5FB539}"/>
              </a:ext>
            </a:extLst>
          </p:cNvPr>
          <p:cNvSpPr/>
          <p:nvPr/>
        </p:nvSpPr>
        <p:spPr bwMode="auto">
          <a:xfrm>
            <a:off x="6600238" y="4406851"/>
            <a:ext cx="322911" cy="175834"/>
          </a:xfrm>
          <a:prstGeom prst="rightArrow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B6F37FF9-442B-B20E-1394-259F9A1859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4021" y="4388079"/>
            <a:ext cx="341406" cy="213378"/>
          </a:xfrm>
          <a:prstGeom prst="rect">
            <a:avLst/>
          </a:prstGeom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41AFC96F-C923-AAFC-51DA-2FB01AFE94FE}"/>
              </a:ext>
            </a:extLst>
          </p:cNvPr>
          <p:cNvSpPr/>
          <p:nvPr/>
        </p:nvSpPr>
        <p:spPr bwMode="auto">
          <a:xfrm>
            <a:off x="6063589" y="4963703"/>
            <a:ext cx="2071233" cy="490863"/>
          </a:xfrm>
          <a:prstGeom prst="rect">
            <a:avLst/>
          </a:prstGeom>
          <a:solidFill>
            <a:srgbClr val="0D4F3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5A396DFE-DE17-629B-1F15-28B337067DF2}"/>
              </a:ext>
            </a:extLst>
          </p:cNvPr>
          <p:cNvSpPr/>
          <p:nvPr/>
        </p:nvSpPr>
        <p:spPr bwMode="auto">
          <a:xfrm>
            <a:off x="6199367" y="5089492"/>
            <a:ext cx="324169" cy="269392"/>
          </a:xfrm>
          <a:prstGeom prst="rect">
            <a:avLst/>
          </a:prstGeom>
          <a:solidFill>
            <a:srgbClr val="DDEEE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CF6ECA8-986B-6FE3-4283-A644D3E53163}"/>
              </a:ext>
            </a:extLst>
          </p:cNvPr>
          <p:cNvSpPr/>
          <p:nvPr/>
        </p:nvSpPr>
        <p:spPr bwMode="auto">
          <a:xfrm>
            <a:off x="6935818" y="5089492"/>
            <a:ext cx="324169" cy="269392"/>
          </a:xfrm>
          <a:prstGeom prst="rect">
            <a:avLst/>
          </a:prstGeom>
          <a:solidFill>
            <a:srgbClr val="DDEEE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9CBF67A-A857-1464-E0B6-369D5E629B57}"/>
              </a:ext>
            </a:extLst>
          </p:cNvPr>
          <p:cNvSpPr/>
          <p:nvPr/>
        </p:nvSpPr>
        <p:spPr bwMode="auto">
          <a:xfrm>
            <a:off x="7672269" y="5074438"/>
            <a:ext cx="324169" cy="269392"/>
          </a:xfrm>
          <a:prstGeom prst="rect">
            <a:avLst/>
          </a:prstGeom>
          <a:solidFill>
            <a:srgbClr val="DDEEE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Pfeil: nach rechts 33">
            <a:extLst>
              <a:ext uri="{FF2B5EF4-FFF2-40B4-BE49-F238E27FC236}">
                <a16:creationId xmlns:a16="http://schemas.microsoft.com/office/drawing/2014/main" id="{EA93EF32-6F56-B0E7-9B21-E7ADABD7F877}"/>
              </a:ext>
            </a:extLst>
          </p:cNvPr>
          <p:cNvSpPr/>
          <p:nvPr/>
        </p:nvSpPr>
        <p:spPr bwMode="auto">
          <a:xfrm>
            <a:off x="6568221" y="5129767"/>
            <a:ext cx="322911" cy="175834"/>
          </a:xfrm>
          <a:prstGeom prst="rightArrow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9748FBAA-E07D-7C23-2E35-1F69D80019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2004" y="5110995"/>
            <a:ext cx="341406" cy="213378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24DD71B8-339A-3F34-D012-F5AF370457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191" y="5656288"/>
            <a:ext cx="671800" cy="70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7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914</Words>
  <Application>Microsoft Office PowerPoint</Application>
  <PresentationFormat>Bildschirmpräsentation (4:3)</PresentationFormat>
  <Paragraphs>190</Paragraphs>
  <Slides>19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Inter</vt:lpstr>
      <vt:lpstr>Monotype Sorts</vt:lpstr>
      <vt:lpstr>Times New Roman</vt:lpstr>
      <vt:lpstr>vorlneu</vt:lpstr>
      <vt:lpstr>Benutzerdefiniertes Design</vt:lpstr>
      <vt:lpstr>Tag 3: Docker, GitLab CI &amp; Deployment-Strategien</vt:lpstr>
      <vt:lpstr>Agenda</vt:lpstr>
      <vt:lpstr>Agenda</vt:lpstr>
      <vt:lpstr>GitLab Runner &amp; Container/Docker Registry</vt:lpstr>
      <vt:lpstr>GitLab Runner</vt:lpstr>
      <vt:lpstr>PowerPoint-Präsentation</vt:lpstr>
      <vt:lpstr>PowerPoint-Präsentation</vt:lpstr>
      <vt:lpstr>GitLab Runner</vt:lpstr>
      <vt:lpstr>GitLab Runner</vt:lpstr>
      <vt:lpstr>GitLab Runner</vt:lpstr>
      <vt:lpstr>GitLab Runner</vt:lpstr>
      <vt:lpstr>GitLab Runner</vt:lpstr>
      <vt:lpstr>GitLab Runner</vt:lpstr>
      <vt:lpstr>GitLab Runner</vt:lpstr>
      <vt:lpstr>GitLab Runner</vt:lpstr>
      <vt:lpstr>GitLab Runner</vt:lpstr>
      <vt:lpstr>GitLab Runner</vt:lpstr>
      <vt:lpstr>Container/Docker Registry</vt:lpstr>
      <vt:lpstr>Container Registry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191</cp:revision>
  <cp:lastPrinted>1996-08-01T16:36:58Z</cp:lastPrinted>
  <dcterms:created xsi:type="dcterms:W3CDTF">2024-05-03T10:07:43Z</dcterms:created>
  <dcterms:modified xsi:type="dcterms:W3CDTF">2024-05-27T12:40:08Z</dcterms:modified>
</cp:coreProperties>
</file>