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123"/>
  </p:notesMasterIdLst>
  <p:handoutMasterIdLst>
    <p:handoutMasterId r:id="rId124"/>
  </p:handoutMasterIdLst>
  <p:sldIdLst>
    <p:sldId id="624" r:id="rId4"/>
    <p:sldId id="592" r:id="rId5"/>
    <p:sldId id="639" r:id="rId6"/>
    <p:sldId id="596" r:id="rId7"/>
    <p:sldId id="287" r:id="rId8"/>
    <p:sldId id="289" r:id="rId9"/>
    <p:sldId id="326" r:id="rId10"/>
    <p:sldId id="327" r:id="rId11"/>
    <p:sldId id="328" r:id="rId12"/>
    <p:sldId id="332" r:id="rId13"/>
    <p:sldId id="331" r:id="rId14"/>
    <p:sldId id="355" r:id="rId15"/>
    <p:sldId id="356" r:id="rId16"/>
    <p:sldId id="608" r:id="rId17"/>
    <p:sldId id="621" r:id="rId18"/>
    <p:sldId id="609" r:id="rId19"/>
    <p:sldId id="625" r:id="rId20"/>
    <p:sldId id="338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597" r:id="rId32"/>
    <p:sldId id="350" r:id="rId33"/>
    <p:sldId id="335" r:id="rId34"/>
    <p:sldId id="336" r:id="rId35"/>
    <p:sldId id="337" r:id="rId36"/>
    <p:sldId id="610" r:id="rId37"/>
    <p:sldId id="399" r:id="rId38"/>
    <p:sldId id="626" r:id="rId39"/>
    <p:sldId id="627" r:id="rId40"/>
    <p:sldId id="611" r:id="rId41"/>
    <p:sldId id="612" r:id="rId42"/>
    <p:sldId id="613" r:id="rId43"/>
    <p:sldId id="614" r:id="rId44"/>
    <p:sldId id="628" r:id="rId45"/>
    <p:sldId id="629" r:id="rId46"/>
    <p:sldId id="599" r:id="rId47"/>
    <p:sldId id="333" r:id="rId48"/>
    <p:sldId id="329" r:id="rId49"/>
    <p:sldId id="330" r:id="rId50"/>
    <p:sldId id="600" r:id="rId51"/>
    <p:sldId id="334" r:id="rId52"/>
    <p:sldId id="368" r:id="rId53"/>
    <p:sldId id="353" r:id="rId54"/>
    <p:sldId id="357" r:id="rId55"/>
    <p:sldId id="601" r:id="rId56"/>
    <p:sldId id="358" r:id="rId57"/>
    <p:sldId id="359" r:id="rId58"/>
    <p:sldId id="360" r:id="rId59"/>
    <p:sldId id="361" r:id="rId60"/>
    <p:sldId id="362" r:id="rId61"/>
    <p:sldId id="602" r:id="rId62"/>
    <p:sldId id="364" r:id="rId63"/>
    <p:sldId id="365" r:id="rId64"/>
    <p:sldId id="366" r:id="rId65"/>
    <p:sldId id="367" r:id="rId66"/>
    <p:sldId id="376" r:id="rId67"/>
    <p:sldId id="371" r:id="rId68"/>
    <p:sldId id="375" r:id="rId69"/>
    <p:sldId id="377" r:id="rId70"/>
    <p:sldId id="378" r:id="rId71"/>
    <p:sldId id="379" r:id="rId72"/>
    <p:sldId id="380" r:id="rId73"/>
    <p:sldId id="381" r:id="rId74"/>
    <p:sldId id="372" r:id="rId75"/>
    <p:sldId id="389" r:id="rId76"/>
    <p:sldId id="373" r:id="rId77"/>
    <p:sldId id="374" r:id="rId78"/>
    <p:sldId id="386" r:id="rId79"/>
    <p:sldId id="370" r:id="rId80"/>
    <p:sldId id="369" r:id="rId81"/>
    <p:sldId id="382" r:id="rId82"/>
    <p:sldId id="383" r:id="rId83"/>
    <p:sldId id="384" r:id="rId84"/>
    <p:sldId id="385" r:id="rId85"/>
    <p:sldId id="615" r:id="rId86"/>
    <p:sldId id="616" r:id="rId87"/>
    <p:sldId id="630" r:id="rId88"/>
    <p:sldId id="631" r:id="rId89"/>
    <p:sldId id="632" r:id="rId90"/>
    <p:sldId id="406" r:id="rId91"/>
    <p:sldId id="617" r:id="rId92"/>
    <p:sldId id="618" r:id="rId93"/>
    <p:sldId id="619" r:id="rId94"/>
    <p:sldId id="633" r:id="rId95"/>
    <p:sldId id="634" r:id="rId96"/>
    <p:sldId id="635" r:id="rId97"/>
    <p:sldId id="636" r:id="rId98"/>
    <p:sldId id="603" r:id="rId99"/>
    <p:sldId id="390" r:id="rId100"/>
    <p:sldId id="391" r:id="rId101"/>
    <p:sldId id="392" r:id="rId102"/>
    <p:sldId id="604" r:id="rId103"/>
    <p:sldId id="394" r:id="rId104"/>
    <p:sldId id="395" r:id="rId105"/>
    <p:sldId id="396" r:id="rId106"/>
    <p:sldId id="605" r:id="rId107"/>
    <p:sldId id="393" r:id="rId108"/>
    <p:sldId id="397" r:id="rId109"/>
    <p:sldId id="606" r:id="rId110"/>
    <p:sldId id="398" r:id="rId111"/>
    <p:sldId id="400" r:id="rId112"/>
    <p:sldId id="401" r:id="rId113"/>
    <p:sldId id="402" r:id="rId114"/>
    <p:sldId id="403" r:id="rId115"/>
    <p:sldId id="404" r:id="rId116"/>
    <p:sldId id="405" r:id="rId117"/>
    <p:sldId id="607" r:id="rId118"/>
    <p:sldId id="407" r:id="rId119"/>
    <p:sldId id="408" r:id="rId120"/>
    <p:sldId id="409" r:id="rId121"/>
    <p:sldId id="410" r:id="rId12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00"/>
    <a:srgbClr val="008C5A"/>
    <a:srgbClr val="0249FC"/>
    <a:srgbClr val="037C03"/>
    <a:srgbClr val="FF6600"/>
    <a:srgbClr val="0D4F3C"/>
    <a:srgbClr val="FFFFFF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0" autoAdjust="0"/>
    <p:restoredTop sz="94586" autoAdjust="0"/>
  </p:normalViewPr>
  <p:slideViewPr>
    <p:cSldViewPr>
      <p:cViewPr varScale="1">
        <p:scale>
          <a:sx n="136" d="100"/>
          <a:sy n="136" d="100"/>
        </p:scale>
        <p:origin x="258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notesMaster" Target="notesMasters/notesMaster1.xml"/><Relationship Id="rId128" Type="http://schemas.openxmlformats.org/officeDocument/2006/relationships/tableStyles" Target="tableStyles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2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slide" Target="slides/slide113.xml"/><Relationship Id="rId124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12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61" Type="http://schemas.openxmlformats.org/officeDocument/2006/relationships/slide" Target="slides/slide58.xml"/><Relationship Id="rId82" Type="http://schemas.openxmlformats.org/officeDocument/2006/relationships/slide" Target="slides/slide7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8785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025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585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185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19.06.2024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4082" y="6439598"/>
            <a:ext cx="189346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Tag-1_3-Merge-Rebase.pptx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38622BE-63C8-EE28-B02B-89F2C7AF6E3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D3D5688-8CE9-0D90-1B42-BABB798283D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19.06.2024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8BDB049-04B7-DC3D-33FE-36BB6865871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45925977-852E-CABC-CA88-A3B71FF278C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04082" y="6439598"/>
            <a:ext cx="189346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Tag-1_3-Merge-Rebase.pptx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2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merge-strategi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endParaRPr lang="de-DE" altLang="de-DE" sz="32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4716016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7919"/>
            <a:ext cx="8517258" cy="3313831"/>
          </a:xfrm>
        </p:spPr>
        <p:txBody>
          <a:bodyPr/>
          <a:lstStyle/>
          <a:p>
            <a:r>
              <a:rPr lang="de-DE" altLang="de-DE" dirty="0"/>
              <a:t>Zusammenfügen von Änderungen auf Dateiebene</a:t>
            </a:r>
          </a:p>
          <a:p>
            <a:r>
              <a:rPr lang="de-DE" altLang="de-DE" dirty="0"/>
              <a:t>Aufteilung von Dateien in Sektionen</a:t>
            </a:r>
          </a:p>
          <a:p>
            <a:r>
              <a:rPr lang="de-DE" altLang="de-DE" dirty="0"/>
              <a:t>Vergleich seit letztem gemeinsamem Vorfahren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dirty="0">
                <a:solidFill>
                  <a:schemeClr val="accent6"/>
                </a:solidFill>
                <a:sym typeface="Wingdings" panose="05000000000000000000" pitchFamily="2" charset="2"/>
              </a:rPr>
              <a:t>Zeile ins Ergebnis übernehmen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gleich verändert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dirty="0">
                <a:solidFill>
                  <a:schemeClr val="accent6"/>
                </a:solidFill>
                <a:sym typeface="Wingdings" panose="05000000000000000000" pitchFamily="2" charset="2"/>
              </a:rPr>
              <a:t>Veränderung übernehmen</a:t>
            </a:r>
          </a:p>
          <a:p>
            <a:pPr lvl="1"/>
            <a:r>
              <a:rPr lang="de-DE" altLang="de-DE" dirty="0"/>
              <a:t>Zeile ist auf einem beiden </a:t>
            </a:r>
            <a:r>
              <a:rPr lang="de-DE" altLang="de-DE" dirty="0" err="1"/>
              <a:t>Branches</a:t>
            </a:r>
            <a:r>
              <a:rPr lang="de-DE" altLang="de-DE" dirty="0"/>
              <a:t> geändert, auf dem anderen nicht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dirty="0">
                <a:solidFill>
                  <a:schemeClr val="accent6"/>
                </a:solidFill>
                <a:sym typeface="Wingdings" panose="05000000000000000000" pitchFamily="2" charset="2"/>
              </a:rPr>
              <a:t>Veränderung übernehmen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Zeile ist in beiden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unterschiedlich verändert  </a:t>
            </a:r>
            <a:r>
              <a:rPr lang="de-DE" altLang="de-DE" dirty="0">
                <a:solidFill>
                  <a:srgbClr val="FF0000"/>
                </a:solidFill>
                <a:sym typeface="Wingdings" panose="05000000000000000000" pitchFamily="2" charset="2"/>
              </a:rPr>
              <a:t>Konflikt, kein automatisches Auflösen möglich</a:t>
            </a:r>
            <a:endParaRPr lang="de-DE" altLang="de-DE" dirty="0">
              <a:solidFill>
                <a:srgbClr val="FF0000"/>
              </a:solidFill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399593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30019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356388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471601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586814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4806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019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6814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14806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45232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02027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702027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3808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>
            <a:off x="2411760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1680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>
            <a:off x="1259632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D49801EB-918B-7081-C218-B8DD800A8E72}"/>
              </a:ext>
            </a:extLst>
          </p:cNvPr>
          <p:cNvSpPr/>
          <p:nvPr/>
        </p:nvSpPr>
        <p:spPr bwMode="auto">
          <a:xfrm>
            <a:off x="6156176" y="1340767"/>
            <a:ext cx="1008112" cy="1498689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3179174-1616-CB99-B347-FB709065F4EA}"/>
              </a:ext>
            </a:extLst>
          </p:cNvPr>
          <p:cNvSpPr txBox="1"/>
          <p:nvPr/>
        </p:nvSpPr>
        <p:spPr bwMode="auto">
          <a:xfrm>
            <a:off x="6228184" y="973400"/>
            <a:ext cx="10801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>
                <a:latin typeface="Arial" charset="0"/>
              </a:rPr>
              <a:t>HEADs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69997" y="2049117"/>
            <a:ext cx="1008112" cy="70753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3396" y="1005061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2646" y="1988841"/>
            <a:ext cx="3879393" cy="850618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5249" y="129509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8B758CF-1D6D-7A14-9B69-BD9E2FCA067E}"/>
              </a:ext>
            </a:extLst>
          </p:cNvPr>
          <p:cNvSpPr txBox="1"/>
          <p:nvPr/>
        </p:nvSpPr>
        <p:spPr bwMode="auto">
          <a:xfrm>
            <a:off x="7366893" y="1638390"/>
            <a:ext cx="10801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r>
              <a:rPr lang="de-DE" sz="1600" dirty="0">
                <a:solidFill>
                  <a:srgbClr val="7030A0"/>
                </a:solidFill>
                <a:latin typeface="Arial" charset="0"/>
              </a:rPr>
              <a:t> Commit</a:t>
            </a:r>
          </a:p>
        </p:txBody>
      </p:sp>
    </p:spTree>
    <p:extLst>
      <p:ext uri="{BB962C8B-B14F-4D97-AF65-F5344CB8AC3E}">
        <p14:creationId xmlns:p14="http://schemas.microsoft.com/office/powerpoint/2010/main" val="235278541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Auswirkungen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942667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b="1" spc="-1" dirty="0">
                <a:solidFill>
                  <a:srgbClr val="000000"/>
                </a:solidFill>
                <a:latin typeface="Arial"/>
              </a:rPr>
              <a:t>Auswirkungen auf Commit Historie</a:t>
            </a: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verändert die Commit-Historie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(im Gegensatz zum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Kann zu Konflikten mit einem Remote-Repository führen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Branch folgt nicht der Commit-Historie vom Remote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Remote lehnt Push ab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Mittels </a:t>
            </a:r>
            <a:r>
              <a:rPr lang="de-DE" sz="16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16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push --</a:t>
            </a:r>
            <a:r>
              <a:rPr lang="de-DE" sz="16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(oder</a:t>
            </a:r>
            <a:r>
              <a:rPr lang="de-DE" sz="1600" spc="-1" dirty="0">
                <a:solidFill>
                  <a:srgbClr val="000000"/>
                </a:solidFill>
                <a:latin typeface="Consolas" panose="020B0609020204030204" pitchFamily="49" charset="0"/>
              </a:rPr>
              <a:t> -f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) alten Branch im Remote Repository überschreiben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Andere Entwickler können lokalen Branch nicht weiter verwenden</a:t>
            </a:r>
          </a:p>
          <a:p>
            <a:pPr marL="806450" lvl="1" indent="-34925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sz="16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	</a:t>
            </a:r>
            <a:r>
              <a:rPr lang="de-DE" sz="1600" b="1" spc="-1" dirty="0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 Auf öffentlichen oder geteilten </a:t>
            </a:r>
            <a:r>
              <a:rPr lang="de-DE" sz="1600" b="1" spc="-1" dirty="0" err="1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Branches</a:t>
            </a:r>
            <a:r>
              <a:rPr lang="de-DE" sz="1600" b="1" spc="-1" dirty="0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lang="de-DE" sz="1600" b="1" spc="-1" dirty="0" err="1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Rebase</a:t>
            </a:r>
            <a:r>
              <a:rPr lang="de-DE" sz="1600" b="1" spc="-1" dirty="0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 unbedingt vermeiden</a:t>
            </a:r>
            <a:r>
              <a:rPr lang="de-DE" sz="1600" b="1" spc="-1" dirty="0">
                <a:solidFill>
                  <a:srgbClr val="FF0000"/>
                </a:solidFill>
                <a:latin typeface="Arial"/>
              </a:rPr>
              <a:t>  </a:t>
            </a:r>
            <a:endParaRPr lang="de-DE" sz="1600" b="1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5961007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endParaRPr lang="de-DE" sz="2000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Arial"/>
              </a:rPr>
              <a:t>Nach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immer mit 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pushen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endParaRPr lang="de-DE" sz="2000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pull 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mit anschließendem 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push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ohne </a:t>
            </a:r>
            <a:r>
              <a:rPr lang="de-DE" spc="-1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führt zu anderem Verhalten</a:t>
            </a:r>
            <a:endParaRPr lang="de-D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Erzeugt zwar keinen Konflikt, dafür aber </a:t>
            </a:r>
            <a:r>
              <a:rPr lang="de-DE" b="0" strike="noStrike" spc="-1" dirty="0">
                <a:solidFill>
                  <a:srgbClr val="000000"/>
                </a:solidFill>
                <a:latin typeface="Arial"/>
              </a:rPr>
              <a:t>Seiteneffekte</a:t>
            </a:r>
          </a:p>
          <a:p>
            <a:pPr marL="743130" lvl="1" indent="-343080">
              <a:spcBef>
                <a:spcPts val="1199"/>
              </a:spcBef>
              <a:buFont typeface="Arial"/>
              <a:buChar char="•"/>
            </a:pPr>
            <a:r>
              <a:rPr lang="de-DE" sz="1800" spc="-1" dirty="0">
                <a:solidFill>
                  <a:srgbClr val="000000"/>
                </a:solidFill>
                <a:latin typeface="Arial"/>
              </a:rPr>
              <a:t>„Doppelte“ </a:t>
            </a:r>
            <a:r>
              <a:rPr lang="de-DE" sz="1800" spc="-1" dirty="0" err="1">
                <a:solidFill>
                  <a:srgbClr val="000000"/>
                </a:solidFill>
                <a:latin typeface="Arial"/>
              </a:rPr>
              <a:t>Commits</a:t>
            </a:r>
            <a:endParaRPr lang="de-DE" sz="1800" spc="-1" dirty="0">
              <a:solidFill>
                <a:srgbClr val="000000"/>
              </a:solidFill>
              <a:latin typeface="Arial"/>
            </a:endParaRPr>
          </a:p>
          <a:p>
            <a:pPr marL="743130" lvl="1" indent="-343080">
              <a:spcBef>
                <a:spcPts val="1199"/>
              </a:spcBef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Zusätzlicher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Merge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7665398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Beispie</a:t>
            </a:r>
            <a:r>
              <a:rPr lang="de-DE" sz="2000" b="1" spc="-1" dirty="0">
                <a:solidFill>
                  <a:srgbClr val="000000"/>
                </a:solidFill>
                <a:latin typeface="Arial"/>
              </a:rPr>
              <a:t>l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zu beschriebenem Szenario 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(oben Stand nach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  <p:sp>
        <p:nvSpPr>
          <p:cNvPr id="2" name="Gerade Verbindung mit Pfeil 40">
            <a:extLst>
              <a:ext uri="{FF2B5EF4-FFF2-40B4-BE49-F238E27FC236}">
                <a16:creationId xmlns:a16="http://schemas.microsoft.com/office/drawing/2014/main" id="{77753E3A-B6BF-D1FA-F4D6-02D8DD655D68}"/>
              </a:ext>
            </a:extLst>
          </p:cNvPr>
          <p:cNvSpPr/>
          <p:nvPr/>
        </p:nvSpPr>
        <p:spPr>
          <a:xfrm>
            <a:off x="4276368" y="4534153"/>
            <a:ext cx="3391752" cy="66172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" name="Ellipse 17">
            <a:extLst>
              <a:ext uri="{FF2B5EF4-FFF2-40B4-BE49-F238E27FC236}">
                <a16:creationId xmlns:a16="http://schemas.microsoft.com/office/drawing/2014/main" id="{20523B42-0547-424C-502A-312DF7A18F27}"/>
              </a:ext>
            </a:extLst>
          </p:cNvPr>
          <p:cNvSpPr/>
          <p:nvPr/>
        </p:nvSpPr>
        <p:spPr>
          <a:xfrm>
            <a:off x="1222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" name="Ellipse 19">
            <a:extLst>
              <a:ext uri="{FF2B5EF4-FFF2-40B4-BE49-F238E27FC236}">
                <a16:creationId xmlns:a16="http://schemas.microsoft.com/office/drawing/2014/main" id="{BA6F7989-0DB0-A788-811F-4492EEDDCA47}"/>
              </a:ext>
            </a:extLst>
          </p:cNvPr>
          <p:cNvSpPr/>
          <p:nvPr/>
        </p:nvSpPr>
        <p:spPr>
          <a:xfrm>
            <a:off x="3526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5" name="Ellipse 28">
            <a:extLst>
              <a:ext uri="{FF2B5EF4-FFF2-40B4-BE49-F238E27FC236}">
                <a16:creationId xmlns:a16="http://schemas.microsoft.com/office/drawing/2014/main" id="{F2362BF0-092E-EE7A-3D31-3320702B46AD}"/>
              </a:ext>
            </a:extLst>
          </p:cNvPr>
          <p:cNvSpPr/>
          <p:nvPr/>
        </p:nvSpPr>
        <p:spPr>
          <a:xfrm>
            <a:off x="4678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6" name="Gerade Verbindung mit Pfeil 20">
            <a:extLst>
              <a:ext uri="{FF2B5EF4-FFF2-40B4-BE49-F238E27FC236}">
                <a16:creationId xmlns:a16="http://schemas.microsoft.com/office/drawing/2014/main" id="{E5E98CDA-7004-57E9-80BC-D7C9C5388AF6}"/>
              </a:ext>
            </a:extLst>
          </p:cNvPr>
          <p:cNvSpPr/>
          <p:nvPr/>
        </p:nvSpPr>
        <p:spPr>
          <a:xfrm>
            <a:off x="790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7" name="Gerade Verbindung mit Pfeil 25">
            <a:extLst>
              <a:ext uri="{FF2B5EF4-FFF2-40B4-BE49-F238E27FC236}">
                <a16:creationId xmlns:a16="http://schemas.microsoft.com/office/drawing/2014/main" id="{757AE584-241E-02ED-F710-B9A793937369}"/>
              </a:ext>
            </a:extLst>
          </p:cNvPr>
          <p:cNvSpPr/>
          <p:nvPr/>
        </p:nvSpPr>
        <p:spPr>
          <a:xfrm>
            <a:off x="1942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8" name="Gerade Verbindung mit Pfeil 26">
            <a:extLst>
              <a:ext uri="{FF2B5EF4-FFF2-40B4-BE49-F238E27FC236}">
                <a16:creationId xmlns:a16="http://schemas.microsoft.com/office/drawing/2014/main" id="{7F581C71-32C0-91AD-31C4-1340FFBF45D5}"/>
              </a:ext>
            </a:extLst>
          </p:cNvPr>
          <p:cNvSpPr/>
          <p:nvPr/>
        </p:nvSpPr>
        <p:spPr>
          <a:xfrm>
            <a:off x="309484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9" name="Gerade Verbindung mit Pfeil 32">
            <a:extLst>
              <a:ext uri="{FF2B5EF4-FFF2-40B4-BE49-F238E27FC236}">
                <a16:creationId xmlns:a16="http://schemas.microsoft.com/office/drawing/2014/main" id="{5DF49C1F-1ACF-E2ED-9948-BF42F44ADC97}"/>
              </a:ext>
            </a:extLst>
          </p:cNvPr>
          <p:cNvSpPr/>
          <p:nvPr/>
        </p:nvSpPr>
        <p:spPr>
          <a:xfrm>
            <a:off x="4246848" y="288246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0" name="Ellipse 29">
            <a:extLst>
              <a:ext uri="{FF2B5EF4-FFF2-40B4-BE49-F238E27FC236}">
                <a16:creationId xmlns:a16="http://schemas.microsoft.com/office/drawing/2014/main" id="{1342BB49-6AE3-DF60-D142-891FE5069296}"/>
              </a:ext>
            </a:extLst>
          </p:cNvPr>
          <p:cNvSpPr/>
          <p:nvPr/>
        </p:nvSpPr>
        <p:spPr>
          <a:xfrm>
            <a:off x="585208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1" name="Ellipse 30">
            <a:extLst>
              <a:ext uri="{FF2B5EF4-FFF2-40B4-BE49-F238E27FC236}">
                <a16:creationId xmlns:a16="http://schemas.microsoft.com/office/drawing/2014/main" id="{F2A3E507-3659-4EAF-1AC5-2D5FA1C69616}"/>
              </a:ext>
            </a:extLst>
          </p:cNvPr>
          <p:cNvSpPr/>
          <p:nvPr/>
        </p:nvSpPr>
        <p:spPr>
          <a:xfrm>
            <a:off x="700444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2" name="Gerade Verbindung mit Pfeil 35">
            <a:extLst>
              <a:ext uri="{FF2B5EF4-FFF2-40B4-BE49-F238E27FC236}">
                <a16:creationId xmlns:a16="http://schemas.microsoft.com/office/drawing/2014/main" id="{85CC0DD2-CD04-0E30-8199-8C58EC132110}"/>
              </a:ext>
            </a:extLst>
          </p:cNvPr>
          <p:cNvSpPr/>
          <p:nvPr/>
        </p:nvSpPr>
        <p:spPr>
          <a:xfrm flipV="1">
            <a:off x="5420088" y="21718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3" name="Gerade Verbindung mit Pfeil 40">
            <a:extLst>
              <a:ext uri="{FF2B5EF4-FFF2-40B4-BE49-F238E27FC236}">
                <a16:creationId xmlns:a16="http://schemas.microsoft.com/office/drawing/2014/main" id="{D01FC82E-81D9-96CC-4738-F39C13472C1A}"/>
              </a:ext>
            </a:extLst>
          </p:cNvPr>
          <p:cNvSpPr/>
          <p:nvPr/>
        </p:nvSpPr>
        <p:spPr>
          <a:xfrm>
            <a:off x="6572088" y="21718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4" name="Ellipse 36">
            <a:extLst>
              <a:ext uri="{FF2B5EF4-FFF2-40B4-BE49-F238E27FC236}">
                <a16:creationId xmlns:a16="http://schemas.microsoft.com/office/drawing/2014/main" id="{8D2C7934-95AC-036F-1CC8-EC2F7A89809D}"/>
              </a:ext>
            </a:extLst>
          </p:cNvPr>
          <p:cNvSpPr/>
          <p:nvPr/>
        </p:nvSpPr>
        <p:spPr>
          <a:xfrm>
            <a:off x="2374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5" name="Textfeld 6">
            <a:extLst>
              <a:ext uri="{FF2B5EF4-FFF2-40B4-BE49-F238E27FC236}">
                <a16:creationId xmlns:a16="http://schemas.microsoft.com/office/drawing/2014/main" id="{83DC6EF6-897D-4164-7D26-1FBD9DB3D2BA}"/>
              </a:ext>
            </a:extLst>
          </p:cNvPr>
          <p:cNvSpPr/>
          <p:nvPr/>
        </p:nvSpPr>
        <p:spPr>
          <a:xfrm>
            <a:off x="5771448" y="1616991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16" name="Gerade Verbindung mit Pfeil 43">
            <a:extLst>
              <a:ext uri="{FF2B5EF4-FFF2-40B4-BE49-F238E27FC236}">
                <a16:creationId xmlns:a16="http://schemas.microsoft.com/office/drawing/2014/main" id="{01C990B2-BF25-488F-8590-90B1FD31A0D2}"/>
              </a:ext>
            </a:extLst>
          </p:cNvPr>
          <p:cNvSpPr/>
          <p:nvPr/>
        </p:nvSpPr>
        <p:spPr>
          <a:xfrm>
            <a:off x="5411448" y="28756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7" name="Ellipse 37">
            <a:extLst>
              <a:ext uri="{FF2B5EF4-FFF2-40B4-BE49-F238E27FC236}">
                <a16:creationId xmlns:a16="http://schemas.microsoft.com/office/drawing/2014/main" id="{A604E9D7-6E08-82A1-1AB8-556C025EFF5A}"/>
              </a:ext>
            </a:extLst>
          </p:cNvPr>
          <p:cNvSpPr/>
          <p:nvPr/>
        </p:nvSpPr>
        <p:spPr>
          <a:xfrm>
            <a:off x="238708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8" name="Ellipse 39">
            <a:extLst>
              <a:ext uri="{FF2B5EF4-FFF2-40B4-BE49-F238E27FC236}">
                <a16:creationId xmlns:a16="http://schemas.microsoft.com/office/drawing/2014/main" id="{E4A47E65-6AB8-ED98-9CD9-881CCBA80B05}"/>
              </a:ext>
            </a:extLst>
          </p:cNvPr>
          <p:cNvSpPr/>
          <p:nvPr/>
        </p:nvSpPr>
        <p:spPr>
          <a:xfrm>
            <a:off x="353944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9" name="Gerade Verbindung mit Pfeil 44">
            <a:extLst>
              <a:ext uri="{FF2B5EF4-FFF2-40B4-BE49-F238E27FC236}">
                <a16:creationId xmlns:a16="http://schemas.microsoft.com/office/drawing/2014/main" id="{7AB98A5F-64B5-035C-0AE5-5AB301B480F2}"/>
              </a:ext>
            </a:extLst>
          </p:cNvPr>
          <p:cNvSpPr/>
          <p:nvPr/>
        </p:nvSpPr>
        <p:spPr>
          <a:xfrm flipV="1">
            <a:off x="1955088" y="21682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0" name="Gerade Verbindung mit Pfeil 45">
            <a:extLst>
              <a:ext uri="{FF2B5EF4-FFF2-40B4-BE49-F238E27FC236}">
                <a16:creationId xmlns:a16="http://schemas.microsoft.com/office/drawing/2014/main" id="{F80FF408-5BFB-116D-FED2-960C96B63D89}"/>
              </a:ext>
            </a:extLst>
          </p:cNvPr>
          <p:cNvSpPr/>
          <p:nvPr/>
        </p:nvSpPr>
        <p:spPr>
          <a:xfrm>
            <a:off x="3107448" y="2168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1" name="Textfeld 7">
            <a:extLst>
              <a:ext uri="{FF2B5EF4-FFF2-40B4-BE49-F238E27FC236}">
                <a16:creationId xmlns:a16="http://schemas.microsoft.com/office/drawing/2014/main" id="{3BBD72D5-A209-5AC0-45E2-8B861CF6E2A5}"/>
              </a:ext>
            </a:extLst>
          </p:cNvPr>
          <p:cNvSpPr/>
          <p:nvPr/>
        </p:nvSpPr>
        <p:spPr>
          <a:xfrm>
            <a:off x="2374488" y="1608781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22" name="Ellipse 17">
            <a:extLst>
              <a:ext uri="{FF2B5EF4-FFF2-40B4-BE49-F238E27FC236}">
                <a16:creationId xmlns:a16="http://schemas.microsoft.com/office/drawing/2014/main" id="{54BC338E-4D66-8DA1-107D-7E78DDC94F57}"/>
              </a:ext>
            </a:extLst>
          </p:cNvPr>
          <p:cNvSpPr/>
          <p:nvPr/>
        </p:nvSpPr>
        <p:spPr>
          <a:xfrm>
            <a:off x="717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3" name="Ellipse 19">
            <a:extLst>
              <a:ext uri="{FF2B5EF4-FFF2-40B4-BE49-F238E27FC236}">
                <a16:creationId xmlns:a16="http://schemas.microsoft.com/office/drawing/2014/main" id="{9C352175-00E6-4594-FD78-624E131116FA}"/>
              </a:ext>
            </a:extLst>
          </p:cNvPr>
          <p:cNvSpPr/>
          <p:nvPr/>
        </p:nvSpPr>
        <p:spPr>
          <a:xfrm>
            <a:off x="3022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4" name="Ellipse 28">
            <a:extLst>
              <a:ext uri="{FF2B5EF4-FFF2-40B4-BE49-F238E27FC236}">
                <a16:creationId xmlns:a16="http://schemas.microsoft.com/office/drawing/2014/main" id="{EC605D92-30AD-E765-2574-F72D6D6FF926}"/>
              </a:ext>
            </a:extLst>
          </p:cNvPr>
          <p:cNvSpPr/>
          <p:nvPr/>
        </p:nvSpPr>
        <p:spPr>
          <a:xfrm>
            <a:off x="4174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5" name="Gerade Verbindung mit Pfeil 20">
            <a:extLst>
              <a:ext uri="{FF2B5EF4-FFF2-40B4-BE49-F238E27FC236}">
                <a16:creationId xmlns:a16="http://schemas.microsoft.com/office/drawing/2014/main" id="{C6AE02E4-A0DC-1028-1305-F5467AFFF134}"/>
              </a:ext>
            </a:extLst>
          </p:cNvPr>
          <p:cNvSpPr/>
          <p:nvPr/>
        </p:nvSpPr>
        <p:spPr>
          <a:xfrm>
            <a:off x="285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6" name="Gerade Verbindung mit Pfeil 25">
            <a:extLst>
              <a:ext uri="{FF2B5EF4-FFF2-40B4-BE49-F238E27FC236}">
                <a16:creationId xmlns:a16="http://schemas.microsoft.com/office/drawing/2014/main" id="{E0B15C0F-118B-FFE5-CA4B-398EC0001B22}"/>
              </a:ext>
            </a:extLst>
          </p:cNvPr>
          <p:cNvSpPr/>
          <p:nvPr/>
        </p:nvSpPr>
        <p:spPr>
          <a:xfrm>
            <a:off x="1437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7" name="Gerade Verbindung mit Pfeil 26">
            <a:extLst>
              <a:ext uri="{FF2B5EF4-FFF2-40B4-BE49-F238E27FC236}">
                <a16:creationId xmlns:a16="http://schemas.microsoft.com/office/drawing/2014/main" id="{D98A28CB-7CFF-2D2C-8ED7-11AC20C7FDDB}"/>
              </a:ext>
            </a:extLst>
          </p:cNvPr>
          <p:cNvSpPr/>
          <p:nvPr/>
        </p:nvSpPr>
        <p:spPr>
          <a:xfrm>
            <a:off x="259020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8" name="Gerade Verbindung mit Pfeil 32">
            <a:extLst>
              <a:ext uri="{FF2B5EF4-FFF2-40B4-BE49-F238E27FC236}">
                <a16:creationId xmlns:a16="http://schemas.microsoft.com/office/drawing/2014/main" id="{DFA5F12E-80B1-BACC-867F-EE68B8116580}"/>
              </a:ext>
            </a:extLst>
          </p:cNvPr>
          <p:cNvSpPr/>
          <p:nvPr/>
        </p:nvSpPr>
        <p:spPr>
          <a:xfrm>
            <a:off x="3742200" y="597510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C714772-F08A-C017-9D71-EA83B5DF2EA6}"/>
              </a:ext>
            </a:extLst>
          </p:cNvPr>
          <p:cNvSpPr/>
          <p:nvPr/>
        </p:nvSpPr>
        <p:spPr>
          <a:xfrm>
            <a:off x="534744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E01F3E0-080C-3448-2112-148C61D2400E}"/>
              </a:ext>
            </a:extLst>
          </p:cNvPr>
          <p:cNvSpPr/>
          <p:nvPr/>
        </p:nvSpPr>
        <p:spPr>
          <a:xfrm>
            <a:off x="649980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1" name="Gerade Verbindung mit Pfeil 35">
            <a:extLst>
              <a:ext uri="{FF2B5EF4-FFF2-40B4-BE49-F238E27FC236}">
                <a16:creationId xmlns:a16="http://schemas.microsoft.com/office/drawing/2014/main" id="{A066DEB2-687E-66BD-B178-5B72C98F26DE}"/>
              </a:ext>
            </a:extLst>
          </p:cNvPr>
          <p:cNvSpPr/>
          <p:nvPr/>
        </p:nvSpPr>
        <p:spPr>
          <a:xfrm flipV="1">
            <a:off x="4915440" y="5264460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2" name="Gerade Verbindung mit Pfeil 40">
            <a:extLst>
              <a:ext uri="{FF2B5EF4-FFF2-40B4-BE49-F238E27FC236}">
                <a16:creationId xmlns:a16="http://schemas.microsoft.com/office/drawing/2014/main" id="{C8D5B34A-C8FD-2C4C-931F-9E648B2010DD}"/>
              </a:ext>
            </a:extLst>
          </p:cNvPr>
          <p:cNvSpPr/>
          <p:nvPr/>
        </p:nvSpPr>
        <p:spPr>
          <a:xfrm>
            <a:off x="6067440" y="52644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3" name="Ellipse 36">
            <a:extLst>
              <a:ext uri="{FF2B5EF4-FFF2-40B4-BE49-F238E27FC236}">
                <a16:creationId xmlns:a16="http://schemas.microsoft.com/office/drawing/2014/main" id="{7BC3F4EA-8538-7496-B99D-BF38B3CB4139}"/>
              </a:ext>
            </a:extLst>
          </p:cNvPr>
          <p:cNvSpPr/>
          <p:nvPr/>
        </p:nvSpPr>
        <p:spPr>
          <a:xfrm>
            <a:off x="1869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4" name="Textfeld 6">
            <a:extLst>
              <a:ext uri="{FF2B5EF4-FFF2-40B4-BE49-F238E27FC236}">
                <a16:creationId xmlns:a16="http://schemas.microsoft.com/office/drawing/2014/main" id="{BA9694DE-9410-2474-E048-23814E288075}"/>
              </a:ext>
            </a:extLst>
          </p:cNvPr>
          <p:cNvSpPr/>
          <p:nvPr/>
        </p:nvSpPr>
        <p:spPr>
          <a:xfrm>
            <a:off x="5326200" y="5486555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35" name="Gerade Verbindung mit Pfeil 43">
            <a:extLst>
              <a:ext uri="{FF2B5EF4-FFF2-40B4-BE49-F238E27FC236}">
                <a16:creationId xmlns:a16="http://schemas.microsoft.com/office/drawing/2014/main" id="{9E02FCEC-7729-5FD7-468F-87EEF6206CC3}"/>
              </a:ext>
            </a:extLst>
          </p:cNvPr>
          <p:cNvSpPr/>
          <p:nvPr/>
        </p:nvSpPr>
        <p:spPr>
          <a:xfrm>
            <a:off x="4906800" y="59682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4FA01C51-788B-4A6F-800E-2F5872342BD7}"/>
              </a:ext>
            </a:extLst>
          </p:cNvPr>
          <p:cNvSpPr/>
          <p:nvPr/>
        </p:nvSpPr>
        <p:spPr>
          <a:xfrm>
            <a:off x="238708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7" name="Ellipse 39">
            <a:extLst>
              <a:ext uri="{FF2B5EF4-FFF2-40B4-BE49-F238E27FC236}">
                <a16:creationId xmlns:a16="http://schemas.microsoft.com/office/drawing/2014/main" id="{1573AB8D-7206-A9A9-4D7D-DDBB52459565}"/>
              </a:ext>
            </a:extLst>
          </p:cNvPr>
          <p:cNvSpPr/>
          <p:nvPr/>
        </p:nvSpPr>
        <p:spPr>
          <a:xfrm>
            <a:off x="353944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8" name="Gerade Verbindung mit Pfeil 44">
            <a:extLst>
              <a:ext uri="{FF2B5EF4-FFF2-40B4-BE49-F238E27FC236}">
                <a16:creationId xmlns:a16="http://schemas.microsoft.com/office/drawing/2014/main" id="{E36D7C75-B766-244D-D63C-D226AC2EA219}"/>
              </a:ext>
            </a:extLst>
          </p:cNvPr>
          <p:cNvSpPr/>
          <p:nvPr/>
        </p:nvSpPr>
        <p:spPr>
          <a:xfrm flipV="1">
            <a:off x="1450440" y="4514568"/>
            <a:ext cx="923688" cy="145333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9" name="Gerade Verbindung mit Pfeil 45">
            <a:extLst>
              <a:ext uri="{FF2B5EF4-FFF2-40B4-BE49-F238E27FC236}">
                <a16:creationId xmlns:a16="http://schemas.microsoft.com/office/drawing/2014/main" id="{9D15B458-89CB-CC16-BBF6-99CC1A425C69}"/>
              </a:ext>
            </a:extLst>
          </p:cNvPr>
          <p:cNvSpPr/>
          <p:nvPr/>
        </p:nvSpPr>
        <p:spPr>
          <a:xfrm>
            <a:off x="3107448" y="4562953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0" name="Textfeld 7">
            <a:extLst>
              <a:ext uri="{FF2B5EF4-FFF2-40B4-BE49-F238E27FC236}">
                <a16:creationId xmlns:a16="http://schemas.microsoft.com/office/drawing/2014/main" id="{A1456D24-094D-ACE5-DBC6-7F24EE5CB890}"/>
              </a:ext>
            </a:extLst>
          </p:cNvPr>
          <p:cNvSpPr/>
          <p:nvPr/>
        </p:nvSpPr>
        <p:spPr>
          <a:xfrm>
            <a:off x="2374488" y="4003513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B7A733D-00C4-E1B3-A811-6FA3EABD2471}"/>
              </a:ext>
            </a:extLst>
          </p:cNvPr>
          <p:cNvSpPr/>
          <p:nvPr/>
        </p:nvSpPr>
        <p:spPr>
          <a:xfrm>
            <a:off x="7668840" y="5071185"/>
            <a:ext cx="719640" cy="395640"/>
          </a:xfrm>
          <a:prstGeom prst="ellipse">
            <a:avLst/>
          </a:prstGeom>
          <a:noFill/>
          <a:ln w="2844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2" name="Gerade Verbindung mit Pfeil 40">
            <a:extLst>
              <a:ext uri="{FF2B5EF4-FFF2-40B4-BE49-F238E27FC236}">
                <a16:creationId xmlns:a16="http://schemas.microsoft.com/office/drawing/2014/main" id="{878C8D3F-A8E8-F7A8-7203-B5B5309B543C}"/>
              </a:ext>
            </a:extLst>
          </p:cNvPr>
          <p:cNvSpPr/>
          <p:nvPr/>
        </p:nvSpPr>
        <p:spPr>
          <a:xfrm>
            <a:off x="7236480" y="5269185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519679C8-515A-66D7-E01A-69B8BFDD29D8}"/>
              </a:ext>
            </a:extLst>
          </p:cNvPr>
          <p:cNvSpPr/>
          <p:nvPr/>
        </p:nvSpPr>
        <p:spPr>
          <a:xfrm>
            <a:off x="4270688" y="3335700"/>
            <a:ext cx="613981" cy="5558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CF1EE53-1969-E5EE-7560-56B06D68F387}"/>
              </a:ext>
            </a:extLst>
          </p:cNvPr>
          <p:cNvSpPr txBox="1"/>
          <p:nvPr/>
        </p:nvSpPr>
        <p:spPr>
          <a:xfrm>
            <a:off x="4958004" y="3305091"/>
            <a:ext cx="3391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rebase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main</a:t>
            </a:r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pull --</a:t>
            </a:r>
            <a:r>
              <a:rPr lang="de-DE" sz="1600" dirty="0" err="1">
                <a:latin typeface="Consolas" panose="020B0609020204030204" pitchFamily="49" charset="0"/>
              </a:rPr>
              <a:t>merge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br>
              <a:rPr lang="de-DE" sz="1600" dirty="0">
                <a:latin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push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endParaRPr lang="de-DE" sz="1600" dirty="0">
              <a:latin typeface="Consolas" panose="020B0609020204030204" pitchFamily="49" charset="0"/>
            </a:endParaRPr>
          </a:p>
          <a:p>
            <a:endParaRPr lang="de-DE" sz="1600" dirty="0">
              <a:latin typeface="Consolas" panose="020B0609020204030204" pitchFamily="49" charset="0"/>
            </a:endParaRPr>
          </a:p>
        </p:txBody>
      </p:sp>
      <p:sp>
        <p:nvSpPr>
          <p:cNvPr id="45" name="Textfeld 6">
            <a:extLst>
              <a:ext uri="{FF2B5EF4-FFF2-40B4-BE49-F238E27FC236}">
                <a16:creationId xmlns:a16="http://schemas.microsoft.com/office/drawing/2014/main" id="{FB3E7A7C-D690-C2D3-7DA9-268706A62648}"/>
              </a:ext>
            </a:extLst>
          </p:cNvPr>
          <p:cNvSpPr/>
          <p:nvPr/>
        </p:nvSpPr>
        <p:spPr>
          <a:xfrm>
            <a:off x="7334280" y="4737590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 err="1">
                <a:solidFill>
                  <a:srgbClr val="7030A0"/>
                </a:solidFill>
                <a:latin typeface="Arial"/>
              </a:rPr>
              <a:t>Merge</a:t>
            </a:r>
            <a:r>
              <a:rPr lang="de-DE" sz="1600" spc="-1" dirty="0">
                <a:solidFill>
                  <a:srgbClr val="7030A0"/>
                </a:solidFill>
                <a:latin typeface="Arial"/>
              </a:rPr>
              <a:t> Commit</a:t>
            </a:r>
            <a:endParaRPr lang="de-DE" sz="1600" b="0" strike="noStrike" spc="-1" dirty="0">
              <a:solidFill>
                <a:srgbClr val="7030A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75209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812149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kann in vielen Situationen verwendet werden</a:t>
            </a:r>
          </a:p>
          <a:p>
            <a:pPr lvl="1"/>
            <a:r>
              <a:rPr lang="de-DE" altLang="de-DE" dirty="0"/>
              <a:t>Übernahme von Upstream Änderungen in Feature Branch</a:t>
            </a:r>
          </a:p>
          <a:p>
            <a:pPr lvl="1"/>
            <a:r>
              <a:rPr lang="de-DE" altLang="de-DE" dirty="0"/>
              <a:t>Feature auf späteres Release verschieben</a:t>
            </a:r>
          </a:p>
          <a:p>
            <a:pPr lvl="1"/>
            <a:r>
              <a:rPr lang="de-DE" altLang="de-DE" dirty="0"/>
              <a:t>Ein Feature zweigt von anderem Feature ab, ist aber unabhängig. Daher </a:t>
            </a:r>
            <a:r>
              <a:rPr lang="de-DE" altLang="de-DE" dirty="0" err="1"/>
              <a:t>Rebase</a:t>
            </a:r>
            <a:r>
              <a:rPr lang="de-DE" altLang="de-DE" dirty="0"/>
              <a:t> auf </a:t>
            </a:r>
            <a:r>
              <a:rPr lang="de-DE" altLang="de-DE" dirty="0" err="1"/>
              <a:t>main</a:t>
            </a:r>
            <a:endParaRPr lang="de-DE" altLang="de-DE" dirty="0"/>
          </a:p>
          <a:p>
            <a:pPr lvl="1"/>
            <a:r>
              <a:rPr lang="de-DE" altLang="de-DE" dirty="0"/>
              <a:t>Strukturänderungen im Repository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17E379F-91C8-9B3C-E130-5C8F7EC25250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5952EB9-68B7-1D6A-0E81-56EE34A67555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D606830-43FE-E54B-FD58-3A7D3AC9510C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F242C78-124A-C33C-3CBC-A513703453A1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BD0B804D-DEC8-DC19-F636-FDE0EBDDF158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B84888C-DB47-8177-4F8F-8B5212048A73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67B304F-B17F-ED79-0C55-C14CDB952C81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CB32AB3D-53B1-A766-6424-CBA64BBEF205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7E5EBB6-E152-0298-6B7C-E8B097685C08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647B8E6-8ACF-49EC-ED64-615BA455C68D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8EE0FC2-ED9B-85D0-B535-E0014C6BB506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AE735D2-130C-C389-A99A-B13BAF475C80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AFAF00D-B402-8FA8-F0F4-907B33A24FB0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81C89F6-970F-2F6B-3AE6-AD9E56E0AB75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C814484-863D-ECCD-C54A-45F8C90C1447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8D90D8F0-9206-AC66-99FA-D124FDBF9C59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443B316-26D5-1400-A5DC-DD910F1BCC40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83A1863-8C93-846C-998F-05F5E4F7169B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66D17A8-CC54-CDE0-77E4-C198239AA187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C2C589C-1560-E725-246E-0ADC6902760B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0CAA7C1-48C3-493F-7BB3-41C73DB1DCE1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356905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Nutzung zur nachträglichen Änderung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Nachträgliche Änderung von Commit-Historie auf aktuellem Branch durch </a:t>
            </a:r>
            <a:r>
              <a:rPr lang="de-DE" altLang="de-DE" dirty="0" err="1"/>
              <a:t>interactive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wird nicht verschoben</a:t>
            </a:r>
          </a:p>
          <a:p>
            <a:r>
              <a:rPr lang="de-DE" altLang="de-DE" dirty="0"/>
              <a:t>Neue Anwendung der letzten n </a:t>
            </a:r>
            <a:r>
              <a:rPr lang="de-DE" altLang="de-DE" dirty="0" err="1"/>
              <a:t>Commits</a:t>
            </a:r>
            <a:r>
              <a:rPr lang="de-DE" altLang="de-DE" dirty="0"/>
              <a:t> möglich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-i </a:t>
            </a:r>
            <a:r>
              <a:rPr lang="de-DE" altLang="de-DE" dirty="0" err="1">
                <a:latin typeface="Consolas" panose="020B0609020204030204" pitchFamily="49" charset="0"/>
              </a:rPr>
              <a:t>HEAD~n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Alle </a:t>
            </a:r>
            <a:r>
              <a:rPr lang="de-DE" altLang="de-DE" dirty="0" err="1"/>
              <a:t>Commits</a:t>
            </a:r>
            <a:r>
              <a:rPr lang="de-DE" altLang="de-DE" dirty="0"/>
              <a:t> des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neu schreiben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--keep-base -i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9274941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Andere Möglichkeit, alle </a:t>
            </a:r>
            <a:r>
              <a:rPr lang="de-DE" altLang="de-DE" dirty="0" err="1"/>
              <a:t>Commits</a:t>
            </a:r>
            <a:r>
              <a:rPr lang="de-DE" altLang="de-DE" dirty="0"/>
              <a:t> des </a:t>
            </a:r>
            <a:r>
              <a:rPr lang="de-DE" altLang="de-DE" dirty="0" err="1"/>
              <a:t>Branches</a:t>
            </a:r>
            <a:r>
              <a:rPr lang="de-DE" altLang="de-DE" dirty="0"/>
              <a:t> neu anzuwenden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-base feature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358775" indent="-358775">
              <a:buNone/>
            </a:pPr>
            <a:r>
              <a:rPr lang="de-DE" altLang="de-DE" dirty="0"/>
              <a:t>	um den aktuellen Abzweigungspunkt vom feature </a:t>
            </a:r>
            <a:r>
              <a:rPr lang="de-DE" altLang="de-DE" dirty="0" err="1"/>
              <a:t>branch</a:t>
            </a:r>
            <a:r>
              <a:rPr lang="de-DE" altLang="de-DE" dirty="0"/>
              <a:t> herausfinden.</a:t>
            </a:r>
            <a:br>
              <a:rPr lang="de-DE" altLang="de-DE" dirty="0"/>
            </a:br>
            <a:r>
              <a:rPr lang="de-DE" altLang="de-DE" dirty="0"/>
              <a:t>Danach ID als </a:t>
            </a:r>
            <a:r>
              <a:rPr lang="de-DE" altLang="de-DE" dirty="0" err="1"/>
              <a:t>Rebase</a:t>
            </a:r>
            <a:r>
              <a:rPr lang="de-DE" altLang="de-DE" dirty="0"/>
              <a:t> Punkt angeben.</a:t>
            </a:r>
          </a:p>
          <a:p>
            <a:r>
              <a:rPr lang="de-DE" altLang="de-DE" dirty="0"/>
              <a:t>Ermöglicht nachträgliches „Aufräumen“</a:t>
            </a:r>
          </a:p>
          <a:p>
            <a:r>
              <a:rPr lang="de-DE" altLang="de-DE" dirty="0"/>
              <a:t>Nur auf lokalen, privaten </a:t>
            </a:r>
            <a:r>
              <a:rPr lang="de-DE" altLang="de-DE" dirty="0" err="1"/>
              <a:t>Branches</a:t>
            </a:r>
            <a:r>
              <a:rPr lang="de-DE" altLang="de-DE" dirty="0"/>
              <a:t> anwenden</a:t>
            </a:r>
          </a:p>
          <a:p>
            <a:pPr marL="358775" indent="-358775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6359275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lvl="1"/>
            <a:r>
              <a:rPr lang="de-DE" altLang="de-DE" dirty="0"/>
              <a:t>Auf aktuellen Branch existieren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/>
              <a:t>	</a:t>
            </a: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50f7452 (HEAD -&gt; feature) Fix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21f72fe Add content to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f26ab7a Add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722eaf0 (main) Add file from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c61ef14 Initial commit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soll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 </a:t>
            </a:r>
            <a:r>
              <a:rPr lang="en-US" altLang="de-DE" dirty="0" err="1"/>
              <a:t>zusammengefügt</a:t>
            </a:r>
            <a:r>
              <a:rPr lang="en-US" altLang="de-DE" dirty="0"/>
              <a:t> </a:t>
            </a:r>
            <a:r>
              <a:rPr lang="en-US" altLang="de-DE" dirty="0" err="1"/>
              <a:t>werden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568ede5</a:t>
            </a:r>
            <a:r>
              <a:rPr lang="en-US" altLang="de-DE" dirty="0"/>
              <a:t> </a:t>
            </a:r>
            <a:r>
              <a:rPr lang="en-US" altLang="de-DE" dirty="0" err="1"/>
              <a:t>fügt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feature_file2.txt</a:t>
            </a:r>
            <a:r>
              <a:rPr lang="en-US" altLang="de-DE" dirty="0"/>
              <a:t> und </a:t>
            </a:r>
            <a:r>
              <a:rPr lang="en-US" altLang="de-DE" dirty="0">
                <a:latin typeface="Consolas" panose="020B0609020204030204" pitchFamily="49" charset="0"/>
              </a:rPr>
              <a:t>feature_file3.txt</a:t>
            </a:r>
            <a:r>
              <a:rPr lang="en-US" altLang="de-DE" dirty="0"/>
              <a:t> </a:t>
            </a:r>
            <a:r>
              <a:rPr lang="en-US" altLang="de-DE" dirty="0" err="1"/>
              <a:t>hinzu</a:t>
            </a:r>
            <a:r>
              <a:rPr lang="en-US" altLang="de-DE" dirty="0"/>
              <a:t>. </a:t>
            </a:r>
            <a:r>
              <a:rPr lang="en-US" altLang="de-DE" dirty="0" err="1"/>
              <a:t>Nachträglich</a:t>
            </a:r>
            <a:r>
              <a:rPr lang="en-US" altLang="de-DE" dirty="0"/>
              <a:t> </a:t>
            </a:r>
            <a:r>
              <a:rPr lang="en-US" altLang="de-DE" dirty="0" err="1"/>
              <a:t>wollen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für </a:t>
            </a:r>
            <a:r>
              <a:rPr lang="en-US" altLang="de-DE" dirty="0" err="1"/>
              <a:t>bei</a:t>
            </a:r>
            <a:r>
              <a:rPr lang="en-US" altLang="de-DE" dirty="0"/>
              <a:t> </a:t>
            </a:r>
            <a:r>
              <a:rPr lang="en-US" altLang="de-DE" dirty="0" err="1"/>
              <a:t>jeweils</a:t>
            </a:r>
            <a:r>
              <a:rPr lang="en-US" altLang="de-DE" dirty="0"/>
              <a:t> </a:t>
            </a:r>
            <a:r>
              <a:rPr lang="en-US" altLang="de-DE" dirty="0" err="1"/>
              <a:t>einen</a:t>
            </a:r>
            <a:r>
              <a:rPr lang="en-US" altLang="de-DE" dirty="0"/>
              <a:t> Commit </a:t>
            </a:r>
            <a:r>
              <a:rPr lang="en-US" altLang="de-DE" dirty="0" err="1"/>
              <a:t>haben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50f7452</a:t>
            </a:r>
            <a:r>
              <a:rPr lang="en-US" altLang="de-DE" dirty="0"/>
              <a:t> </a:t>
            </a:r>
            <a:r>
              <a:rPr lang="en-US" altLang="de-DE" dirty="0" err="1"/>
              <a:t>ist</a:t>
            </a:r>
            <a:r>
              <a:rPr lang="en-US" altLang="de-DE" dirty="0"/>
              <a:t> </a:t>
            </a:r>
            <a:r>
              <a:rPr lang="en-US" altLang="de-DE" dirty="0" err="1"/>
              <a:t>ein</a:t>
            </a:r>
            <a:r>
              <a:rPr lang="en-US" altLang="de-DE" dirty="0"/>
              <a:t> Fix für Commit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. </a:t>
            </a:r>
            <a:r>
              <a:rPr lang="en-US" altLang="de-DE" dirty="0" err="1"/>
              <a:t>Rückblickend</a:t>
            </a:r>
            <a:r>
              <a:rPr lang="en-US" altLang="de-DE" dirty="0"/>
              <a:t> </a:t>
            </a:r>
            <a:r>
              <a:rPr lang="en-US" altLang="de-DE" dirty="0" err="1"/>
              <a:t>möchten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</a:t>
            </a:r>
            <a:r>
              <a:rPr lang="en-US" altLang="de-DE" dirty="0" err="1"/>
              <a:t>diesen</a:t>
            </a:r>
            <a:r>
              <a:rPr lang="en-US" altLang="de-DE" dirty="0"/>
              <a:t> Commit </a:t>
            </a:r>
            <a:r>
              <a:rPr lang="en-US" altLang="de-DE" dirty="0" err="1"/>
              <a:t>nicht</a:t>
            </a:r>
            <a:r>
              <a:rPr lang="en-US" altLang="de-DE" dirty="0"/>
              <a:t> in der </a:t>
            </a:r>
            <a:r>
              <a:rPr lang="en-US" altLang="de-DE" dirty="0" err="1"/>
              <a:t>Historie</a:t>
            </a:r>
            <a:r>
              <a:rPr lang="en-US" altLang="de-DE" dirty="0"/>
              <a:t> </a:t>
            </a:r>
            <a:r>
              <a:rPr lang="en-US" altLang="de-DE" dirty="0" err="1"/>
              <a:t>haben</a:t>
            </a:r>
            <a:r>
              <a:rPr lang="en-US" altLang="de-DE" dirty="0"/>
              <a:t> und </a:t>
            </a:r>
            <a:r>
              <a:rPr lang="en-US" altLang="de-DE" dirty="0" err="1"/>
              <a:t>legen</a:t>
            </a:r>
            <a:r>
              <a:rPr lang="en-US" altLang="de-DE" dirty="0"/>
              <a:t> </a:t>
            </a:r>
            <a:r>
              <a:rPr lang="en-US" altLang="de-DE" dirty="0" err="1"/>
              <a:t>ihn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zusammen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6722264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endParaRPr lang="de-DE" altLang="de-DE" b="1" dirty="0"/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latin typeface="Consolas" panose="020B0609020204030204" pitchFamily="49" charset="0"/>
              </a:rPr>
              <a:t> 722eaf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689D36-4389-9553-C4B0-2DCA1A61C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816" y="1556792"/>
            <a:ext cx="3399656" cy="659802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E6EAD09-4B5F-E606-FFFA-941D72693AB9}"/>
              </a:ext>
            </a:extLst>
          </p:cNvPr>
          <p:cNvCxnSpPr>
            <a:cxnSpLocks/>
          </p:cNvCxnSpPr>
          <p:nvPr/>
        </p:nvCxnSpPr>
        <p:spPr bwMode="auto">
          <a:xfrm>
            <a:off x="5452346" y="1512650"/>
            <a:ext cx="360040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30ACD7A-F1FF-C9D5-35B9-4ED455E0254E}"/>
              </a:ext>
            </a:extLst>
          </p:cNvPr>
          <p:cNvSpPr txBox="1"/>
          <p:nvPr/>
        </p:nvSpPr>
        <p:spPr bwMode="auto">
          <a:xfrm>
            <a:off x="4716016" y="1174096"/>
            <a:ext cx="16004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latin typeface="Arial" charset="0"/>
              </a:rPr>
              <a:t>merge</a:t>
            </a:r>
            <a:r>
              <a:rPr lang="de-DE" sz="1600" dirty="0">
                <a:latin typeface="Arial" charset="0"/>
              </a:rPr>
              <a:t>-base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A70852-1862-658C-758E-13009980C335}"/>
              </a:ext>
            </a:extLst>
          </p:cNvPr>
          <p:cNvSpPr txBox="1"/>
          <p:nvPr/>
        </p:nvSpPr>
        <p:spPr bwMode="auto">
          <a:xfrm>
            <a:off x="1037303" y="2897068"/>
            <a:ext cx="3816424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50f7452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FA94108-038D-046A-7E40-9FEAEE61AD17}"/>
              </a:ext>
            </a:extLst>
          </p:cNvPr>
          <p:cNvSpPr txBox="1"/>
          <p:nvPr/>
        </p:nvSpPr>
        <p:spPr bwMode="auto">
          <a:xfrm>
            <a:off x="1052113" y="4769276"/>
            <a:ext cx="3807919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squash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fixup 50f7452 Fix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edit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  <a:endParaRPr lang="de-DE" sz="1600" dirty="0">
              <a:latin typeface="Arial" charset="0"/>
            </a:endParaRPr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8EE4C80E-5E8E-2901-4D3E-DA8E15A57763}"/>
              </a:ext>
            </a:extLst>
          </p:cNvPr>
          <p:cNvSpPr/>
          <p:nvPr/>
        </p:nvSpPr>
        <p:spPr bwMode="auto">
          <a:xfrm>
            <a:off x="2668263" y="4153670"/>
            <a:ext cx="576064" cy="427458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BC07991-1EFA-E97E-9360-8C3718702E4E}"/>
              </a:ext>
            </a:extLst>
          </p:cNvPr>
          <p:cNvSpPr/>
          <p:nvPr/>
        </p:nvSpPr>
        <p:spPr bwMode="auto">
          <a:xfrm>
            <a:off x="4716016" y="1124744"/>
            <a:ext cx="4248472" cy="125646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E29DA29-7869-8501-8389-F541AA81D38C}"/>
              </a:ext>
            </a:extLst>
          </p:cNvPr>
          <p:cNvSpPr txBox="1"/>
          <p:nvPr/>
        </p:nvSpPr>
        <p:spPr bwMode="auto">
          <a:xfrm>
            <a:off x="918510" y="2497969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 err="1">
                <a:latin typeface="Arial" charset="0"/>
              </a:rPr>
              <a:t>Rebase</a:t>
            </a:r>
            <a:r>
              <a:rPr lang="de-DE" sz="1400" dirty="0">
                <a:latin typeface="Arial" charset="0"/>
              </a:rPr>
              <a:t> Editor öffnet sich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587CB07-85F3-8784-3CE2-9C17F12FACDA}"/>
              </a:ext>
            </a:extLst>
          </p:cNvPr>
          <p:cNvSpPr txBox="1"/>
          <p:nvPr/>
        </p:nvSpPr>
        <p:spPr bwMode="auto">
          <a:xfrm>
            <a:off x="943734" y="5994481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620584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versucht beim zeilenbasierten </a:t>
            </a:r>
            <a:r>
              <a:rPr lang="de-DE" altLang="de-DE" dirty="0" err="1"/>
              <a:t>Mergen</a:t>
            </a:r>
            <a:r>
              <a:rPr lang="de-DE" altLang="de-DE" dirty="0"/>
              <a:t> zusammenhängende Bereiche zu erkennen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2FFB4F0-AE2C-21CC-A809-87AD5B99D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1"/>
          <a:stretch/>
        </p:blipFill>
        <p:spPr>
          <a:xfrm>
            <a:off x="201563" y="1808283"/>
            <a:ext cx="8740873" cy="255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7897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E2AF165-7110-AFA4-9596-603D3E032D17}"/>
              </a:ext>
            </a:extLst>
          </p:cNvPr>
          <p:cNvSpPr txBox="1"/>
          <p:nvPr/>
        </p:nvSpPr>
        <p:spPr bwMode="auto">
          <a:xfrm>
            <a:off x="1037303" y="1491749"/>
            <a:ext cx="3816424" cy="258532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a combination of 3 commits.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1st commit message: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commit message #2: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content to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The commit message #3 will be skipped: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53FF9F-0584-363B-A291-4C452F386993}"/>
              </a:ext>
            </a:extLst>
          </p:cNvPr>
          <p:cNvSpPr txBox="1"/>
          <p:nvPr/>
        </p:nvSpPr>
        <p:spPr bwMode="auto">
          <a:xfrm>
            <a:off x="918510" y="1124744"/>
            <a:ext cx="3149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Commit-Nachricht Editor öffnet sich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CDF5775-9828-93C5-EC0A-77D34A4F509C}"/>
              </a:ext>
            </a:extLst>
          </p:cNvPr>
          <p:cNvSpPr txBox="1"/>
          <p:nvPr/>
        </p:nvSpPr>
        <p:spPr bwMode="auto">
          <a:xfrm>
            <a:off x="943734" y="4149080"/>
            <a:ext cx="25202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Ggf. Ändern, 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886641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722eaf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ca0713e] Add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Date: Sun May 26 12:44:05 2024 +0200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Stopped at 568ede5... 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can amend the commit now, with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commit --amend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Once you are satisfied with your changes, run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rebase --continue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95163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reset --mixed HEAD^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interactive rebase in progress; onto 722eaf0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Last commands done (4 commands done):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fixup 50f7452 Fix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edit 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(see more in file .git/rebase-merge/done)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commands remaining.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currently editing a commit while rebasing branch 'feature' on '722eaf0'.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commit --amend" to amend the current commit)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rebase --continue" once you are satisfied with your changes)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feature_file3.txt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7105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feature_file2.txt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feature_file2"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949a354] Add feature_file2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feature_file2.txt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feature_file3.txt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feature_file3"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3beb3c4] Add feature_file3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feature_file3.txt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6040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57150" indent="0">
              <a:buNone/>
            </a:pPr>
            <a:r>
              <a:rPr lang="en-US" altLang="de-DE" b="1" dirty="0" err="1"/>
              <a:t>Resultat</a:t>
            </a:r>
            <a:endParaRPr lang="en-US" altLang="de-DE" b="1" dirty="0"/>
          </a:p>
          <a:p>
            <a:pPr marL="51435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3beb3c4 (HEAD -&gt; feature) Add feature_file3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949a354 Add feature_file2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ca0713e Add feature_file1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(main) Add file from main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</p:spTree>
    <p:extLst>
      <p:ext uri="{BB962C8B-B14F-4D97-AF65-F5344CB8AC3E}">
        <p14:creationId xmlns:p14="http://schemas.microsoft.com/office/powerpoint/2010/main" val="204745183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 – </a:t>
            </a:r>
            <a:r>
              <a:rPr lang="de-DE" cap="none" dirty="0" err="1"/>
              <a:t>Merge</a:t>
            </a:r>
            <a:r>
              <a:rPr lang="de-DE" cap="none" dirty="0"/>
              <a:t> vs. </a:t>
            </a:r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038067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Aufgabe von </a:t>
            </a:r>
            <a:r>
              <a:rPr lang="de-DE" altLang="de-DE" dirty="0" err="1"/>
              <a:t>Merge</a:t>
            </a:r>
            <a:r>
              <a:rPr lang="de-DE" altLang="de-DE" dirty="0"/>
              <a:t> und </a:t>
            </a:r>
            <a:r>
              <a:rPr lang="de-DE" altLang="de-DE" dirty="0" err="1"/>
              <a:t>Rebase</a:t>
            </a:r>
            <a:r>
              <a:rPr lang="de-DE" altLang="de-DE" dirty="0"/>
              <a:t>: Änderungen in Branch einpflegen</a:t>
            </a:r>
          </a:p>
          <a:p>
            <a:pPr lvl="1"/>
            <a:r>
              <a:rPr lang="de-DE" altLang="de-DE" dirty="0" err="1"/>
              <a:t>Rebase</a:t>
            </a:r>
            <a:r>
              <a:rPr lang="de-DE" altLang="de-DE" dirty="0"/>
              <a:t> ändert aktiven Branch und kann Änderungen vom Upstream übernehmen</a:t>
            </a:r>
          </a:p>
          <a:p>
            <a:pPr lvl="1"/>
            <a:r>
              <a:rPr lang="de-DE" altLang="de-DE" dirty="0" err="1"/>
              <a:t>Merge</a:t>
            </a:r>
            <a:r>
              <a:rPr lang="de-DE" altLang="de-DE" dirty="0"/>
              <a:t> zieht Änderungen von anderen </a:t>
            </a:r>
            <a:r>
              <a:rPr lang="de-DE" altLang="de-DE" dirty="0" err="1"/>
              <a:t>Branches</a:t>
            </a:r>
            <a:r>
              <a:rPr lang="de-DE" altLang="de-DE" dirty="0"/>
              <a:t> in den aktiven Branch</a:t>
            </a:r>
          </a:p>
          <a:p>
            <a:r>
              <a:rPr lang="de-DE" altLang="de-DE" dirty="0"/>
              <a:t>Wann </a:t>
            </a:r>
            <a:r>
              <a:rPr lang="de-DE" altLang="de-DE" dirty="0" err="1"/>
              <a:t>Merge</a:t>
            </a:r>
            <a:r>
              <a:rPr lang="de-DE" altLang="de-DE" dirty="0"/>
              <a:t>, wann </a:t>
            </a:r>
            <a:r>
              <a:rPr lang="de-DE" altLang="de-DE" dirty="0" err="1"/>
              <a:t>Rebase</a:t>
            </a:r>
            <a:r>
              <a:rPr lang="de-DE" altLang="de-DE" dirty="0"/>
              <a:t>?</a:t>
            </a:r>
          </a:p>
          <a:p>
            <a:pPr lvl="1"/>
            <a:r>
              <a:rPr lang="de-DE" altLang="de-DE" dirty="0" err="1"/>
              <a:t>Merging</a:t>
            </a:r>
            <a:r>
              <a:rPr lang="de-DE" altLang="de-DE" dirty="0"/>
              <a:t> führt Commit-Historie fort </a:t>
            </a:r>
            <a:r>
              <a:rPr lang="de-DE" altLang="de-DE" dirty="0">
                <a:sym typeface="Wingdings" panose="05000000000000000000" pitchFamily="2" charset="2"/>
              </a:rPr>
              <a:t></a:t>
            </a:r>
            <a:r>
              <a:rPr lang="de-DE" altLang="de-DE" dirty="0"/>
              <a:t> weniger Konfliktpotenzial als </a:t>
            </a:r>
            <a:r>
              <a:rPr lang="de-DE" altLang="de-DE" dirty="0" err="1"/>
              <a:t>Rebasing</a:t>
            </a:r>
            <a:endParaRPr lang="de-DE" altLang="de-DE" dirty="0"/>
          </a:p>
          <a:p>
            <a:pPr lvl="1"/>
            <a:r>
              <a:rPr lang="de-DE" altLang="de-DE" dirty="0" err="1"/>
              <a:t>Rebasing</a:t>
            </a:r>
            <a:r>
              <a:rPr lang="de-DE" altLang="de-DE" dirty="0"/>
              <a:t> erzeugt saubere, lineare aber veränderte Commit-Historie</a:t>
            </a:r>
          </a:p>
          <a:p>
            <a:r>
              <a:rPr lang="de-DE" altLang="de-DE" dirty="0"/>
              <a:t>Um lokal Änderung aus Upstream einpflegen, ist </a:t>
            </a:r>
            <a:r>
              <a:rPr lang="de-DE" altLang="de-DE" dirty="0" err="1"/>
              <a:t>Rebase</a:t>
            </a:r>
            <a:r>
              <a:rPr lang="de-DE" altLang="de-DE" dirty="0"/>
              <a:t> oft die bessere Option</a:t>
            </a:r>
          </a:p>
          <a:p>
            <a:pPr lvl="1"/>
            <a:r>
              <a:rPr lang="de-DE" altLang="de-DE" dirty="0" err="1"/>
              <a:t>Merge</a:t>
            </a:r>
            <a:r>
              <a:rPr lang="de-DE" altLang="de-DE" dirty="0"/>
              <a:t> vom Upstream in Feature kann zu komplizierten Szenarien führen</a:t>
            </a:r>
          </a:p>
          <a:p>
            <a:pPr lvl="1"/>
            <a:r>
              <a:rPr lang="de-DE" altLang="de-DE" dirty="0"/>
              <a:t>Erzeugt lineare 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7920109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Beispiel: Einfügen von Änderungen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in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Branch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587681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338822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319068" y="298157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3139910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4004006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5012118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607016" y="2978358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454972" y="298788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3139910" y="3091188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4148022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453166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336576" y="4159627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607079" y="3941144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238990" y="2482907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5588466" y="280538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9098615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411760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162901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143147" y="20365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2963989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3828085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4836197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431095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279051" y="204284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2963989" y="2146155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3972101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277245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160655" y="3214594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431158" y="2996111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898285" y="1484784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6247761" y="180726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30B193A0-C332-6328-0BD8-D341637A680F}"/>
              </a:ext>
            </a:extLst>
          </p:cNvPr>
          <p:cNvSpPr/>
          <p:nvPr/>
        </p:nvSpPr>
        <p:spPr bwMode="auto">
          <a:xfrm>
            <a:off x="5986433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68A13B8-1605-41BE-81C8-CF0EEC72A53C}"/>
              </a:ext>
            </a:extLst>
          </p:cNvPr>
          <p:cNvCxnSpPr/>
          <p:nvPr/>
        </p:nvCxnSpPr>
        <p:spPr bwMode="auto">
          <a:xfrm>
            <a:off x="5679483" y="218364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7DE8DCE-2D45-E2D5-072C-D1ADDE2EB03F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 bwMode="auto">
          <a:xfrm flipV="1">
            <a:off x="4703907" y="2182102"/>
            <a:ext cx="1282526" cy="60547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2DAE26B-6E09-C258-A663-67B1D3E9A781}"/>
              </a:ext>
            </a:extLst>
          </p:cNvPr>
          <p:cNvSpPr txBox="1"/>
          <p:nvPr/>
        </p:nvSpPr>
        <p:spPr bwMode="auto">
          <a:xfrm>
            <a:off x="5910898" y="2340401"/>
            <a:ext cx="760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Arial" charset="0"/>
              </a:rPr>
              <a:t>Merge</a:t>
            </a:r>
            <a:r>
              <a:rPr lang="de-DE" sz="1200" dirty="0">
                <a:solidFill>
                  <a:srgbClr val="00B050"/>
                </a:solidFill>
                <a:latin typeface="Arial" charset="0"/>
              </a:rPr>
              <a:t>-</a:t>
            </a:r>
            <a:br>
              <a:rPr lang="de-DE" sz="1200" dirty="0">
                <a:solidFill>
                  <a:srgbClr val="00B050"/>
                </a:solidFill>
                <a:latin typeface="Arial" charset="0"/>
              </a:rPr>
            </a:br>
            <a:r>
              <a:rPr lang="de-DE" sz="1200" dirty="0">
                <a:solidFill>
                  <a:srgbClr val="00B050"/>
                </a:solidFill>
                <a:latin typeface="Arial" charset="0"/>
              </a:rPr>
              <a:t>Commit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0666768-2726-EB4E-27B9-4362692B0303}"/>
              </a:ext>
            </a:extLst>
          </p:cNvPr>
          <p:cNvSpPr/>
          <p:nvPr/>
        </p:nvSpPr>
        <p:spPr bwMode="auto">
          <a:xfrm>
            <a:off x="2435731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1F5B8B7-7299-A8E6-F8D5-1019FC6FA7C7}"/>
              </a:ext>
            </a:extLst>
          </p:cNvPr>
          <p:cNvSpPr/>
          <p:nvPr/>
        </p:nvSpPr>
        <p:spPr bwMode="auto">
          <a:xfrm>
            <a:off x="4186872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7585B3E-A939-0554-8F11-7851A80A67EA}"/>
              </a:ext>
            </a:extLst>
          </p:cNvPr>
          <p:cNvSpPr/>
          <p:nvPr/>
        </p:nvSpPr>
        <p:spPr bwMode="auto">
          <a:xfrm>
            <a:off x="6900227" y="4709766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007DC19-681A-F556-1023-6FCA92C1DA27}"/>
              </a:ext>
            </a:extLst>
          </p:cNvPr>
          <p:cNvCxnSpPr/>
          <p:nvPr/>
        </p:nvCxnSpPr>
        <p:spPr bwMode="auto">
          <a:xfrm>
            <a:off x="2987960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4E8674E1-1D85-67C4-6E29-D4C5800B275F}"/>
              </a:ext>
            </a:extLst>
          </p:cNvPr>
          <p:cNvCxnSpPr/>
          <p:nvPr/>
        </p:nvCxnSpPr>
        <p:spPr bwMode="auto">
          <a:xfrm>
            <a:off x="3852056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CFB2E13-91D1-DDE4-6FA3-7298E5274E80}"/>
              </a:ext>
            </a:extLst>
          </p:cNvPr>
          <p:cNvCxnSpPr/>
          <p:nvPr/>
        </p:nvCxnSpPr>
        <p:spPr bwMode="auto">
          <a:xfrm>
            <a:off x="6593277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F9B5D04-5580-E520-EA9D-5DA3F8B1F5A1}"/>
              </a:ext>
            </a:extLst>
          </p:cNvPr>
          <p:cNvSpPr/>
          <p:nvPr/>
        </p:nvSpPr>
        <p:spPr bwMode="auto">
          <a:xfrm>
            <a:off x="5188175" y="470655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4370687-DD3F-CE4B-057C-A4014391DBED}"/>
              </a:ext>
            </a:extLst>
          </p:cNvPr>
          <p:cNvSpPr/>
          <p:nvPr/>
        </p:nvSpPr>
        <p:spPr bwMode="auto">
          <a:xfrm>
            <a:off x="6036131" y="471607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DFFB899-06F2-6852-9488-A4E2EAFD8E03}"/>
              </a:ext>
            </a:extLst>
          </p:cNvPr>
          <p:cNvCxnSpPr>
            <a:cxnSpLocks/>
          </p:cNvCxnSpPr>
          <p:nvPr/>
        </p:nvCxnSpPr>
        <p:spPr bwMode="auto">
          <a:xfrm flipV="1">
            <a:off x="4721069" y="4819380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75CF33C-CFB5-B265-0273-03BFD32D710F}"/>
              </a:ext>
            </a:extLst>
          </p:cNvPr>
          <p:cNvCxnSpPr/>
          <p:nvPr/>
        </p:nvCxnSpPr>
        <p:spPr bwMode="auto">
          <a:xfrm>
            <a:off x="5729181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D984FC5E-ECFA-0562-B0F8-BD08C86E4599}"/>
              </a:ext>
            </a:extLst>
          </p:cNvPr>
          <p:cNvSpPr/>
          <p:nvPr/>
        </p:nvSpPr>
        <p:spPr bwMode="auto">
          <a:xfrm>
            <a:off x="3301216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D1D5724-31DC-D6A4-776E-264835CACEE4}"/>
              </a:ext>
            </a:extLst>
          </p:cNvPr>
          <p:cNvSpPr txBox="1"/>
          <p:nvPr/>
        </p:nvSpPr>
        <p:spPr bwMode="auto">
          <a:xfrm>
            <a:off x="4184626" y="5887819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C718F18D-14FC-BF17-056B-99DD33ACECDA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5129" y="5669336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65C72B5E-5579-4444-2656-795E98052689}"/>
              </a:ext>
            </a:extLst>
          </p:cNvPr>
          <p:cNvSpPr txBox="1"/>
          <p:nvPr/>
        </p:nvSpPr>
        <p:spPr bwMode="auto">
          <a:xfrm>
            <a:off x="6823166" y="4160695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C78499B-1FAF-02BD-8DD9-69322A32FECA}"/>
              </a:ext>
            </a:extLst>
          </p:cNvPr>
          <p:cNvCxnSpPr>
            <a:cxnSpLocks/>
          </p:cNvCxnSpPr>
          <p:nvPr/>
        </p:nvCxnSpPr>
        <p:spPr bwMode="auto">
          <a:xfrm>
            <a:off x="7163035" y="448996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8531E1BB-0A2D-4D82-9BAB-CEEABC11E90C}"/>
              </a:ext>
            </a:extLst>
          </p:cNvPr>
          <p:cNvSpPr txBox="1"/>
          <p:nvPr/>
        </p:nvSpPr>
        <p:spPr bwMode="auto">
          <a:xfrm>
            <a:off x="395536" y="1115597"/>
            <a:ext cx="930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Merge</a:t>
            </a:r>
            <a:endParaRPr lang="de-DE" sz="2000" dirty="0">
              <a:latin typeface="Arial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BF442F0C-FCBA-5172-3F11-CB941FAFFFAE}"/>
              </a:ext>
            </a:extLst>
          </p:cNvPr>
          <p:cNvSpPr txBox="1"/>
          <p:nvPr/>
        </p:nvSpPr>
        <p:spPr bwMode="auto">
          <a:xfrm>
            <a:off x="395536" y="3717032"/>
            <a:ext cx="10826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Rebase</a:t>
            </a:r>
            <a:endParaRPr lang="de-DE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8305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Um Feature Branch in Upstream zurückzuführen, verwendet man </a:t>
            </a:r>
            <a:r>
              <a:rPr lang="de-DE" altLang="de-DE" dirty="0" err="1"/>
              <a:t>Merge</a:t>
            </a:r>
            <a:endParaRPr lang="de-DE" altLang="de-DE" dirty="0"/>
          </a:p>
          <a:p>
            <a:pPr lvl="1"/>
            <a:r>
              <a:rPr lang="de-DE" altLang="de-DE" dirty="0"/>
              <a:t>Upstream soll fortgeführt werden</a:t>
            </a:r>
          </a:p>
          <a:p>
            <a:pPr lvl="1"/>
            <a:r>
              <a:rPr lang="de-DE" altLang="de-DE" dirty="0"/>
              <a:t>Upstream meist mit anderen Entwicklern geteilt</a:t>
            </a:r>
          </a:p>
          <a:p>
            <a:pPr lvl="1"/>
            <a:r>
              <a:rPr lang="de-DE" altLang="de-DE" dirty="0"/>
              <a:t>Ggf. </a:t>
            </a:r>
            <a:r>
              <a:rPr lang="de-DE" altLang="de-DE" dirty="0" err="1"/>
              <a:t>Rebase</a:t>
            </a:r>
            <a:r>
              <a:rPr lang="de-DE" altLang="de-DE" dirty="0"/>
              <a:t> des Feature </a:t>
            </a:r>
            <a:r>
              <a:rPr lang="de-DE" altLang="de-DE" dirty="0" err="1"/>
              <a:t>Branches</a:t>
            </a:r>
            <a:r>
              <a:rPr lang="de-DE" altLang="de-DE" dirty="0"/>
              <a:t> auf den HEAD des Upstream vor einem </a:t>
            </a:r>
            <a:r>
              <a:rPr lang="de-DE" altLang="de-DE" dirty="0" err="1"/>
              <a:t>Merge</a:t>
            </a:r>
            <a:r>
              <a:rPr lang="de-DE" altLang="de-DE" dirty="0"/>
              <a:t> sinnvoll. Dadurch ergibt sich Fast-Forward </a:t>
            </a:r>
            <a:r>
              <a:rPr lang="de-DE" altLang="de-DE" dirty="0" err="1"/>
              <a:t>Merge</a:t>
            </a:r>
            <a:r>
              <a:rPr lang="de-DE" altLang="de-DE" dirty="0"/>
              <a:t>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B65D02E-0A1D-EE54-C1F9-1CB6BA3A328C}"/>
              </a:ext>
            </a:extLst>
          </p:cNvPr>
          <p:cNvSpPr/>
          <p:nvPr/>
        </p:nvSpPr>
        <p:spPr bwMode="auto">
          <a:xfrm>
            <a:off x="323528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EE458D4-8411-48A3-4EF1-B723EBC589EE}"/>
              </a:ext>
            </a:extLst>
          </p:cNvPr>
          <p:cNvSpPr/>
          <p:nvPr/>
        </p:nvSpPr>
        <p:spPr bwMode="auto">
          <a:xfrm>
            <a:off x="2074669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EC76928-C12D-2DA8-A531-446655038483}"/>
              </a:ext>
            </a:extLst>
          </p:cNvPr>
          <p:cNvCxnSpPr/>
          <p:nvPr/>
        </p:nvCxnSpPr>
        <p:spPr bwMode="auto">
          <a:xfrm>
            <a:off x="875757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FA9783B-FD52-65F2-00AD-04A30FE0F916}"/>
              </a:ext>
            </a:extLst>
          </p:cNvPr>
          <p:cNvCxnSpPr/>
          <p:nvPr/>
        </p:nvCxnSpPr>
        <p:spPr bwMode="auto">
          <a:xfrm>
            <a:off x="1739853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FBC0AB11-D794-111D-EF7D-F7B18EB76A6B}"/>
              </a:ext>
            </a:extLst>
          </p:cNvPr>
          <p:cNvSpPr/>
          <p:nvPr/>
        </p:nvSpPr>
        <p:spPr bwMode="auto">
          <a:xfrm>
            <a:off x="3075972" y="377078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4B55F6B-9076-FDE0-7F35-A3D750E40D01}"/>
              </a:ext>
            </a:extLst>
          </p:cNvPr>
          <p:cNvSpPr/>
          <p:nvPr/>
        </p:nvSpPr>
        <p:spPr bwMode="auto">
          <a:xfrm>
            <a:off x="3923928" y="378030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5BCEFE4-8267-1A47-0DFE-FAF9A86AA434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8866" y="3883617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D395D24-639D-DB31-CFF6-4E6123F4188C}"/>
              </a:ext>
            </a:extLst>
          </p:cNvPr>
          <p:cNvCxnSpPr/>
          <p:nvPr/>
        </p:nvCxnSpPr>
        <p:spPr bwMode="auto">
          <a:xfrm>
            <a:off x="3616978" y="392432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8F511586-CB06-A3AD-8806-BDAD7EC9764C}"/>
              </a:ext>
            </a:extLst>
          </p:cNvPr>
          <p:cNvSpPr/>
          <p:nvPr/>
        </p:nvSpPr>
        <p:spPr bwMode="auto">
          <a:xfrm>
            <a:off x="1189013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02C1D2E-23A5-B586-FB8E-F3B8C94F218D}"/>
              </a:ext>
            </a:extLst>
          </p:cNvPr>
          <p:cNvSpPr txBox="1"/>
          <p:nvPr/>
        </p:nvSpPr>
        <p:spPr bwMode="auto">
          <a:xfrm>
            <a:off x="2072423" y="4952056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768ACB2-46FB-C967-5308-50D79CFF0F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342926" y="4733573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228D948F-785F-C840-7852-54E4FC5E62A3}"/>
              </a:ext>
            </a:extLst>
          </p:cNvPr>
          <p:cNvSpPr txBox="1"/>
          <p:nvPr/>
        </p:nvSpPr>
        <p:spPr bwMode="auto">
          <a:xfrm>
            <a:off x="3851920" y="3224932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4CE0043-E6CC-76C5-8D04-5206208551C2}"/>
              </a:ext>
            </a:extLst>
          </p:cNvPr>
          <p:cNvCxnSpPr>
            <a:cxnSpLocks/>
          </p:cNvCxnSpPr>
          <p:nvPr/>
        </p:nvCxnSpPr>
        <p:spPr bwMode="auto">
          <a:xfrm>
            <a:off x="4191789" y="355420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78379400-D895-7E9C-5468-0FBED3FABBFB}"/>
              </a:ext>
            </a:extLst>
          </p:cNvPr>
          <p:cNvSpPr/>
          <p:nvPr/>
        </p:nvSpPr>
        <p:spPr bwMode="auto">
          <a:xfrm>
            <a:off x="5581325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2C6CD4F-7227-96BC-AABC-A2BD3EB72AB0}"/>
              </a:ext>
            </a:extLst>
          </p:cNvPr>
          <p:cNvSpPr/>
          <p:nvPr/>
        </p:nvSpPr>
        <p:spPr bwMode="auto">
          <a:xfrm>
            <a:off x="8177453" y="5524493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03E04AE-71FE-F4A1-7036-E2C40E4E4DC3}"/>
              </a:ext>
            </a:extLst>
          </p:cNvPr>
          <p:cNvCxnSpPr/>
          <p:nvPr/>
        </p:nvCxnSpPr>
        <p:spPr bwMode="auto">
          <a:xfrm>
            <a:off x="5246509" y="567682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AF12B07-7996-BB98-6F89-132260EAB5DF}"/>
              </a:ext>
            </a:extLst>
          </p:cNvPr>
          <p:cNvCxnSpPr/>
          <p:nvPr/>
        </p:nvCxnSpPr>
        <p:spPr bwMode="auto">
          <a:xfrm>
            <a:off x="7870503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2F727079-85EF-B5C1-2E9F-CF3F7FA5678D}"/>
              </a:ext>
            </a:extLst>
          </p:cNvPr>
          <p:cNvSpPr/>
          <p:nvPr/>
        </p:nvSpPr>
        <p:spPr bwMode="auto">
          <a:xfrm>
            <a:off x="6465401" y="552127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3CD2B7E5-D13D-3167-5A67-DAE4BAE4A9D9}"/>
              </a:ext>
            </a:extLst>
          </p:cNvPr>
          <p:cNvSpPr/>
          <p:nvPr/>
        </p:nvSpPr>
        <p:spPr bwMode="auto">
          <a:xfrm>
            <a:off x="7313357" y="553079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CE0FCD3-A71B-7F76-C702-C106B4CDBEC1}"/>
              </a:ext>
            </a:extLst>
          </p:cNvPr>
          <p:cNvCxnSpPr/>
          <p:nvPr/>
        </p:nvCxnSpPr>
        <p:spPr bwMode="auto">
          <a:xfrm>
            <a:off x="7006407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8CA0CFC7-C9AA-34D1-DD9D-075B1979EC21}"/>
              </a:ext>
            </a:extLst>
          </p:cNvPr>
          <p:cNvSpPr/>
          <p:nvPr/>
        </p:nvSpPr>
        <p:spPr bwMode="auto">
          <a:xfrm>
            <a:off x="4695669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F3DE2E7-5E80-F634-F285-4104FB1768BE}"/>
              </a:ext>
            </a:extLst>
          </p:cNvPr>
          <p:cNvSpPr txBox="1"/>
          <p:nvPr/>
        </p:nvSpPr>
        <p:spPr bwMode="auto">
          <a:xfrm>
            <a:off x="8188540" y="6103843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767A690-F8F5-9AC3-79C9-EE3CD1E640B6}"/>
              </a:ext>
            </a:extLst>
          </p:cNvPr>
          <p:cNvCxnSpPr>
            <a:cxnSpLocks/>
          </p:cNvCxnSpPr>
          <p:nvPr/>
        </p:nvCxnSpPr>
        <p:spPr bwMode="auto">
          <a:xfrm flipV="1">
            <a:off x="8459043" y="5885360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A76F4593-7D81-4F59-4BA3-EA040E5A2C19}"/>
              </a:ext>
            </a:extLst>
          </p:cNvPr>
          <p:cNvSpPr txBox="1"/>
          <p:nvPr/>
        </p:nvSpPr>
        <p:spPr bwMode="auto">
          <a:xfrm>
            <a:off x="8100392" y="4975422"/>
            <a:ext cx="70116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76A0CD2-4C27-DB73-B9AF-367214D20514}"/>
              </a:ext>
            </a:extLst>
          </p:cNvPr>
          <p:cNvCxnSpPr>
            <a:cxnSpLocks/>
          </p:cNvCxnSpPr>
          <p:nvPr/>
        </p:nvCxnSpPr>
        <p:spPr bwMode="auto">
          <a:xfrm>
            <a:off x="8440261" y="530469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F622525-0081-1C10-70E9-1D27F1EB806F}"/>
              </a:ext>
            </a:extLst>
          </p:cNvPr>
          <p:cNvCxnSpPr/>
          <p:nvPr/>
        </p:nvCxnSpPr>
        <p:spPr bwMode="auto">
          <a:xfrm>
            <a:off x="6137258" y="566763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DF4F2755-11A7-63C1-88A2-23E8C9F9ED48}"/>
              </a:ext>
            </a:extLst>
          </p:cNvPr>
          <p:cNvSpPr/>
          <p:nvPr/>
        </p:nvSpPr>
        <p:spPr bwMode="auto">
          <a:xfrm rot="2962788">
            <a:off x="4145131" y="4487386"/>
            <a:ext cx="720080" cy="492374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00158B3-EAF1-52B5-6DBC-C03C9B5DD871}"/>
              </a:ext>
            </a:extLst>
          </p:cNvPr>
          <p:cNvSpPr/>
          <p:nvPr/>
        </p:nvSpPr>
        <p:spPr bwMode="auto">
          <a:xfrm>
            <a:off x="1347780" y="375851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B6FDBBD-731E-D81B-F0FC-183DA55FEB48}"/>
              </a:ext>
            </a:extLst>
          </p:cNvPr>
          <p:cNvSpPr/>
          <p:nvPr/>
        </p:nvSpPr>
        <p:spPr bwMode="auto">
          <a:xfrm>
            <a:off x="2195736" y="37680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2C42266-1DDB-3AB3-88AD-CB5126BA0E8B}"/>
              </a:ext>
            </a:extLst>
          </p:cNvPr>
          <p:cNvCxnSpPr>
            <a:cxnSpLocks/>
          </p:cNvCxnSpPr>
          <p:nvPr/>
        </p:nvCxnSpPr>
        <p:spPr bwMode="auto">
          <a:xfrm flipV="1">
            <a:off x="880674" y="3871349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77B4E43-D248-39FC-47C6-DDB8BD0870DB}"/>
              </a:ext>
            </a:extLst>
          </p:cNvPr>
          <p:cNvCxnSpPr/>
          <p:nvPr/>
        </p:nvCxnSpPr>
        <p:spPr bwMode="auto">
          <a:xfrm>
            <a:off x="1888786" y="391205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62941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Fast-Forward </a:t>
            </a:r>
            <a:r>
              <a:rPr lang="de-DE" altLang="de-DE" b="1" dirty="0" err="1"/>
              <a:t>Merge</a:t>
            </a:r>
            <a:endParaRPr lang="de-DE" altLang="de-DE" b="1" dirty="0"/>
          </a:p>
          <a:p>
            <a:r>
              <a:rPr lang="de-DE" altLang="de-DE" dirty="0"/>
              <a:t>Möglich, falls keine neuen </a:t>
            </a:r>
            <a:r>
              <a:rPr lang="de-DE" altLang="de-DE" dirty="0" err="1"/>
              <a:t>Commits</a:t>
            </a:r>
            <a:r>
              <a:rPr lang="de-DE" altLang="de-DE" dirty="0"/>
              <a:t> auf Upstream nach Branch-Abzweigung 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283323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33427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35407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26352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26352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28332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334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353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334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353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74506" y="3166087"/>
            <a:ext cx="1008112" cy="7273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7904" y="2132856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7155" y="3052911"/>
            <a:ext cx="3879393" cy="923331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0719" y="2406580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4293096"/>
            <a:ext cx="8517258" cy="175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Fast-</a:t>
            </a:r>
            <a:r>
              <a:rPr lang="de-DE" altLang="de-DE" kern="0" dirty="0" err="1"/>
              <a:t>Foward</a:t>
            </a:r>
            <a:r>
              <a:rPr lang="de-DE" altLang="de-DE" kern="0" dirty="0"/>
              <a:t>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erstellt keinen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-Commit </a:t>
            </a:r>
          </a:p>
          <a:p>
            <a:pPr lvl="1"/>
            <a:r>
              <a:rPr lang="de-DE" altLang="de-DE" kern="0" dirty="0"/>
              <a:t>Kann mittels </a:t>
            </a:r>
            <a:r>
              <a:rPr lang="de-DE" altLang="de-DE" kern="0" dirty="0">
                <a:latin typeface="Consolas" panose="020B0609020204030204" pitchFamily="49" charset="0"/>
              </a:rPr>
              <a:t>--</a:t>
            </a:r>
            <a:r>
              <a:rPr lang="de-DE" altLang="de-DE" kern="0" dirty="0" err="1">
                <a:latin typeface="Consolas" panose="020B0609020204030204" pitchFamily="49" charset="0"/>
              </a:rPr>
              <a:t>no</a:t>
            </a:r>
            <a:r>
              <a:rPr lang="de-DE" altLang="de-DE" kern="0" dirty="0">
                <a:latin typeface="Consolas" panose="020B0609020204030204" pitchFamily="49" charset="0"/>
              </a:rPr>
              <a:t>-ff </a:t>
            </a:r>
            <a:r>
              <a:rPr lang="de-DE" altLang="de-DE" kern="0" dirty="0"/>
              <a:t>trotzdem erstellt werden</a:t>
            </a:r>
          </a:p>
          <a:p>
            <a:r>
              <a:rPr lang="de-DE" altLang="de-DE" kern="0" dirty="0"/>
              <a:t>Commit des weiter fortgeschrittenen </a:t>
            </a:r>
            <a:r>
              <a:rPr lang="de-DE" altLang="de-DE" kern="0" dirty="0" err="1"/>
              <a:t>Branches</a:t>
            </a:r>
            <a:r>
              <a:rPr lang="de-DE" altLang="de-DE" kern="0" dirty="0"/>
              <a:t> werden als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des </a:t>
            </a:r>
            <a:r>
              <a:rPr lang="de-DE" altLang="de-DE" kern="0" dirty="0" err="1"/>
              <a:t>Zielbranches</a:t>
            </a:r>
            <a:r>
              <a:rPr lang="de-DE" altLang="de-DE" kern="0" dirty="0"/>
              <a:t> weiterbehandelt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237341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3068960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287F648-2EBA-C903-167C-39EA9C6D3BA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143262" y="3563576"/>
            <a:ext cx="868898" cy="201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E5FCEDC8-25FB-6C99-999B-38F9CF3DB1B2}"/>
              </a:ext>
            </a:extLst>
          </p:cNvPr>
          <p:cNvSpPr txBox="1"/>
          <p:nvPr/>
        </p:nvSpPr>
        <p:spPr bwMode="auto">
          <a:xfrm>
            <a:off x="6165194" y="3381153"/>
            <a:ext cx="27272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Arial" charset="0"/>
              </a:rPr>
              <a:t>keine weiteren </a:t>
            </a:r>
            <a:r>
              <a:rPr lang="de-DE" sz="1800" dirty="0" err="1">
                <a:latin typeface="Arial" charset="0"/>
              </a:rPr>
              <a:t>Commits</a:t>
            </a:r>
            <a:endParaRPr lang="de-DE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3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182512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2334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2532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18251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136530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217772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4C10DC1-6397-FADE-7E04-90232E97C69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 bwMode="auto">
          <a:xfrm flipV="1">
            <a:off x="4706978" y="5080630"/>
            <a:ext cx="432048" cy="1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95AD9AA5-8C13-B1F3-6F2C-C2D27369258F}"/>
              </a:ext>
            </a:extLst>
          </p:cNvPr>
          <p:cNvSpPr/>
          <p:nvPr/>
        </p:nvSpPr>
        <p:spPr bwMode="auto">
          <a:xfrm>
            <a:off x="3986898" y="48837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5C24BA9-D7DE-7116-514D-3F2AB84C14A2}"/>
              </a:ext>
            </a:extLst>
          </p:cNvPr>
          <p:cNvCxnSpPr>
            <a:cxnSpLocks/>
            <a:endCxn id="11" idx="2"/>
          </p:cNvCxnSpPr>
          <p:nvPr/>
        </p:nvCxnSpPr>
        <p:spPr bwMode="auto">
          <a:xfrm>
            <a:off x="3554850" y="50817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C586F8E-FF91-6D11-BC0D-1A8EAD62EC35}"/>
              </a:ext>
            </a:extLst>
          </p:cNvPr>
          <p:cNvSpPr/>
          <p:nvPr/>
        </p:nvSpPr>
        <p:spPr bwMode="auto">
          <a:xfrm>
            <a:off x="5139026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8D8218C-9F89-2E3D-27B0-A978137D372E}"/>
              </a:ext>
            </a:extLst>
          </p:cNvPr>
          <p:cNvSpPr/>
          <p:nvPr/>
        </p:nvSpPr>
        <p:spPr bwMode="auto">
          <a:xfrm>
            <a:off x="6291154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49540AE-5091-8B8F-E07B-0A2D43149E63}"/>
              </a:ext>
            </a:extLst>
          </p:cNvPr>
          <p:cNvCxnSpPr/>
          <p:nvPr/>
        </p:nvCxnSpPr>
        <p:spPr bwMode="auto">
          <a:xfrm>
            <a:off x="5859106" y="508063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BBD0EEE3-0483-7FDF-A82C-62714BEC0022}"/>
              </a:ext>
            </a:extLst>
          </p:cNvPr>
          <p:cNvSpPr/>
          <p:nvPr/>
        </p:nvSpPr>
        <p:spPr bwMode="auto">
          <a:xfrm>
            <a:off x="2834770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05E2269-A54B-58F0-CE34-FABB947B56BF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>
            <a:off x="2402722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810C85CE-7384-ECF8-15EA-52B703F9ADFD}"/>
              </a:ext>
            </a:extLst>
          </p:cNvPr>
          <p:cNvSpPr/>
          <p:nvPr/>
        </p:nvSpPr>
        <p:spPr bwMode="auto">
          <a:xfrm>
            <a:off x="1682642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3B289EE-8C37-7D6A-3D68-474F6E7C406B}"/>
              </a:ext>
            </a:extLst>
          </p:cNvPr>
          <p:cNvCxnSpPr>
            <a:cxnSpLocks/>
            <a:endCxn id="19" idx="2"/>
          </p:cNvCxnSpPr>
          <p:nvPr/>
        </p:nvCxnSpPr>
        <p:spPr bwMode="auto">
          <a:xfrm>
            <a:off x="1250594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63EEB7E9-C43E-0288-9BAD-05FA0C65E998}"/>
              </a:ext>
            </a:extLst>
          </p:cNvPr>
          <p:cNvSpPr txBox="1"/>
          <p:nvPr/>
        </p:nvSpPr>
        <p:spPr bwMode="auto">
          <a:xfrm>
            <a:off x="6876256" y="4594355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8" name="Pfeil: nach unten 27">
            <a:extLst>
              <a:ext uri="{FF2B5EF4-FFF2-40B4-BE49-F238E27FC236}">
                <a16:creationId xmlns:a16="http://schemas.microsoft.com/office/drawing/2014/main" id="{BF938927-2F92-C654-44C2-F6BC3A4B5BDB}"/>
              </a:ext>
            </a:extLst>
          </p:cNvPr>
          <p:cNvSpPr/>
          <p:nvPr/>
        </p:nvSpPr>
        <p:spPr bwMode="auto">
          <a:xfrm>
            <a:off x="3890178" y="3240194"/>
            <a:ext cx="1363643" cy="94789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BADAF5C-35F8-F2C2-6DEC-D0A3451E52CD}"/>
              </a:ext>
            </a:extLst>
          </p:cNvPr>
          <p:cNvSpPr txBox="1"/>
          <p:nvPr/>
        </p:nvSpPr>
        <p:spPr bwMode="auto">
          <a:xfrm>
            <a:off x="4211466" y="364555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Merge</a:t>
            </a:r>
            <a:endParaRPr lang="de-DE" sz="1600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77356C2-86E0-9D9C-4BE1-B322E4BB9575}"/>
              </a:ext>
            </a:extLst>
          </p:cNvPr>
          <p:cNvSpPr txBox="1"/>
          <p:nvPr/>
        </p:nvSpPr>
        <p:spPr bwMode="auto">
          <a:xfrm>
            <a:off x="5133591" y="1681018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B62A99D-ACF4-889A-4C38-BDA34E4D855B}"/>
              </a:ext>
            </a:extLst>
          </p:cNvPr>
          <p:cNvSpPr txBox="1"/>
          <p:nvPr/>
        </p:nvSpPr>
        <p:spPr bwMode="auto">
          <a:xfrm>
            <a:off x="6284529" y="1672865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A88ED7C-63E4-B506-512C-3DDC1DA6E5D6}"/>
              </a:ext>
            </a:extLst>
          </p:cNvPr>
          <p:cNvSpPr txBox="1"/>
          <p:nvPr/>
        </p:nvSpPr>
        <p:spPr bwMode="auto">
          <a:xfrm>
            <a:off x="5120143" y="4933458"/>
            <a:ext cx="7799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2633993-46F2-ACF1-F906-FCFDE8577057}"/>
              </a:ext>
            </a:extLst>
          </p:cNvPr>
          <p:cNvSpPr txBox="1"/>
          <p:nvPr/>
        </p:nvSpPr>
        <p:spPr bwMode="auto">
          <a:xfrm>
            <a:off x="6277805" y="4932029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Rectangle 1062">
            <a:extLst>
              <a:ext uri="{FF2B5EF4-FFF2-40B4-BE49-F238E27FC236}">
                <a16:creationId xmlns:a16="http://schemas.microsoft.com/office/drawing/2014/main" id="{A98C7DE2-BCB6-A3A7-E024-E33E075C39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7351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8: Fast-Forward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Feature 1 und 2 sind abgeschlossen und die Änderungen sollen nun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integriert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Stellen Sie zunächst sicher, dass Sie sich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befinden. </a:t>
            </a:r>
            <a:r>
              <a:rPr lang="de-DE" altLang="de-DE" dirty="0" err="1"/>
              <a:t>Git</a:t>
            </a:r>
            <a:r>
              <a:rPr lang="de-DE" altLang="de-DE" dirty="0"/>
              <a:t> folgt bis auf wenige Ausnahmen immer dem Prinzip, dass nur der aktive Branch verändert wird.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Sie den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Branch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  <a:br>
              <a:rPr lang="de-DE" altLang="de-DE" dirty="0"/>
            </a:br>
            <a:r>
              <a:rPr lang="de-DE" altLang="de-DE" dirty="0"/>
              <a:t>Weil nach der Abzweigung von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(</a:t>
            </a:r>
            <a:r>
              <a:rPr lang="de-DE" altLang="de-DE" dirty="0" err="1"/>
              <a:t>Merge</a:t>
            </a:r>
            <a:r>
              <a:rPr lang="de-DE" altLang="de-DE" dirty="0"/>
              <a:t>-Base)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keine neuen </a:t>
            </a:r>
            <a:r>
              <a:rPr lang="de-DE" altLang="de-DE" dirty="0" err="1"/>
              <a:t>Commits</a:t>
            </a:r>
            <a:r>
              <a:rPr lang="de-DE" altLang="de-DE" dirty="0"/>
              <a:t> erzeugt wurden, sollte </a:t>
            </a:r>
            <a:r>
              <a:rPr lang="de-DE" altLang="de-DE" dirty="0" err="1"/>
              <a:t>Git</a:t>
            </a:r>
            <a:r>
              <a:rPr lang="de-DE" altLang="de-DE" dirty="0"/>
              <a:t> den </a:t>
            </a:r>
            <a:r>
              <a:rPr lang="de-DE" altLang="de-DE" dirty="0" err="1"/>
              <a:t>Merge</a:t>
            </a:r>
            <a:r>
              <a:rPr lang="de-DE" altLang="de-DE" dirty="0"/>
              <a:t> als Fast-Forward </a:t>
            </a:r>
            <a:r>
              <a:rPr lang="de-DE" altLang="de-DE" dirty="0" err="1"/>
              <a:t>Merge</a:t>
            </a:r>
            <a:r>
              <a:rPr lang="de-DE" altLang="de-DE" dirty="0"/>
              <a:t> umsetzen können.</a:t>
            </a:r>
            <a:br>
              <a:rPr lang="de-DE" altLang="de-DE" dirty="0"/>
            </a:br>
            <a:r>
              <a:rPr lang="de-DE" altLang="de-DE" dirty="0"/>
              <a:t>Rückwirkend sieht es von den Logs so aus, als wären die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direkt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getätigt worden.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147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Lösung Übungsa</a:t>
            </a:r>
            <a:r>
              <a:rPr lang="de-DE" altLang="de-DE" b="1" dirty="0"/>
              <a:t>ufgabe 8: Fast-Forward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merge</a:t>
            </a:r>
            <a:r>
              <a:rPr lang="de-DE" altLang="de-DE" sz="1400" dirty="0">
                <a:latin typeface="Consolas" panose="020B0609020204030204" pitchFamily="49" charset="0"/>
              </a:rPr>
              <a:t> feature1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 err="1">
                <a:latin typeface="Consolas" panose="020B0609020204030204" pitchFamily="49" charset="0"/>
              </a:rPr>
              <a:t>Updating</a:t>
            </a:r>
            <a:r>
              <a:rPr lang="de-DE" altLang="de-DE" sz="1400" dirty="0">
                <a:latin typeface="Consolas" panose="020B0609020204030204" pitchFamily="49" charset="0"/>
              </a:rPr>
              <a:t> f252eb9..6c2b85a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Fast-forward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/feature1_file1.txt | 1 +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/feature1_file2.txt | 1 +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2 </a:t>
            </a:r>
            <a:r>
              <a:rPr lang="de-DE" altLang="de-DE" sz="1400" dirty="0" err="1">
                <a:latin typeface="Consolas" panose="020B0609020204030204" pitchFamily="49" charset="0"/>
              </a:rPr>
              <a:t>files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2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/feature1_file2.txt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73895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9: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nun auch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  <a:br>
              <a:rPr lang="de-DE" altLang="de-DE" dirty="0"/>
            </a:br>
            <a:r>
              <a:rPr lang="de-DE" altLang="de-DE" dirty="0"/>
              <a:t>Nach der </a:t>
            </a:r>
            <a:r>
              <a:rPr lang="de-DE" altLang="de-DE" dirty="0" err="1"/>
              <a:t>Merge</a:t>
            </a:r>
            <a:r>
              <a:rPr lang="de-DE" altLang="de-DE" dirty="0"/>
              <a:t>-Base von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und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folgen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noch weitere </a:t>
            </a:r>
            <a:r>
              <a:rPr lang="de-DE" altLang="de-DE" dirty="0" err="1"/>
              <a:t>Commits</a:t>
            </a:r>
            <a:r>
              <a:rPr lang="de-DE" altLang="de-DE" dirty="0"/>
              <a:t>, daher kann hier kein Fast-Forward </a:t>
            </a:r>
            <a:r>
              <a:rPr lang="de-DE" altLang="de-DE" dirty="0" err="1"/>
              <a:t>Merge</a:t>
            </a:r>
            <a:r>
              <a:rPr lang="de-DE" altLang="de-DE" dirty="0"/>
              <a:t> durchgeführt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Verifzieren</a:t>
            </a:r>
            <a:r>
              <a:rPr lang="de-DE" altLang="de-DE" dirty="0"/>
              <a:t> Sie über die Logs, dass </a:t>
            </a:r>
            <a:r>
              <a:rPr lang="de-DE" altLang="de-DE" dirty="0" err="1"/>
              <a:t>Git</a:t>
            </a:r>
            <a:r>
              <a:rPr lang="de-DE" altLang="de-DE" dirty="0"/>
              <a:t> einen </a:t>
            </a:r>
            <a:r>
              <a:rPr lang="de-DE" altLang="de-DE" dirty="0" err="1"/>
              <a:t>Merge</a:t>
            </a:r>
            <a:r>
              <a:rPr lang="de-DE" altLang="de-DE" dirty="0"/>
              <a:t>-Commit erstellt hat, um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Da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und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2</a:t>
            </a:r>
            <a:r>
              <a:rPr lang="de-DE" altLang="de-DE" dirty="0"/>
              <a:t> erfolgreich </a:t>
            </a:r>
            <a:r>
              <a:rPr lang="de-DE" altLang="de-DE" dirty="0" err="1"/>
              <a:t>gemerged</a:t>
            </a:r>
            <a:r>
              <a:rPr lang="de-DE" altLang="de-DE" dirty="0"/>
              <a:t> wurden, gelten die </a:t>
            </a:r>
            <a:r>
              <a:rPr lang="de-DE" altLang="de-DE" dirty="0" err="1"/>
              <a:t>Branches</a:t>
            </a:r>
            <a:r>
              <a:rPr lang="de-DE" altLang="de-DE" dirty="0"/>
              <a:t> als abgeschlossen und werden nicht mehr benötigt.</a:t>
            </a:r>
            <a:br>
              <a:rPr lang="de-DE" altLang="de-DE" dirty="0"/>
            </a:br>
            <a:r>
              <a:rPr lang="de-DE" altLang="de-DE" dirty="0"/>
              <a:t>Löschen Sie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53084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Lösung Übungs</a:t>
            </a:r>
            <a:r>
              <a:rPr lang="de-DE" sz="1800" b="1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de-DE" altLang="de-DE" sz="1800" b="1" dirty="0"/>
              <a:t>ufgabe 9: </a:t>
            </a:r>
            <a:r>
              <a:rPr lang="de-DE" altLang="de-DE" sz="1800" b="1" dirty="0" err="1"/>
              <a:t>Merging</a:t>
            </a:r>
            <a:endParaRPr lang="de-DE" altLang="de-DE" sz="1800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merge feature2 -m "Merge feature2 into main"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Merge made by the 'ort' strategy.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features/feature2_file1.txt | 1 +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create mode 100644 features/feature2_file1.txt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log --</a:t>
            </a:r>
            <a:r>
              <a:rPr lang="de-DE" altLang="de-DE" sz="1400" dirty="0" err="1">
                <a:latin typeface="Consolas" panose="020B0609020204030204" pitchFamily="49" charset="0"/>
              </a:rPr>
              <a:t>oneline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217b6ea (HEAD -&gt;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) </a:t>
            </a:r>
            <a:r>
              <a:rPr lang="de-DE" altLang="de-DE" sz="1400" dirty="0" err="1">
                <a:latin typeface="Consolas" panose="020B0609020204030204" pitchFamily="49" charset="0"/>
              </a:rPr>
              <a:t>Merge</a:t>
            </a:r>
            <a:r>
              <a:rPr lang="de-DE" altLang="de-DE" sz="1400" dirty="0">
                <a:latin typeface="Consolas" panose="020B0609020204030204" pitchFamily="49" charset="0"/>
              </a:rPr>
              <a:t> feature2 </a:t>
            </a:r>
            <a:r>
              <a:rPr lang="de-DE" altLang="de-DE" sz="1400" dirty="0" err="1">
                <a:latin typeface="Consolas" panose="020B0609020204030204" pitchFamily="49" charset="0"/>
              </a:rPr>
              <a:t>into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a8c94d1 (feature2) Add feature2_file1.txt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...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branch</a:t>
            </a:r>
            <a:r>
              <a:rPr lang="de-DE" altLang="de-DE" sz="1400" dirty="0">
                <a:latin typeface="Consolas" panose="020B0609020204030204" pitchFamily="49" charset="0"/>
              </a:rPr>
              <a:t> -d feature1 feature2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Deleted branch feature1 (was 6c2b85a).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Deleted branch feature1 (was a8c94d1).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8F79549-A0B9-DB2C-1834-99B745AA542D}"/>
              </a:ext>
            </a:extLst>
          </p:cNvPr>
          <p:cNvSpPr/>
          <p:nvPr/>
        </p:nvSpPr>
        <p:spPr bwMode="auto">
          <a:xfrm>
            <a:off x="782543" y="3123824"/>
            <a:ext cx="4752528" cy="21602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345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Mehrere gemeinsame Vorfahren</a:t>
            </a:r>
          </a:p>
          <a:p>
            <a:r>
              <a:rPr lang="de-DE" altLang="de-DE" dirty="0"/>
              <a:t>In Sonderfällen kann es passieren, dass es bei einem </a:t>
            </a:r>
            <a:r>
              <a:rPr lang="de-DE" altLang="de-DE" dirty="0" err="1"/>
              <a:t>Merge</a:t>
            </a:r>
            <a:r>
              <a:rPr lang="de-DE" altLang="de-DE" dirty="0"/>
              <a:t> mehrere gemeinsame letzte Vorfahren gibt</a:t>
            </a:r>
          </a:p>
          <a:p>
            <a:r>
              <a:rPr lang="de-DE" altLang="de-DE" dirty="0"/>
              <a:t>Ein Bespiel dafür ist ein sogenannter </a:t>
            </a:r>
            <a:r>
              <a:rPr lang="de-DE" altLang="de-DE" b="1" dirty="0" err="1"/>
              <a:t>Criss</a:t>
            </a:r>
            <a:r>
              <a:rPr lang="de-DE" altLang="de-DE" b="1" dirty="0"/>
              <a:t>-Cross-</a:t>
            </a:r>
            <a:r>
              <a:rPr lang="de-DE" altLang="de-DE" b="1" dirty="0" err="1"/>
              <a:t>Merge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5085184"/>
            <a:ext cx="851725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 err="1"/>
              <a:t>Git</a:t>
            </a:r>
            <a:r>
              <a:rPr lang="de-DE" altLang="de-DE" kern="0" dirty="0"/>
              <a:t> kann hier den </a:t>
            </a:r>
            <a:r>
              <a:rPr lang="de-DE" altLang="de-DE" i="1" kern="0" dirty="0"/>
              <a:t>rekursiven 3-Way-Merge </a:t>
            </a:r>
            <a:r>
              <a:rPr lang="de-DE" altLang="de-DE" kern="0" dirty="0"/>
              <a:t>nutzen</a:t>
            </a:r>
          </a:p>
          <a:p>
            <a:r>
              <a:rPr lang="de-DE" altLang="de-DE" kern="0" dirty="0"/>
              <a:t>Über die Vorfahren werden temporäre </a:t>
            </a:r>
            <a:r>
              <a:rPr lang="de-DE" altLang="de-DE" kern="0" dirty="0" err="1"/>
              <a:t>Merges</a:t>
            </a:r>
            <a:r>
              <a:rPr lang="de-DE" altLang="de-DE" kern="0" dirty="0"/>
              <a:t> gebildet, bis ein eindeutiger gemeinsamer letzter Vorfahre existiert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53ACE6C-097B-9012-9C47-35165DDD5D44}"/>
              </a:ext>
            </a:extLst>
          </p:cNvPr>
          <p:cNvCxnSpPr>
            <a:cxnSpLocks/>
            <a:stCxn id="58" idx="6"/>
            <a:endCxn id="62" idx="2"/>
          </p:cNvCxnSpPr>
          <p:nvPr/>
        </p:nvCxnSpPr>
        <p:spPr bwMode="auto">
          <a:xfrm flipV="1">
            <a:off x="5233491" y="387016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6B0F35E0-050F-4ABC-B1DD-8CB32126C630}"/>
              </a:ext>
            </a:extLst>
          </p:cNvPr>
          <p:cNvSpPr/>
          <p:nvPr/>
        </p:nvSpPr>
        <p:spPr bwMode="auto">
          <a:xfrm>
            <a:off x="4513411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4F67EAC8-31C1-5035-9C00-38E829505CA6}"/>
              </a:ext>
            </a:extLst>
          </p:cNvPr>
          <p:cNvSpPr/>
          <p:nvPr/>
        </p:nvSpPr>
        <p:spPr bwMode="auto">
          <a:xfrm>
            <a:off x="6817667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774740B-FD1A-7ABF-95D3-BFCE8CD45821}"/>
              </a:ext>
            </a:extLst>
          </p:cNvPr>
          <p:cNvCxnSpPr>
            <a:cxnSpLocks/>
            <a:endCxn id="58" idx="2"/>
          </p:cNvCxnSpPr>
          <p:nvPr/>
        </p:nvCxnSpPr>
        <p:spPr bwMode="auto">
          <a:xfrm>
            <a:off x="4081363" y="45777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1B0D31AE-2358-4680-3636-9F31D55E6876}"/>
              </a:ext>
            </a:extLst>
          </p:cNvPr>
          <p:cNvCxnSpPr/>
          <p:nvPr/>
        </p:nvCxnSpPr>
        <p:spPr bwMode="auto">
          <a:xfrm>
            <a:off x="6385619" y="45810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A53AE7AB-7F58-5ABF-CB03-A7FCD43D4E21}"/>
              </a:ext>
            </a:extLst>
          </p:cNvPr>
          <p:cNvSpPr/>
          <p:nvPr/>
        </p:nvSpPr>
        <p:spPr bwMode="auto">
          <a:xfrm>
            <a:off x="5665539" y="36721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5964B9A8-A88B-619F-CE0B-D241203AB009}"/>
              </a:ext>
            </a:extLst>
          </p:cNvPr>
          <p:cNvSpPr/>
          <p:nvPr/>
        </p:nvSpPr>
        <p:spPr bwMode="auto">
          <a:xfrm>
            <a:off x="6817667" y="36721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4" name="Gerade Verbindung mit Pfeil 6143">
            <a:extLst>
              <a:ext uri="{FF2B5EF4-FFF2-40B4-BE49-F238E27FC236}">
                <a16:creationId xmlns:a16="http://schemas.microsoft.com/office/drawing/2014/main" id="{5C9496AD-3FD9-2CF3-2EC2-BC7F0BF00114}"/>
              </a:ext>
            </a:extLst>
          </p:cNvPr>
          <p:cNvCxnSpPr/>
          <p:nvPr/>
        </p:nvCxnSpPr>
        <p:spPr bwMode="auto">
          <a:xfrm>
            <a:off x="6385619" y="387016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5" name="Ellipse 6144">
            <a:extLst>
              <a:ext uri="{FF2B5EF4-FFF2-40B4-BE49-F238E27FC236}">
                <a16:creationId xmlns:a16="http://schemas.microsoft.com/office/drawing/2014/main" id="{C0AF5F1F-335F-8425-9300-B69AFD0CEED3}"/>
              </a:ext>
            </a:extLst>
          </p:cNvPr>
          <p:cNvSpPr/>
          <p:nvPr/>
        </p:nvSpPr>
        <p:spPr bwMode="auto">
          <a:xfrm>
            <a:off x="5665539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8" name="Ellipse 6147">
            <a:extLst>
              <a:ext uri="{FF2B5EF4-FFF2-40B4-BE49-F238E27FC236}">
                <a16:creationId xmlns:a16="http://schemas.microsoft.com/office/drawing/2014/main" id="{5B9425DC-03FD-17C6-A197-731660DABC73}"/>
              </a:ext>
            </a:extLst>
          </p:cNvPr>
          <p:cNvSpPr/>
          <p:nvPr/>
        </p:nvSpPr>
        <p:spPr bwMode="auto">
          <a:xfrm>
            <a:off x="7969795" y="43905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9" name="Gerade Verbindung mit Pfeil 6148">
            <a:extLst>
              <a:ext uri="{FF2B5EF4-FFF2-40B4-BE49-F238E27FC236}">
                <a16:creationId xmlns:a16="http://schemas.microsoft.com/office/drawing/2014/main" id="{164D6A0E-9B24-E983-A156-7344B8884CB5}"/>
              </a:ext>
            </a:extLst>
          </p:cNvPr>
          <p:cNvCxnSpPr/>
          <p:nvPr/>
        </p:nvCxnSpPr>
        <p:spPr bwMode="auto">
          <a:xfrm>
            <a:off x="7537747" y="45919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5C293C53-FC24-F2A9-994D-87535267E6F6}"/>
              </a:ext>
            </a:extLst>
          </p:cNvPr>
          <p:cNvCxnSpPr>
            <a:cxnSpLocks/>
            <a:stCxn id="63" idx="6"/>
            <a:endCxn id="6148" idx="2"/>
          </p:cNvCxnSpPr>
          <p:nvPr/>
        </p:nvCxnSpPr>
        <p:spPr bwMode="auto">
          <a:xfrm>
            <a:off x="7537747" y="387016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6151" name="Ellipse 6150">
            <a:extLst>
              <a:ext uri="{FF2B5EF4-FFF2-40B4-BE49-F238E27FC236}">
                <a16:creationId xmlns:a16="http://schemas.microsoft.com/office/drawing/2014/main" id="{0AAAE605-7839-C69C-2A75-B5C40D29E341}"/>
              </a:ext>
            </a:extLst>
          </p:cNvPr>
          <p:cNvSpPr/>
          <p:nvPr/>
        </p:nvSpPr>
        <p:spPr bwMode="auto">
          <a:xfrm>
            <a:off x="2190196" y="43785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A4A4AFF6-48F0-F67E-C1A3-6E2C14F5A162}"/>
              </a:ext>
            </a:extLst>
          </p:cNvPr>
          <p:cNvCxnSpPr>
            <a:cxnSpLocks/>
            <a:endCxn id="6151" idx="2"/>
          </p:cNvCxnSpPr>
          <p:nvPr/>
        </p:nvCxnSpPr>
        <p:spPr bwMode="auto">
          <a:xfrm>
            <a:off x="1758148" y="4576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Ellipse 6152">
            <a:extLst>
              <a:ext uri="{FF2B5EF4-FFF2-40B4-BE49-F238E27FC236}">
                <a16:creationId xmlns:a16="http://schemas.microsoft.com/office/drawing/2014/main" id="{9DD071A8-DCD1-31D0-FF5F-FDCC792009AD}"/>
              </a:ext>
            </a:extLst>
          </p:cNvPr>
          <p:cNvSpPr/>
          <p:nvPr/>
        </p:nvSpPr>
        <p:spPr bwMode="auto">
          <a:xfrm>
            <a:off x="1038068" y="43785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4" name="Gerade Verbindung mit Pfeil 6153">
            <a:extLst>
              <a:ext uri="{FF2B5EF4-FFF2-40B4-BE49-F238E27FC236}">
                <a16:creationId xmlns:a16="http://schemas.microsoft.com/office/drawing/2014/main" id="{CAA75FB4-82BF-E61C-BFAE-75DDAE0759FE}"/>
              </a:ext>
            </a:extLst>
          </p:cNvPr>
          <p:cNvCxnSpPr>
            <a:cxnSpLocks/>
            <a:endCxn id="6153" idx="2"/>
          </p:cNvCxnSpPr>
          <p:nvPr/>
        </p:nvCxnSpPr>
        <p:spPr bwMode="auto">
          <a:xfrm>
            <a:off x="606020" y="4576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5" name="Rechteck 6154">
            <a:extLst>
              <a:ext uri="{FF2B5EF4-FFF2-40B4-BE49-F238E27FC236}">
                <a16:creationId xmlns:a16="http://schemas.microsoft.com/office/drawing/2014/main" id="{0628AA20-1B94-DA11-7B59-773A2E7CD4FD}"/>
              </a:ext>
            </a:extLst>
          </p:cNvPr>
          <p:cNvSpPr/>
          <p:nvPr/>
        </p:nvSpPr>
        <p:spPr bwMode="auto">
          <a:xfrm>
            <a:off x="4363855" y="358602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6" name="Textfeld 6155">
            <a:extLst>
              <a:ext uri="{FF2B5EF4-FFF2-40B4-BE49-F238E27FC236}">
                <a16:creationId xmlns:a16="http://schemas.microsoft.com/office/drawing/2014/main" id="{64E40065-9ADB-6AB4-A072-98156127C165}"/>
              </a:ext>
            </a:extLst>
          </p:cNvPr>
          <p:cNvSpPr txBox="1"/>
          <p:nvPr/>
        </p:nvSpPr>
        <p:spPr bwMode="auto">
          <a:xfrm>
            <a:off x="4285193" y="2538049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6157" name="Rechteck 6156">
            <a:extLst>
              <a:ext uri="{FF2B5EF4-FFF2-40B4-BE49-F238E27FC236}">
                <a16:creationId xmlns:a16="http://schemas.microsoft.com/office/drawing/2014/main" id="{AE739FAC-483C-8AC5-C55A-10BBFAE64C00}"/>
              </a:ext>
            </a:extLst>
          </p:cNvPr>
          <p:cNvSpPr/>
          <p:nvPr/>
        </p:nvSpPr>
        <p:spPr bwMode="auto">
          <a:xfrm>
            <a:off x="323528" y="3514484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8" name="Textfeld 6157">
            <a:extLst>
              <a:ext uri="{FF2B5EF4-FFF2-40B4-BE49-F238E27FC236}">
                <a16:creationId xmlns:a16="http://schemas.microsoft.com/office/drawing/2014/main" id="{A4693C48-71F8-BFA2-2E6E-4E2A79B8944B}"/>
              </a:ext>
            </a:extLst>
          </p:cNvPr>
          <p:cNvSpPr txBox="1"/>
          <p:nvPr/>
        </p:nvSpPr>
        <p:spPr bwMode="auto">
          <a:xfrm>
            <a:off x="976131" y="285668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6159" name="Ellipse 6158">
            <a:extLst>
              <a:ext uri="{FF2B5EF4-FFF2-40B4-BE49-F238E27FC236}">
                <a16:creationId xmlns:a16="http://schemas.microsoft.com/office/drawing/2014/main" id="{17BA52AF-49A7-FFF3-82F0-800816F8FFF1}"/>
              </a:ext>
            </a:extLst>
          </p:cNvPr>
          <p:cNvSpPr/>
          <p:nvPr/>
        </p:nvSpPr>
        <p:spPr bwMode="auto">
          <a:xfrm>
            <a:off x="4531488" y="368277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0" name="Gerade Verbindung mit Pfeil 6159">
            <a:extLst>
              <a:ext uri="{FF2B5EF4-FFF2-40B4-BE49-F238E27FC236}">
                <a16:creationId xmlns:a16="http://schemas.microsoft.com/office/drawing/2014/main" id="{563ED67D-2F63-4E13-A229-04B2A6C056C1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86279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1" name="Gerade Verbindung mit Pfeil 6160">
            <a:extLst>
              <a:ext uri="{FF2B5EF4-FFF2-40B4-BE49-F238E27FC236}">
                <a16:creationId xmlns:a16="http://schemas.microsoft.com/office/drawing/2014/main" id="{A7E1AC96-0695-7B2D-7B1C-61C4B9EC035B}"/>
              </a:ext>
            </a:extLst>
          </p:cNvPr>
          <p:cNvCxnSpPr>
            <a:cxnSpLocks/>
            <a:stCxn id="6159" idx="6"/>
            <a:endCxn id="6145" idx="2"/>
          </p:cNvCxnSpPr>
          <p:nvPr/>
        </p:nvCxnSpPr>
        <p:spPr bwMode="auto">
          <a:xfrm>
            <a:off x="5251568" y="388079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B7E35A73-5F60-4E93-6BA9-4A84F7806303}"/>
              </a:ext>
            </a:extLst>
          </p:cNvPr>
          <p:cNvCxnSpPr/>
          <p:nvPr/>
        </p:nvCxnSpPr>
        <p:spPr bwMode="auto">
          <a:xfrm>
            <a:off x="5251568" y="388079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7A3FA284-0811-D0D7-BCC2-3BF4DCD8DCFB}"/>
              </a:ext>
            </a:extLst>
          </p:cNvPr>
          <p:cNvCxnSpPr/>
          <p:nvPr/>
        </p:nvCxnSpPr>
        <p:spPr bwMode="auto">
          <a:xfrm>
            <a:off x="5233491" y="45777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3FECEDFE-C320-D341-57F9-DF6D923E54B3}"/>
              </a:ext>
            </a:extLst>
          </p:cNvPr>
          <p:cNvCxnSpPr>
            <a:cxnSpLocks/>
            <a:stCxn id="6165" idx="6"/>
            <a:endCxn id="6159" idx="2"/>
          </p:cNvCxnSpPr>
          <p:nvPr/>
        </p:nvCxnSpPr>
        <p:spPr bwMode="auto">
          <a:xfrm flipV="1">
            <a:off x="4064446" y="388079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Ellipse 6164">
            <a:extLst>
              <a:ext uri="{FF2B5EF4-FFF2-40B4-BE49-F238E27FC236}">
                <a16:creationId xmlns:a16="http://schemas.microsoft.com/office/drawing/2014/main" id="{5217F77A-B641-1DE9-6CE0-DF5B95475E03}"/>
              </a:ext>
            </a:extLst>
          </p:cNvPr>
          <p:cNvSpPr/>
          <p:nvPr/>
        </p:nvSpPr>
        <p:spPr bwMode="auto">
          <a:xfrm>
            <a:off x="3344366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6" name="Gerade Verbindung mit Pfeil 6165">
            <a:extLst>
              <a:ext uri="{FF2B5EF4-FFF2-40B4-BE49-F238E27FC236}">
                <a16:creationId xmlns:a16="http://schemas.microsoft.com/office/drawing/2014/main" id="{1DD1914C-38EA-2041-5FC0-2A74F9018E57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57033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7" name="Ellipse 6166">
            <a:extLst>
              <a:ext uri="{FF2B5EF4-FFF2-40B4-BE49-F238E27FC236}">
                <a16:creationId xmlns:a16="http://schemas.microsoft.com/office/drawing/2014/main" id="{4D87D53D-4FFA-E2C5-4EEB-C49AE645B23C}"/>
              </a:ext>
            </a:extLst>
          </p:cNvPr>
          <p:cNvSpPr/>
          <p:nvPr/>
        </p:nvSpPr>
        <p:spPr bwMode="auto">
          <a:xfrm>
            <a:off x="3362443" y="368277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302FE9E5-0D4F-899D-DB7E-F6423AF4F736}"/>
              </a:ext>
            </a:extLst>
          </p:cNvPr>
          <p:cNvCxnSpPr>
            <a:cxnSpLocks/>
            <a:stCxn id="6167" idx="6"/>
          </p:cNvCxnSpPr>
          <p:nvPr/>
        </p:nvCxnSpPr>
        <p:spPr bwMode="auto">
          <a:xfrm>
            <a:off x="4082523" y="388079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9" name="Gerade Verbindung mit Pfeil 6168">
            <a:extLst>
              <a:ext uri="{FF2B5EF4-FFF2-40B4-BE49-F238E27FC236}">
                <a16:creationId xmlns:a16="http://schemas.microsoft.com/office/drawing/2014/main" id="{38F45CF8-F3FF-683C-49F3-85C9D8E85161}"/>
              </a:ext>
            </a:extLst>
          </p:cNvPr>
          <p:cNvCxnSpPr>
            <a:cxnSpLocks/>
            <a:endCxn id="6159" idx="2"/>
          </p:cNvCxnSpPr>
          <p:nvPr/>
        </p:nvCxnSpPr>
        <p:spPr bwMode="auto">
          <a:xfrm>
            <a:off x="4082523" y="3880796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6057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3960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213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9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213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25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388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2133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63855" y="3297993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4285193" y="2250017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323528" y="3226452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976131" y="256865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47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276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2764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22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2764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4186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81715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21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2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6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21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7182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38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5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1850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192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12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7994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079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799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035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16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7994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590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257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057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057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010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057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0646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85BADA2-19F6-E486-0CE1-463E8D32BAC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553893" y="458095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BE6C26A3-177B-929A-C4C8-A6696DAA6CF0}"/>
              </a:ext>
            </a:extLst>
          </p:cNvPr>
          <p:cNvSpPr txBox="1"/>
          <p:nvPr/>
        </p:nvSpPr>
        <p:spPr bwMode="auto">
          <a:xfrm>
            <a:off x="3109966" y="487951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341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16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1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5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16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7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0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0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42619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317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4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31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35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492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317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59138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57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380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38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33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406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380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83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862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947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862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90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03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862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6458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4012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925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92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951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925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94AD8D2-85CA-3EE3-0796-0F732DB39E9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45972" y="458963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F30CF420-52B1-D666-324B-E50A918B5E5A}"/>
              </a:ext>
            </a:extLst>
          </p:cNvPr>
          <p:cNvSpPr txBox="1"/>
          <p:nvPr/>
        </p:nvSpPr>
        <p:spPr bwMode="auto">
          <a:xfrm>
            <a:off x="4302045" y="488819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170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34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450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535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450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491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62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4501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466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83DE417-C37C-87C4-3B28-D8A769B56FB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80023" y="4666414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D787A20E-3BAD-1AF5-61D3-41F2C0FA0EA6}"/>
              </a:ext>
            </a:extLst>
          </p:cNvPr>
          <p:cNvSpPr txBox="1"/>
          <p:nvPr/>
        </p:nvSpPr>
        <p:spPr bwMode="auto">
          <a:xfrm>
            <a:off x="5436096" y="4964975"/>
            <a:ext cx="25336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eindeutiger letzter gemeinsamer Vorfahre für ursprünglichen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991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A7BD36A-3FBA-519B-DD82-7CD2CE465B7E}"/>
              </a:ext>
            </a:extLst>
          </p:cNvPr>
          <p:cNvCxnSpPr>
            <a:cxnSpLocks/>
          </p:cNvCxnSpPr>
          <p:nvPr/>
        </p:nvCxnSpPr>
        <p:spPr bwMode="auto">
          <a:xfrm flipV="1">
            <a:off x="8244408" y="4653136"/>
            <a:ext cx="85427" cy="55262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4B545E6-B781-C71B-8254-4B3060DE459A}"/>
              </a:ext>
            </a:extLst>
          </p:cNvPr>
          <p:cNvSpPr txBox="1"/>
          <p:nvPr/>
        </p:nvSpPr>
        <p:spPr bwMode="auto">
          <a:xfrm>
            <a:off x="6184777" y="5011049"/>
            <a:ext cx="253369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solidFill>
                  <a:srgbClr val="0249FC"/>
                </a:solidFill>
                <a:latin typeface="Arial" charset="0"/>
              </a:rPr>
              <a:t>Merge</a:t>
            </a:r>
            <a:r>
              <a:rPr lang="de-DE" sz="1800" dirty="0">
                <a:solidFill>
                  <a:srgbClr val="0249FC"/>
                </a:solidFill>
                <a:latin typeface="Arial" charset="0"/>
              </a:rPr>
              <a:t> erfolgt und </a:t>
            </a:r>
            <a:r>
              <a:rPr lang="de-DE" sz="1800" dirty="0" err="1">
                <a:solidFill>
                  <a:srgbClr val="0249FC"/>
                </a:solidFill>
                <a:latin typeface="Arial" charset="0"/>
              </a:rPr>
              <a:t>Merge</a:t>
            </a:r>
            <a:r>
              <a:rPr lang="de-DE" sz="1800" dirty="0">
                <a:solidFill>
                  <a:srgbClr val="0249FC"/>
                </a:solidFill>
                <a:latin typeface="Arial" charset="0"/>
              </a:rPr>
              <a:t>-Commit wird angelegt</a:t>
            </a:r>
          </a:p>
        </p:txBody>
      </p:sp>
    </p:spTree>
    <p:extLst>
      <p:ext uri="{BB962C8B-B14F-4D97-AF65-F5344CB8AC3E}">
        <p14:creationId xmlns:p14="http://schemas.microsoft.com/office/powerpoint/2010/main" val="1352825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F2A6959-18DE-BF18-AC82-61078EE68AF4}"/>
              </a:ext>
            </a:extLst>
          </p:cNvPr>
          <p:cNvCxnSpPr>
            <a:cxnSpLocks/>
            <a:stCxn id="5" idx="6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85EC5CF5-F6B9-46C4-0436-A5D2C3D725C2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BF1EAE2-8CA1-E91F-9AB5-C66809C19290}"/>
              </a:ext>
            </a:extLst>
          </p:cNvPr>
          <p:cNvCxnSpPr>
            <a:cxnSpLocks/>
            <a:endCxn id="5" idx="2"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9AEFB19-4B5E-4839-4BB0-6AC92EA9937F}"/>
              </a:ext>
            </a:extLst>
          </p:cNvPr>
          <p:cNvSpPr/>
          <p:nvPr/>
        </p:nvSpPr>
        <p:spPr bwMode="auto">
          <a:xfrm>
            <a:off x="4531488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6CC5D5B-2258-232B-C437-813EF00F50A5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8529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A236EAD-4257-D41F-2557-1E4CEF146CB8}"/>
              </a:ext>
            </a:extLst>
          </p:cNvPr>
          <p:cNvCxnSpPr>
            <a:cxnSpLocks/>
            <a:stCxn id="9" idx="6"/>
          </p:cNvCxnSpPr>
          <p:nvPr/>
        </p:nvCxnSpPr>
        <p:spPr bwMode="auto">
          <a:xfrm>
            <a:off x="5251568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C1E7F09-6DD4-C8D7-5EF3-5081FF393018}"/>
              </a:ext>
            </a:extLst>
          </p:cNvPr>
          <p:cNvCxnSpPr/>
          <p:nvPr/>
        </p:nvCxnSpPr>
        <p:spPr bwMode="auto">
          <a:xfrm>
            <a:off x="5251568" y="360329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341B212-C80F-AD07-A91E-89C8EBA795E9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ED6A1F9-BD87-3742-2C94-9D4A391783D8}"/>
              </a:ext>
            </a:extLst>
          </p:cNvPr>
          <p:cNvCxnSpPr>
            <a:cxnSpLocks/>
            <a:stCxn id="17" idx="6"/>
            <a:endCxn id="9" idx="2"/>
          </p:cNvCxnSpPr>
          <p:nvPr/>
        </p:nvCxnSpPr>
        <p:spPr bwMode="auto">
          <a:xfrm flipV="1">
            <a:off x="4064446" y="360329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C5DBBFBA-A96F-B7B0-AFEB-68870E1E32C5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EC72867-F4FD-9AAD-7EE3-E216C6AFA46A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8C546374-82D9-1054-7613-84A03602DEA1}"/>
              </a:ext>
            </a:extLst>
          </p:cNvPr>
          <p:cNvSpPr/>
          <p:nvPr/>
        </p:nvSpPr>
        <p:spPr bwMode="auto">
          <a:xfrm>
            <a:off x="3362443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027B4CA-0317-CD2B-538C-5B3B6CEA1B95}"/>
              </a:ext>
            </a:extLst>
          </p:cNvPr>
          <p:cNvCxnSpPr>
            <a:cxnSpLocks/>
            <a:stCxn id="22" idx="6"/>
          </p:cNvCxnSpPr>
          <p:nvPr/>
        </p:nvCxnSpPr>
        <p:spPr bwMode="auto">
          <a:xfrm>
            <a:off x="4082523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30B86D4-8B3D-0F0F-92E5-E4471F0477AB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>
            <a:off x="4082523" y="360329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91223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Merge</a:t>
            </a:r>
            <a:r>
              <a:rPr lang="de-DE" cap="none" dirty="0"/>
              <a:t>-Konflikte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613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</a:t>
            </a:r>
            <a:r>
              <a:rPr lang="de-DE" altLang="de-DE" sz="1400" u="sng" dirty="0"/>
              <a:t> </a:t>
            </a:r>
            <a:r>
              <a:rPr lang="de-DE" altLang="de-DE" sz="1400" u="sng" dirty="0" err="1"/>
              <a:t>Rebase</a:t>
            </a:r>
            <a:r>
              <a:rPr lang="de-DE" altLang="de-DE" sz="1400" u="sng" dirty="0"/>
              <a:t> und </a:t>
            </a:r>
            <a:r>
              <a:rPr lang="de-DE" altLang="de-DE" sz="1400" u="sng" dirty="0" err="1"/>
              <a:t>Merge</a:t>
            </a:r>
            <a:r>
              <a:rPr lang="de-DE" altLang="de-DE" sz="1400" u="sng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95984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Merge</a:t>
            </a:r>
            <a:r>
              <a:rPr lang="de-DE" altLang="de-DE" b="1" dirty="0"/>
              <a:t>-Konflikte in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/>
              <a:t>Entstehen, wenn eine Zeile in zwei </a:t>
            </a:r>
            <a:r>
              <a:rPr lang="de-DE" altLang="de-DE" dirty="0" err="1"/>
              <a:t>Branches</a:t>
            </a:r>
            <a:r>
              <a:rPr lang="de-DE" altLang="de-DE" dirty="0"/>
              <a:t> auf verschiedene Art verändert wurde</a:t>
            </a:r>
          </a:p>
          <a:p>
            <a:r>
              <a:rPr lang="de-DE" altLang="de-DE" dirty="0"/>
              <a:t>Erfordern manuelles Eingreifen</a:t>
            </a:r>
          </a:p>
          <a:p>
            <a:r>
              <a:rPr lang="de-DE" altLang="de-DE" dirty="0"/>
              <a:t>Dateien ohne Konflikte werden automatisch </a:t>
            </a:r>
            <a:r>
              <a:rPr lang="de-DE" altLang="de-DE" dirty="0" err="1"/>
              <a:t>gemerged</a:t>
            </a:r>
            <a:r>
              <a:rPr lang="de-DE" altLang="de-DE" dirty="0"/>
              <a:t> und </a:t>
            </a:r>
            <a:r>
              <a:rPr lang="de-DE" altLang="de-DE" dirty="0" err="1"/>
              <a:t>gestaged</a:t>
            </a:r>
            <a:endParaRPr lang="de-DE" altLang="de-DE" dirty="0"/>
          </a:p>
          <a:p>
            <a:r>
              <a:rPr lang="de-DE" altLang="de-DE" dirty="0"/>
              <a:t>Entwickler muss nach Auflösen des Konfliktes den </a:t>
            </a:r>
            <a:r>
              <a:rPr lang="de-DE" altLang="de-DE" dirty="0" err="1"/>
              <a:t>Merge</a:t>
            </a:r>
            <a:r>
              <a:rPr lang="de-DE" altLang="de-DE" dirty="0"/>
              <a:t>-Commit selbst ausführen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249029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31701"/>
          </a:xfrm>
        </p:spPr>
        <p:txBody>
          <a:bodyPr numCol="2"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C121170C-6908-FCA6-9413-8FAEABC01FA2}"/>
              </a:ext>
            </a:extLst>
          </p:cNvPr>
          <p:cNvSpPr txBox="1">
            <a:spLocks/>
          </p:cNvSpPr>
          <p:nvPr/>
        </p:nvSpPr>
        <p:spPr bwMode="auto">
          <a:xfrm>
            <a:off x="260966" y="1484784"/>
            <a:ext cx="851725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2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-b conflict-feature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a new branch 'conflict-feature'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feature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commit -m "Add file on feature"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[conflict-feature 3984687] Add file on 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branch 'main'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main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file on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c9bb037] Add file on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 conflict-feature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Automatic merge failed; fix conflicts and then commit the result.</a:t>
            </a:r>
            <a:endParaRPr lang="de-DE" altLang="de-DE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de-DE" altLang="de-DE" sz="1200" kern="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672098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Auflösen von Konflikten im Editor</a:t>
            </a:r>
          </a:p>
          <a:p>
            <a:r>
              <a:rPr lang="de-DE" altLang="de-DE" dirty="0"/>
              <a:t>Indikatoren werden in betroffener Datei hinzugefügt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=======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feature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&gt;&gt;&gt;&gt;&gt;&gt;&gt; conflict-feature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Die Originaldatei wird unter &lt;Dateiname&gt;.</a:t>
            </a:r>
            <a:r>
              <a:rPr lang="de-DE" altLang="de-DE" dirty="0" err="1"/>
              <a:t>orig</a:t>
            </a:r>
            <a:r>
              <a:rPr lang="de-DE" altLang="de-DE" dirty="0"/>
              <a:t> abgespeichert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 </a:t>
            </a:r>
          </a:p>
        </p:txBody>
      </p:sp>
    </p:spTree>
    <p:extLst>
      <p:ext uri="{BB962C8B-B14F-4D97-AF65-F5344CB8AC3E}">
        <p14:creationId xmlns:p14="http://schemas.microsoft.com/office/powerpoint/2010/main" val="1583193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Auflösen des Konfliktes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"Merge conflict-feature into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b39723a] Merge conflict-feature into main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6F8DA95-19A7-50B6-B9A4-1B9E234C750C}"/>
              </a:ext>
            </a:extLst>
          </p:cNvPr>
          <p:cNvSpPr txBox="1"/>
          <p:nvPr/>
        </p:nvSpPr>
        <p:spPr bwMode="auto">
          <a:xfrm>
            <a:off x="3409715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D52A38B-FD09-5256-B6D9-CFD764F21338}"/>
              </a:ext>
            </a:extLst>
          </p:cNvPr>
          <p:cNvSpPr txBox="1"/>
          <p:nvPr/>
        </p:nvSpPr>
        <p:spPr bwMode="auto">
          <a:xfrm>
            <a:off x="6444208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E905158C-7524-7CB6-8811-F2E4CAB81C7C}"/>
              </a:ext>
            </a:extLst>
          </p:cNvPr>
          <p:cNvSpPr/>
          <p:nvPr/>
        </p:nvSpPr>
        <p:spPr bwMode="auto">
          <a:xfrm>
            <a:off x="5868144" y="1844824"/>
            <a:ext cx="432048" cy="360040"/>
          </a:xfrm>
          <a:prstGeom prst="rightArrow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8FB57B4-4FD5-A91D-87CA-0E6E9779A568}"/>
              </a:ext>
            </a:extLst>
          </p:cNvPr>
          <p:cNvSpPr/>
          <p:nvPr/>
        </p:nvSpPr>
        <p:spPr bwMode="auto">
          <a:xfrm>
            <a:off x="4719522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72216B6-E9BF-8DA8-3D99-1D7C3F82C00D}"/>
              </a:ext>
            </a:extLst>
          </p:cNvPr>
          <p:cNvSpPr/>
          <p:nvPr/>
        </p:nvSpPr>
        <p:spPr bwMode="auto">
          <a:xfrm>
            <a:off x="6015666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67AF022-6E8F-2FB2-E2FE-6DD5129F2EB7}"/>
              </a:ext>
            </a:extLst>
          </p:cNvPr>
          <p:cNvCxnSpPr>
            <a:cxnSpLocks/>
            <a:endCxn id="14" idx="2"/>
          </p:cNvCxnSpPr>
          <p:nvPr/>
        </p:nvCxnSpPr>
        <p:spPr bwMode="auto">
          <a:xfrm>
            <a:off x="4287474" y="48333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0EECD62-F2EA-39A1-A070-B77A30D29CF9}"/>
              </a:ext>
            </a:extLst>
          </p:cNvPr>
          <p:cNvCxnSpPr>
            <a:cxnSpLocks/>
            <a:endCxn id="16" idx="2"/>
          </p:cNvCxnSpPr>
          <p:nvPr/>
        </p:nvCxnSpPr>
        <p:spPr bwMode="auto">
          <a:xfrm flipV="1">
            <a:off x="5439602" y="4833360"/>
            <a:ext cx="576064" cy="33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7A82E8C2-7075-E096-AEAD-38CFF0837C98}"/>
              </a:ext>
            </a:extLst>
          </p:cNvPr>
          <p:cNvSpPr/>
          <p:nvPr/>
        </p:nvSpPr>
        <p:spPr bwMode="auto">
          <a:xfrm>
            <a:off x="6015666" y="392780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5FF16D3-3934-54B6-3A4C-BB75B74E36AA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 bwMode="auto">
          <a:xfrm flipV="1">
            <a:off x="5439602" y="4125823"/>
            <a:ext cx="576064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F7797001-59D5-CBE3-B50E-BBF68E33B938}"/>
              </a:ext>
            </a:extLst>
          </p:cNvPr>
          <p:cNvSpPr/>
          <p:nvPr/>
        </p:nvSpPr>
        <p:spPr bwMode="auto">
          <a:xfrm>
            <a:off x="7328466" y="46462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D1E67F4-624F-DD09-4E4A-A9060A8398EA}"/>
              </a:ext>
            </a:extLst>
          </p:cNvPr>
          <p:cNvCxnSpPr>
            <a:cxnSpLocks/>
            <a:stCxn id="16" idx="6"/>
            <a:endCxn id="33" idx="1"/>
          </p:cNvCxnSpPr>
          <p:nvPr/>
        </p:nvCxnSpPr>
        <p:spPr bwMode="auto">
          <a:xfrm>
            <a:off x="6735746" y="4833360"/>
            <a:ext cx="571969" cy="2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B06D661-8743-60A7-3DB4-0EA857122693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 bwMode="auto">
          <a:xfrm>
            <a:off x="6735746" y="4125823"/>
            <a:ext cx="592720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1ABC1A83-B8EC-3AD2-9699-DBE783EF764A}"/>
              </a:ext>
            </a:extLst>
          </p:cNvPr>
          <p:cNvSpPr txBox="1"/>
          <p:nvPr/>
        </p:nvSpPr>
        <p:spPr bwMode="auto">
          <a:xfrm>
            <a:off x="7307715" y="4695133"/>
            <a:ext cx="9910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7030A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4C287B9-4110-8A08-7253-B58A72BA1C63}"/>
              </a:ext>
            </a:extLst>
          </p:cNvPr>
          <p:cNvSpPr txBox="1"/>
          <p:nvPr/>
        </p:nvSpPr>
        <p:spPr bwMode="auto">
          <a:xfrm>
            <a:off x="5721227" y="3386574"/>
            <a:ext cx="1489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feature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5A6D15C-52EC-7D1A-08EB-4CED965F915E}"/>
              </a:ext>
            </a:extLst>
          </p:cNvPr>
          <p:cNvSpPr txBox="1"/>
          <p:nvPr/>
        </p:nvSpPr>
        <p:spPr bwMode="auto">
          <a:xfrm>
            <a:off x="5757524" y="5163144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249FC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99628B0-3DF4-F627-3791-4D380E11548F}"/>
              </a:ext>
            </a:extLst>
          </p:cNvPr>
          <p:cNvSpPr txBox="1"/>
          <p:nvPr/>
        </p:nvSpPr>
        <p:spPr bwMode="auto">
          <a:xfrm>
            <a:off x="7282381" y="5176175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120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Im Nachfolgenden werden Sie bespielhaft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verursachen und auflösen.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von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neuen Branch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</a:t>
            </a:r>
            <a:r>
              <a:rPr lang="de-DE" altLang="de-DE" dirty="0"/>
              <a:t> 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feature3“ an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und legen Sie hier ebenfalls eine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 </a:t>
            </a:r>
            <a:r>
              <a:rPr lang="de-DE" altLang="de-DE" dirty="0"/>
              <a:t>im Hauptordner an. In dieser Datei soll jedoch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main</a:t>
            </a:r>
            <a:r>
              <a:rPr lang="de-DE" altLang="de-DE" dirty="0"/>
              <a:t>“ stehen. Committen Sie die Datei.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2827807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Damit besitzen sowohl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als auch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conflict_file.txt</a:t>
            </a:r>
            <a:r>
              <a:rPr lang="de-DE" altLang="de-DE" dirty="0"/>
              <a:t>, beide jedoch mit unterschiedlichem Inhalt.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Versuchen Sie,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sollte Ihnen anzeigen, dass es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bei der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 </a:t>
            </a:r>
            <a:r>
              <a:rPr lang="de-DE" altLang="de-DE" dirty="0"/>
              <a:t>gab.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Öffnen Sie die Datei in einem Editor Ihrer Wahl. Mittels der Markierungen wird Ihnen angezeigt, wie die Änderungen der beiden </a:t>
            </a:r>
            <a:r>
              <a:rPr lang="de-DE" altLang="de-DE" dirty="0" err="1"/>
              <a:t>Branches</a:t>
            </a:r>
            <a:r>
              <a:rPr lang="de-DE" altLang="de-DE" dirty="0"/>
              <a:t> divergieren.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Löschen Sie die den Bereich von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sowie sämtliche Markierungen, speichern Sie die Datei. Damit haben Sie entschieden, welche Änderungen verworfen bzw. übernommen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Stagen Sie die Datei und erzeugen Sie nun selbst den </a:t>
            </a:r>
            <a:r>
              <a:rPr lang="de-DE" altLang="de-DE" dirty="0" err="1"/>
              <a:t>Merge</a:t>
            </a:r>
            <a:r>
              <a:rPr lang="de-DE" altLang="de-DE" dirty="0"/>
              <a:t>-Commit, um den </a:t>
            </a:r>
            <a:r>
              <a:rPr lang="de-DE" altLang="de-DE" dirty="0" err="1"/>
              <a:t>Merge</a:t>
            </a:r>
            <a:r>
              <a:rPr lang="de-DE" altLang="de-DE" dirty="0"/>
              <a:t> abzuschließen.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578350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feature3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'feature3'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echo "Hello </a:t>
            </a:r>
            <a:r>
              <a:rPr lang="de-DE" altLang="de-DE" sz="1400" dirty="0" err="1">
                <a:latin typeface="Consolas" panose="020B0609020204030204" pitchFamily="49" charset="0"/>
              </a:rPr>
              <a:t>from</a:t>
            </a:r>
            <a:r>
              <a:rPr lang="de-DE" altLang="de-DE" sz="1400" dirty="0">
                <a:latin typeface="Consolas" panose="020B0609020204030204" pitchFamily="49" charset="0"/>
              </a:rPr>
              <a:t> feature3" &gt;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merge_conflict_file.txt on feature"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[feature3 6305e99] Add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1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merge_conflict_file.txt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checkout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Switched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branch</a:t>
            </a:r>
            <a:r>
              <a:rPr lang="de-DE" altLang="de-DE" sz="1400" dirty="0">
                <a:latin typeface="Consolas" panose="020B0609020204030204" pitchFamily="49" charset="0"/>
              </a:rPr>
              <a:t> '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'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echo "Hello </a:t>
            </a:r>
            <a:r>
              <a:rPr lang="de-DE" altLang="de-DE" sz="1400" dirty="0" err="1">
                <a:latin typeface="Consolas" panose="020B0609020204030204" pitchFamily="49" charset="0"/>
              </a:rPr>
              <a:t>from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" &gt;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merge_conflict_file.txt on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 4d34b7e] Add merge_conflict_file.txt on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1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merge_conflict_file.txt.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2048064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$ git merge feature3 -m "Merge feature3 into main"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Auto-merging merge_conflict_file.txt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CONFLICT (add/add): Merge conflict in merge_conflict_file.txt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Automatic merge failed; fix conflicts and then commit the result.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81EF3D97-28DC-1D45-CB1D-22E246E38A67}"/>
              </a:ext>
            </a:extLst>
          </p:cNvPr>
          <p:cNvSpPr txBox="1">
            <a:spLocks/>
          </p:cNvSpPr>
          <p:nvPr/>
        </p:nvSpPr>
        <p:spPr bwMode="auto">
          <a:xfrm>
            <a:off x="303214" y="5212198"/>
            <a:ext cx="851725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 startAt="7"/>
            </a:pPr>
            <a:r>
              <a:rPr lang="en-US" altLang="de-DE" sz="1400" kern="0" dirty="0">
                <a:latin typeface="Consolas" panose="020B0609020204030204" pitchFamily="49" charset="0"/>
              </a:rPr>
              <a:t>$ git add merge_conflict_file.txt</a:t>
            </a:r>
            <a:br>
              <a:rPr lang="en-US" altLang="de-DE" sz="1400" kern="0" dirty="0">
                <a:latin typeface="Consolas" panose="020B0609020204030204" pitchFamily="49" charset="0"/>
              </a:rPr>
            </a:br>
            <a:br>
              <a:rPr lang="en-US" altLang="de-DE" sz="1400" kern="0" dirty="0">
                <a:latin typeface="Consolas" panose="020B0609020204030204" pitchFamily="49" charset="0"/>
              </a:rPr>
            </a:br>
            <a:r>
              <a:rPr lang="en-US" altLang="de-DE" sz="1400" kern="0" dirty="0">
                <a:latin typeface="Consolas" panose="020B0609020204030204" pitchFamily="49" charset="0"/>
              </a:rPr>
              <a:t>$ git commit -m "Merge feature3 into main"</a:t>
            </a:r>
            <a:br>
              <a:rPr lang="en-US" altLang="de-DE" sz="1400" kern="0" dirty="0">
                <a:latin typeface="Consolas" panose="020B0609020204030204" pitchFamily="49" charset="0"/>
              </a:rPr>
            </a:br>
            <a:r>
              <a:rPr lang="en-US" altLang="de-DE" sz="1400" kern="0" dirty="0">
                <a:latin typeface="Consolas" panose="020B0609020204030204" pitchFamily="49" charset="0"/>
              </a:rPr>
              <a:t>[main b5e6af5] Merge feature3 into main</a:t>
            </a:r>
            <a:endParaRPr lang="de-DE" altLang="de-DE" kern="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3192E9C-79CF-0153-398E-124FB1333F20}"/>
              </a:ext>
            </a:extLst>
          </p:cNvPr>
          <p:cNvSpPr txBox="1"/>
          <p:nvPr/>
        </p:nvSpPr>
        <p:spPr bwMode="auto">
          <a:xfrm>
            <a:off x="1619673" y="3627601"/>
            <a:ext cx="216024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&lt;&lt;&lt;&lt;&lt;&lt;&lt; HEAD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Hello from main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=======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Hello from feature3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&gt;&gt;&gt;&gt;&gt;&gt;&gt; feature3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17E2E24-CCFD-30E0-8867-FB24D721F8B5}"/>
              </a:ext>
            </a:extLst>
          </p:cNvPr>
          <p:cNvSpPr txBox="1"/>
          <p:nvPr/>
        </p:nvSpPr>
        <p:spPr bwMode="auto">
          <a:xfrm>
            <a:off x="5364088" y="3627601"/>
            <a:ext cx="216024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Hello from feature3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DA9AF116-A24A-7E0B-AC82-1ADC79DF5B72}"/>
              </a:ext>
            </a:extLst>
          </p:cNvPr>
          <p:cNvSpPr/>
          <p:nvPr/>
        </p:nvSpPr>
        <p:spPr bwMode="auto">
          <a:xfrm>
            <a:off x="4175956" y="4032356"/>
            <a:ext cx="792088" cy="360040"/>
          </a:xfrm>
          <a:prstGeom prst="rightArrow">
            <a:avLst/>
          </a:prstGeom>
          <a:solidFill>
            <a:srgbClr val="03936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973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Das vorherige Beispiel war ein sehr simpler </a:t>
            </a:r>
            <a:r>
              <a:rPr lang="de-DE" altLang="de-DE" dirty="0" err="1"/>
              <a:t>Merge</a:t>
            </a:r>
            <a:r>
              <a:rPr lang="de-DE" altLang="de-DE" dirty="0"/>
              <a:t>-Konflikt. Grundlegend führt der Fall, dass zwei </a:t>
            </a:r>
            <a:r>
              <a:rPr lang="de-DE" altLang="de-DE" dirty="0" err="1"/>
              <a:t>Branches</a:t>
            </a:r>
            <a:r>
              <a:rPr lang="de-DE" altLang="de-DE" dirty="0"/>
              <a:t> eine Datei auf verschiedene Art und Weise ändern, auch nicht zwingend zu einem Konflikt.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Ein </a:t>
            </a:r>
            <a:r>
              <a:rPr lang="de-DE" altLang="de-DE" dirty="0" err="1"/>
              <a:t>Merge</a:t>
            </a:r>
            <a:r>
              <a:rPr lang="de-DE" altLang="de-DE" dirty="0"/>
              <a:t> kann konfliktfrei funktionieren, jedoch semantische Konflikte produzieren, die </a:t>
            </a:r>
            <a:r>
              <a:rPr lang="de-DE" altLang="de-DE" dirty="0" err="1"/>
              <a:t>Git</a:t>
            </a:r>
            <a:r>
              <a:rPr lang="de-DE" altLang="de-DE" dirty="0"/>
              <a:t> nicht erkennt. </a:t>
            </a:r>
            <a:br>
              <a:rPr lang="de-DE" altLang="de-DE" dirty="0"/>
            </a:br>
            <a:r>
              <a:rPr lang="de-DE" altLang="de-DE" dirty="0"/>
              <a:t>Beides schauen wir uns im Folgenden an.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eine Datei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mit dem Inhalt</a:t>
            </a: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#!/bin/bash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r>
              <a:rPr lang="de-DE" altLang="de-DE" dirty="0">
                <a:latin typeface="Consolas" panose="020B0609020204030204" pitchFamily="49" charset="0"/>
              </a:rPr>
              <a:t>echo "</a:t>
            </a:r>
            <a:r>
              <a:rPr lang="de-DE" altLang="de-DE" dirty="0" err="1">
                <a:latin typeface="Consolas" panose="020B0609020204030204" pitchFamily="49" charset="0"/>
              </a:rPr>
              <a:t>Result</a:t>
            </a:r>
            <a:r>
              <a:rPr lang="de-DE" altLang="de-DE" dirty="0">
                <a:latin typeface="Consolas" panose="020B0609020204030204" pitchFamily="49" charset="0"/>
              </a:rPr>
              <a:t>: $(($1 + $2))"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die Datei.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14558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Als neues Feature soll nun dem Skript noch eine Ausgabe der übergeben Argumente hinzugefügt werden.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Erstellen Sie einen neuen Branch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und wechseln Sie in diesen. Fügen Sie hier mit einem Editor eine Ausgabe </a:t>
            </a:r>
            <a:r>
              <a:rPr lang="de-DE" altLang="de-DE" b="1" dirty="0"/>
              <a:t>über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"Arguments are: $1 and $2"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Speichern und committen Sie die Änderungen und 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</a:p>
          <a:p>
            <a:pPr marL="457200" indent="-457200">
              <a:buFont typeface="+mj-lt"/>
              <a:buAutoNum type="arabicPeriod" startAt="3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94354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Merging</a:t>
            </a:r>
            <a:r>
              <a:rPr lang="de-DE" cap="none" dirty="0"/>
              <a:t> in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und Konzepte von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Durch ein Versehen werden die geforderten Änderungen ebenfalls direkt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committet.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</a:t>
            </a:r>
            <a:br>
              <a:rPr lang="de-DE" altLang="de-DE" dirty="0"/>
            </a:br>
            <a:r>
              <a:rPr lang="de-DE" altLang="de-DE" dirty="0"/>
              <a:t>Öffnen Sie die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Datei im Editor und fügen Sie eine Ausgabe </a:t>
            </a:r>
            <a:r>
              <a:rPr lang="de-DE" altLang="de-DE" b="1" dirty="0"/>
              <a:t>unter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$2))"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echo "Arguments were: $1 and $2"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Speichern und committen Sie die Änderungen.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 err="1"/>
              <a:t>Mergen</a:t>
            </a:r>
            <a:r>
              <a:rPr lang="de-DE" altLang="de-DE" dirty="0"/>
              <a:t> Sie nun den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Branch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</a:t>
            </a:r>
            <a:r>
              <a:rPr lang="de-DE" altLang="de-DE" dirty="0" err="1"/>
              <a:t>Git</a:t>
            </a:r>
            <a:r>
              <a:rPr lang="de-DE" altLang="de-DE" dirty="0"/>
              <a:t> sollte hierbei alle Änderungen auflösen können, sodass kein Konflikt entsteht.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6191240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merged</a:t>
            </a:r>
            <a:r>
              <a:rPr lang="de-DE" altLang="de-DE" dirty="0"/>
              <a:t> Dateien immer zeilenbasiert. Dabei werden nicht nur simpel die Zeilennummern verglichen, sondern die intelligenteren </a:t>
            </a:r>
            <a:r>
              <a:rPr lang="de-DE" altLang="de-DE" dirty="0" err="1"/>
              <a:t>Merge</a:t>
            </a:r>
            <a:r>
              <a:rPr lang="de-DE" altLang="de-DE" dirty="0"/>
              <a:t>-Strategien erkennen neu eingefügte Zeilen.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wertet daher die jeweiligen Argumentausgaben als neu hinzugefügte Zeilen. </a:t>
            </a:r>
            <a:br>
              <a:rPr lang="de-DE" altLang="de-DE" dirty="0"/>
            </a:br>
            <a:r>
              <a:rPr lang="de-DE" altLang="de-DE" dirty="0"/>
              <a:t>Diese erzeugen keinen Konflikt, denn wenn eine Zeile nur auf einem Branch existiert, auf dem anderen jedoch nicht, wird die Zeile einfach in das Ergebnis der </a:t>
            </a:r>
            <a:r>
              <a:rPr lang="de-DE" altLang="de-DE" dirty="0" err="1"/>
              <a:t>Merges</a:t>
            </a:r>
            <a:r>
              <a:rPr lang="de-DE" altLang="de-DE" dirty="0"/>
              <a:t> übernommen.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b="1" dirty="0"/>
              <a:t>Semantisch</a:t>
            </a:r>
            <a:r>
              <a:rPr lang="de-DE" altLang="de-DE" dirty="0"/>
              <a:t> sind die Änderungen jedoch falsch. In anderen Szenarien können auch tiefergreifende Fehler entstehen als eine einfache Textausgabe wie in diesem Fall.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de-DE" altLang="de-DE" dirty="0"/>
              <a:t>(Optional) Führen Sie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aus.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8619567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sum.sh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sum.sh"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e198063]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3 insertions(+)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sum.sh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sum-feature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'sum-feature'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sum.sh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arguments output to sum.sh"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[sum-feature 8cc89b8] Add arguments output to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nano sum.sh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812622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arguments output to sum.sh"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ec2628e] Add arguments output to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merge sum-feature -m "Merge sum feature into main"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Auto-merging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Merge made by the 'ort' strategy.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sum.sh | 1 +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</a:t>
            </a:r>
            <a:r>
              <a:rPr lang="en-US" altLang="de-DE" sz="1400" dirty="0" err="1">
                <a:latin typeface="Consolas" panose="020B0609020204030204" pitchFamily="49" charset="0"/>
              </a:rPr>
              <a:t>chmod</a:t>
            </a:r>
            <a:r>
              <a:rPr lang="en-US" altLang="de-DE" sz="1400" dirty="0">
                <a:latin typeface="Consolas" panose="020B0609020204030204" pitchFamily="49" charset="0"/>
              </a:rPr>
              <a:t> +x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./sum.sh 4 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Arguments are: 4 and 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Result: 9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Arguments were: 4 and 5</a:t>
            </a:r>
          </a:p>
          <a:p>
            <a:pPr marL="457200" indent="-457200">
              <a:buFont typeface="+mj-lt"/>
              <a:buAutoNum type="arabicPeriod" startAt="6"/>
            </a:pP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8589800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Zusätzliche Befehle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9927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von mehr als zwei </a:t>
            </a:r>
            <a:r>
              <a:rPr lang="de-DE" altLang="de-DE" dirty="0" err="1"/>
              <a:t>Branches</a:t>
            </a:r>
            <a:r>
              <a:rPr lang="de-DE" altLang="de-DE" dirty="0"/>
              <a:t> gleichzeitig möglich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In der Praxis allerdings eher unüblich</a:t>
            </a:r>
          </a:p>
          <a:p>
            <a:endParaRPr lang="de-DE" altLang="de-DE" dirty="0"/>
          </a:p>
          <a:p>
            <a:r>
              <a:rPr lang="de-DE" altLang="de-DE" dirty="0"/>
              <a:t>Liste aller in den aktiven Branch </a:t>
            </a:r>
            <a:r>
              <a:rPr lang="de-DE" altLang="de-DE" dirty="0" err="1"/>
              <a:t>gemergeten</a:t>
            </a:r>
            <a:r>
              <a:rPr lang="de-DE" altLang="de-DE" dirty="0"/>
              <a:t> </a:t>
            </a:r>
            <a:r>
              <a:rPr lang="de-DE" altLang="de-DE" dirty="0" err="1"/>
              <a:t>Branchens</a:t>
            </a:r>
            <a:r>
              <a:rPr lang="de-DE" altLang="de-DE" dirty="0"/>
              <a:t>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chemeClr val="accent2"/>
                </a:solidFill>
                <a:latin typeface="Consolas" panose="020B0609020204030204" pitchFamily="49" charset="0"/>
              </a:rPr>
              <a:t>main</a:t>
            </a:r>
            <a:endParaRPr lang="de-DE" altLang="de-DE" dirty="0"/>
          </a:p>
          <a:p>
            <a:r>
              <a:rPr lang="de-DE" altLang="de-DE" dirty="0"/>
              <a:t>Liste aller vom aktiven Branch abgezweigten, </a:t>
            </a:r>
            <a:r>
              <a:rPr lang="de-DE" altLang="de-DE" dirty="0" err="1"/>
              <a:t>ungemergeten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no-merged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--no-merged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  <a:endParaRPr lang="de-DE" altLang="de-DE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Zusätzliche Befehle </a:t>
            </a:r>
          </a:p>
        </p:txBody>
      </p:sp>
    </p:spTree>
    <p:extLst>
      <p:ext uri="{BB962C8B-B14F-4D97-AF65-F5344CB8AC3E}">
        <p14:creationId xmlns:p14="http://schemas.microsoft.com/office/powerpoint/2010/main" val="15714925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Branch gilt nach </a:t>
            </a:r>
            <a:r>
              <a:rPr lang="de-DE" altLang="de-DE" dirty="0" err="1"/>
              <a:t>Merge</a:t>
            </a:r>
            <a:r>
              <a:rPr lang="de-DE" altLang="de-DE" dirty="0"/>
              <a:t> oft als abgeschlossen</a:t>
            </a:r>
          </a:p>
          <a:p>
            <a:r>
              <a:rPr lang="de-DE" altLang="de-DE" dirty="0" err="1"/>
              <a:t>Gemergeten</a:t>
            </a:r>
            <a:r>
              <a:rPr lang="de-DE" altLang="de-DE" dirty="0"/>
              <a:t> Branch löschen mittels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(oder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delete</a:t>
            </a:r>
            <a:r>
              <a:rPr lang="de-DE" altLang="de-DE" dirty="0"/>
              <a:t>)</a:t>
            </a:r>
            <a:endParaRPr lang="en-US" altLang="de-DE" sz="1200" dirty="0"/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$ git branch --delete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feature1 (was edff90f).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Zusätzliche Befehle </a:t>
            </a:r>
          </a:p>
        </p:txBody>
      </p:sp>
    </p:spTree>
    <p:extLst>
      <p:ext uri="{BB962C8B-B14F-4D97-AF65-F5344CB8AC3E}">
        <p14:creationId xmlns:p14="http://schemas.microsoft.com/office/powerpoint/2010/main" val="6078634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Löschen </a:t>
            </a:r>
            <a:r>
              <a:rPr lang="de-DE" altLang="de-DE" dirty="0" err="1"/>
              <a:t>ungemergter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erzeugt Fehlermeldung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--delete feature2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error: The branch 'feature2' is not fully merged.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are sure you want to delete it, run 'git branch -D feature2'.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 err="1"/>
              <a:t>Ungemergete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löschen mittels einem der folgenden Befehle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-d -f &lt;branch&gt;</a:t>
            </a:r>
            <a:endParaRPr lang="en-US" altLang="de-DE" dirty="0"/>
          </a:p>
          <a:p>
            <a:pPr marL="0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--delete --force &lt;branch&gt;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-D feature2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feature2 (was 609a7d9).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Zusätzliche Befehle</a:t>
            </a:r>
          </a:p>
        </p:txBody>
      </p:sp>
    </p:spTree>
    <p:extLst>
      <p:ext uri="{BB962C8B-B14F-4D97-AF65-F5344CB8AC3E}">
        <p14:creationId xmlns:p14="http://schemas.microsoft.com/office/powerpoint/2010/main" val="6236277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Strategien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821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Befehl kann mit der Option </a:t>
            </a:r>
            <a:r>
              <a:rPr lang="de-DE" altLang="de-DE" dirty="0">
                <a:latin typeface="Consolas" panose="020B0609020204030204" pitchFamily="49" charset="0"/>
              </a:rPr>
              <a:t>-s</a:t>
            </a:r>
            <a:r>
              <a:rPr lang="de-DE" altLang="de-DE" dirty="0"/>
              <a:t> eine </a:t>
            </a:r>
            <a:r>
              <a:rPr lang="de-DE" altLang="de-DE" dirty="0" err="1"/>
              <a:t>Mergestrategie</a:t>
            </a:r>
            <a:r>
              <a:rPr lang="de-DE" altLang="de-DE" dirty="0"/>
              <a:t> ausgewählt werden</a:t>
            </a:r>
          </a:p>
          <a:p>
            <a:r>
              <a:rPr lang="de-DE" altLang="de-DE" dirty="0"/>
              <a:t>Zusätzliche Optionen können mittels </a:t>
            </a:r>
            <a:r>
              <a:rPr lang="de-DE" altLang="de-DE" dirty="0">
                <a:latin typeface="Consolas" panose="020B0609020204030204" pitchFamily="49" charset="0"/>
              </a:rPr>
              <a:t>-X&lt;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angegeben werden</a:t>
            </a:r>
          </a:p>
          <a:p>
            <a:r>
              <a:rPr lang="de-DE" altLang="de-DE" dirty="0"/>
              <a:t>Manual mit weiteren Informationen unter </a:t>
            </a:r>
            <a:r>
              <a:rPr lang="de-DE" altLang="de-DE" dirty="0">
                <a:hlinkClick r:id="rId2"/>
              </a:rPr>
              <a:t>https://git-scm.com/docs/merge-strategies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- Strategien </a:t>
            </a:r>
          </a:p>
        </p:txBody>
      </p:sp>
    </p:spTree>
    <p:extLst>
      <p:ext uri="{BB962C8B-B14F-4D97-AF65-F5344CB8AC3E}">
        <p14:creationId xmlns:p14="http://schemas.microsoft.com/office/powerpoint/2010/main" val="39034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cap="none" dirty="0" err="1"/>
              <a:t>Merging</a:t>
            </a:r>
            <a:r>
              <a:rPr lang="de-DE" cap="none" dirty="0"/>
              <a:t> in </a:t>
            </a:r>
            <a:r>
              <a:rPr lang="de-DE" cap="none" dirty="0" err="1"/>
              <a:t>Git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 err="1"/>
              <a:t>Merging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Konflikte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Zusätzliche Befehle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Strategien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Rebase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Befehle und Optionen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Konflikte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Anwendung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Merge</a:t>
            </a:r>
            <a:r>
              <a:rPr lang="de-DE" altLang="de-DE" dirty="0"/>
              <a:t> vs.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ort</a:t>
            </a:r>
            <a:endParaRPr lang="de-DE" altLang="de-DE" b="1" dirty="0"/>
          </a:p>
          <a:p>
            <a:r>
              <a:rPr lang="de-DE" altLang="de-DE" dirty="0" err="1"/>
              <a:t>Ostensibly</a:t>
            </a:r>
            <a:r>
              <a:rPr lang="de-DE" altLang="de-DE" dirty="0"/>
              <a:t> </a:t>
            </a:r>
            <a:r>
              <a:rPr lang="de-DE" altLang="de-DE" dirty="0" err="1"/>
              <a:t>Recursive‘s</a:t>
            </a:r>
            <a:r>
              <a:rPr lang="de-DE" altLang="de-DE" dirty="0"/>
              <a:t> Twin (kurz </a:t>
            </a:r>
            <a:r>
              <a:rPr lang="de-DE" altLang="de-DE" b="1" dirty="0" err="1"/>
              <a:t>ort</a:t>
            </a:r>
            <a:r>
              <a:rPr lang="de-DE" altLang="de-DE" dirty="0"/>
              <a:t>) ist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seit v2.33.0</a:t>
            </a:r>
          </a:p>
          <a:p>
            <a:r>
              <a:rPr lang="de-DE" altLang="de-DE" dirty="0" err="1"/>
              <a:t>Merged</a:t>
            </a:r>
            <a:r>
              <a:rPr lang="de-DE" altLang="de-DE" dirty="0"/>
              <a:t> zwei HEADs mittels 3-Way-Merge Algorithmus</a:t>
            </a:r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   </a:t>
            </a:r>
          </a:p>
        </p:txBody>
      </p:sp>
    </p:spTree>
    <p:extLst>
      <p:ext uri="{BB962C8B-B14F-4D97-AF65-F5344CB8AC3E}">
        <p14:creationId xmlns:p14="http://schemas.microsoft.com/office/powerpoint/2010/main" val="30208036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ort</a:t>
            </a:r>
            <a:r>
              <a:rPr lang="de-DE" altLang="de-DE" b="1" dirty="0"/>
              <a:t> – Optionen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ours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Übernimmt „</a:t>
            </a:r>
            <a:r>
              <a:rPr lang="de-DE" altLang="de-DE" dirty="0" err="1"/>
              <a:t>ours</a:t>
            </a:r>
            <a:r>
              <a:rPr lang="de-DE" altLang="de-DE" dirty="0"/>
              <a:t>“ bei Konflikten, also die Dateiversion des aktiven </a:t>
            </a:r>
            <a:r>
              <a:rPr lang="de-DE" altLang="de-DE" dirty="0" err="1"/>
              <a:t>Branches</a:t>
            </a:r>
            <a:r>
              <a:rPr lang="de-DE" altLang="de-DE" dirty="0"/>
              <a:t>, in den </a:t>
            </a:r>
            <a:r>
              <a:rPr lang="de-DE" altLang="de-DE" dirty="0" err="1"/>
              <a:t>gemerged</a:t>
            </a:r>
            <a:r>
              <a:rPr lang="de-DE" altLang="de-DE" dirty="0"/>
              <a:t> wird </a:t>
            </a:r>
          </a:p>
          <a:p>
            <a:pPr lvl="1"/>
            <a:r>
              <a:rPr lang="de-DE" altLang="de-DE" dirty="0"/>
              <a:t>Änderungen des anderen </a:t>
            </a:r>
            <a:r>
              <a:rPr lang="de-DE" altLang="de-DE" dirty="0" err="1"/>
              <a:t>Branches</a:t>
            </a:r>
            <a:r>
              <a:rPr lang="de-DE" altLang="de-DE" dirty="0"/>
              <a:t> werden übernommen, wenn diese keine Konflikte verursachen</a:t>
            </a:r>
          </a:p>
          <a:p>
            <a:pPr lvl="1"/>
            <a:r>
              <a:rPr lang="de-DE" altLang="de-DE" dirty="0"/>
              <a:t>Binär-Dateien werden automatisch komplett vom aktiven Branch übernommen</a:t>
            </a:r>
          </a:p>
          <a:p>
            <a:pPr lvl="1"/>
            <a:r>
              <a:rPr lang="de-DE" altLang="de-DE" dirty="0"/>
              <a:t>Nicht mit der Strategie „</a:t>
            </a:r>
            <a:r>
              <a:rPr lang="de-DE" altLang="de-DE" dirty="0" err="1"/>
              <a:t>ours</a:t>
            </a:r>
            <a:r>
              <a:rPr lang="de-DE" altLang="de-DE" dirty="0"/>
              <a:t>“ verwechseln, hier nur Option unter </a:t>
            </a:r>
            <a:r>
              <a:rPr lang="de-DE" altLang="de-DE" b="1" dirty="0" err="1"/>
              <a:t>ort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theirs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Gegenteil zu </a:t>
            </a:r>
            <a:r>
              <a:rPr lang="de-DE" altLang="de-DE" b="1" dirty="0" err="1"/>
              <a:t>ours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9940428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-change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-all-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cr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Zeilen mit zutreffenden Kriterien gelten als unverändert</a:t>
            </a:r>
          </a:p>
          <a:p>
            <a:pPr lvl="1"/>
            <a:r>
              <a:rPr lang="de-DE" altLang="de-DE" dirty="0"/>
              <a:t>Enthält eine Datei auf einem Branch nur Whitespace-Änderungen und auf dem anderen Branch inhaltliche Änderungen, werden die inhaltlichen Änderungen übernommen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 err="1">
                <a:latin typeface="Consolas" panose="020B0609020204030204" pitchFamily="49" charset="0"/>
              </a:rPr>
              <a:t>renomalize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Normalisiert durch virtuellen Check-Out und Check-In in den verschiedenen Phasen des 3-Way-Merge Dateien </a:t>
            </a:r>
          </a:p>
          <a:p>
            <a:pPr lvl="1"/>
            <a:r>
              <a:rPr lang="de-DE" altLang="de-DE" dirty="0"/>
              <a:t>Nützlich beim </a:t>
            </a:r>
            <a:r>
              <a:rPr lang="de-DE" altLang="de-DE" dirty="0" err="1"/>
              <a:t>Mergen</a:t>
            </a:r>
            <a:r>
              <a:rPr lang="de-DE" altLang="de-DE" dirty="0"/>
              <a:t> von </a:t>
            </a:r>
            <a:r>
              <a:rPr lang="de-DE" altLang="de-DE" dirty="0" err="1"/>
              <a:t>Branches</a:t>
            </a:r>
            <a:r>
              <a:rPr lang="de-DE" altLang="de-DE" dirty="0"/>
              <a:t> mit verschiedenen Zeilenenden-Normalisierungen oder anderen Filtern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14688251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no-renormalize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Normalisierung und überschreibt </a:t>
            </a:r>
            <a:r>
              <a:rPr lang="de-DE" altLang="de-DE" b="1" dirty="0" err="1"/>
              <a:t>merge.renormalize</a:t>
            </a:r>
            <a:r>
              <a:rPr lang="de-DE" altLang="de-DE" dirty="0"/>
              <a:t> Konfigurations-Variable </a:t>
            </a:r>
            <a:endParaRPr lang="de-DE" altLang="de-DE" b="1" dirty="0"/>
          </a:p>
          <a:p>
            <a:r>
              <a:rPr lang="de-DE" altLang="de-DE" dirty="0">
                <a:latin typeface="Consolas" panose="020B0609020204030204" pitchFamily="49" charset="0"/>
              </a:rPr>
              <a:t>find-</a:t>
            </a:r>
            <a:r>
              <a:rPr lang="de-DE" altLang="de-DE" dirty="0" err="1">
                <a:latin typeface="Consolas" panose="020B0609020204030204" pitchFamily="49" charset="0"/>
              </a:rPr>
              <a:t>renames</a:t>
            </a:r>
            <a:r>
              <a:rPr lang="de-DE" altLang="de-DE" dirty="0">
                <a:latin typeface="Consolas" panose="020B0609020204030204" pitchFamily="49" charset="0"/>
              </a:rPr>
              <a:t>[=&lt;n&gt;]</a:t>
            </a:r>
          </a:p>
          <a:p>
            <a:pPr lvl="1"/>
            <a:r>
              <a:rPr lang="de-DE" altLang="de-DE" dirty="0"/>
              <a:t>Aktiviert Umbenennungserkennung (Standardmäßig an)</a:t>
            </a:r>
          </a:p>
          <a:p>
            <a:pPr lvl="1"/>
            <a:r>
              <a:rPr lang="de-DE" altLang="de-DE" dirty="0"/>
              <a:t>Ermöglicht setzen eines </a:t>
            </a:r>
            <a:r>
              <a:rPr lang="de-DE" altLang="de-DE" dirty="0" err="1"/>
              <a:t>Thresholds</a:t>
            </a:r>
            <a:r>
              <a:rPr lang="de-DE" altLang="de-DE" dirty="0"/>
              <a:t> zu Erkennung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12570778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Recursive</a:t>
            </a:r>
            <a:endParaRPr lang="de-DE" altLang="de-DE" b="1" dirty="0"/>
          </a:p>
          <a:p>
            <a:r>
              <a:rPr lang="de-DE" altLang="de-DE" dirty="0"/>
              <a:t>War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von v0.99.9k bis v2.33.0</a:t>
            </a:r>
          </a:p>
          <a:p>
            <a:r>
              <a:rPr lang="de-DE" altLang="de-DE" dirty="0"/>
              <a:t>Nutzt ebenfalls wie </a:t>
            </a:r>
            <a:r>
              <a:rPr lang="de-DE" altLang="de-DE" b="1" dirty="0" err="1"/>
              <a:t>ort</a:t>
            </a:r>
            <a:r>
              <a:rPr lang="de-DE" altLang="de-DE" b="1" dirty="0"/>
              <a:t> </a:t>
            </a:r>
            <a:r>
              <a:rPr lang="de-DE" altLang="de-DE" dirty="0"/>
              <a:t>einen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zu </a:t>
            </a:r>
            <a:r>
              <a:rPr lang="de-DE" altLang="de-DE" dirty="0" err="1"/>
              <a:t>Mergen</a:t>
            </a:r>
            <a:r>
              <a:rPr lang="de-DE" altLang="de-DE" dirty="0"/>
              <a:t> von zwei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Nutzt gleiche Optionen wie </a:t>
            </a:r>
            <a:r>
              <a:rPr lang="de-DE" altLang="de-DE" b="1" dirty="0" err="1">
                <a:sym typeface="Wingdings" panose="05000000000000000000" pitchFamily="2" charset="2"/>
              </a:rPr>
              <a:t>ort</a:t>
            </a:r>
            <a:r>
              <a:rPr lang="de-DE" altLang="de-DE" dirty="0">
                <a:sym typeface="Wingdings" panose="05000000000000000000" pitchFamily="2" charset="2"/>
              </a:rPr>
              <a:t>, besitzt jedoch zwei zusätzliche Optionen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8431021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Recursive</a:t>
            </a:r>
            <a:r>
              <a:rPr lang="de-DE" altLang="de-DE" b="1" dirty="0"/>
              <a:t> – Optionen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diff-algorithm</a:t>
            </a:r>
            <a:r>
              <a:rPr lang="de-DE" altLang="de-DE" dirty="0">
                <a:latin typeface="Consolas" panose="020B0609020204030204" pitchFamily="49" charset="0"/>
              </a:rPr>
              <a:t>=[</a:t>
            </a:r>
            <a:r>
              <a:rPr lang="de-DE" altLang="de-DE" dirty="0" err="1">
                <a:latin typeface="Consolas" panose="020B0609020204030204" pitchFamily="49" charset="0"/>
              </a:rPr>
              <a:t>patience|minimal|histogram|myers</a:t>
            </a:r>
            <a:r>
              <a:rPr lang="de-DE" altLang="de-DE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de-DE" altLang="de-DE" dirty="0"/>
              <a:t>Ermöglicht Angabe eines bestimmten </a:t>
            </a:r>
            <a:r>
              <a:rPr lang="de-DE" altLang="de-DE" dirty="0" err="1"/>
              <a:t>Merge</a:t>
            </a:r>
            <a:r>
              <a:rPr lang="de-DE" altLang="de-DE" dirty="0"/>
              <a:t> Algorithmus</a:t>
            </a:r>
          </a:p>
          <a:p>
            <a:pPr lvl="1"/>
            <a:r>
              <a:rPr lang="de-DE" altLang="de-DE" b="1" dirty="0" err="1"/>
              <a:t>ort</a:t>
            </a:r>
            <a:r>
              <a:rPr lang="de-DE" altLang="de-DE" dirty="0"/>
              <a:t> verwendet explizit </a:t>
            </a:r>
            <a:r>
              <a:rPr lang="de-DE" altLang="de-DE" dirty="0" err="1"/>
              <a:t>histogram</a:t>
            </a:r>
            <a:r>
              <a:rPr lang="de-DE" altLang="de-DE" dirty="0"/>
              <a:t>, während </a:t>
            </a:r>
            <a:r>
              <a:rPr lang="de-DE" altLang="de-DE" dirty="0" err="1"/>
              <a:t>recursive</a:t>
            </a:r>
            <a:r>
              <a:rPr lang="de-DE" altLang="de-DE" dirty="0"/>
              <a:t> auf die Option </a:t>
            </a:r>
            <a:r>
              <a:rPr lang="de-DE" altLang="de-DE" dirty="0" err="1"/>
              <a:t>diff.algorithm</a:t>
            </a:r>
            <a:r>
              <a:rPr lang="de-DE" altLang="de-DE" dirty="0"/>
              <a:t> Konfiguration zurückgreift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no-renames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Umbenennungserkennung und setzt </a:t>
            </a:r>
            <a:r>
              <a:rPr lang="de-DE" altLang="de-DE" b="1" dirty="0" err="1"/>
              <a:t>merge.rename</a:t>
            </a:r>
            <a:r>
              <a:rPr lang="de-DE" altLang="de-DE" dirty="0"/>
              <a:t> Variable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7693966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– Resolve </a:t>
            </a:r>
          </a:p>
          <a:p>
            <a:r>
              <a:rPr lang="de-DE" altLang="de-DE" dirty="0"/>
              <a:t>Nutzt einfacheren Ansatz als </a:t>
            </a:r>
            <a:r>
              <a:rPr lang="de-DE" altLang="de-DE" dirty="0" err="1"/>
              <a:t>ort</a:t>
            </a:r>
            <a:r>
              <a:rPr lang="de-DE" altLang="de-DE" dirty="0"/>
              <a:t>/</a:t>
            </a:r>
            <a:r>
              <a:rPr lang="de-DE" altLang="de-DE" dirty="0" err="1"/>
              <a:t>recursive</a:t>
            </a:r>
            <a:r>
              <a:rPr lang="de-DE" altLang="de-DE" dirty="0"/>
              <a:t> um mittels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zwei </a:t>
            </a:r>
            <a:r>
              <a:rPr lang="de-DE" altLang="de-DE" dirty="0" err="1"/>
              <a:t>Branches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/>
              <a:t>Simpler aber weniger effektiv in automatischer Konflikt bzw. Problemlösung</a:t>
            </a:r>
          </a:p>
          <a:p>
            <a:r>
              <a:rPr lang="de-DE" altLang="de-DE" dirty="0"/>
              <a:t>Versucht </a:t>
            </a:r>
            <a:r>
              <a:rPr lang="de-DE" altLang="de-DE" dirty="0" err="1"/>
              <a:t>Criss</a:t>
            </a:r>
            <a:r>
              <a:rPr lang="de-DE" altLang="de-DE" dirty="0"/>
              <a:t>-Cross </a:t>
            </a:r>
            <a:r>
              <a:rPr lang="de-DE" altLang="de-DE" dirty="0" err="1"/>
              <a:t>Merges</a:t>
            </a:r>
            <a:r>
              <a:rPr lang="de-DE" altLang="de-DE" dirty="0"/>
              <a:t> zu erkennen</a:t>
            </a:r>
          </a:p>
          <a:p>
            <a:r>
              <a:rPr lang="de-DE" altLang="de-DE" dirty="0"/>
              <a:t>Umbenennungen werden nicht behandelt </a:t>
            </a: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2993421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Octopus</a:t>
            </a:r>
          </a:p>
          <a:p>
            <a:r>
              <a:rPr lang="de-DE" altLang="de-DE" dirty="0"/>
              <a:t>Kann mehr als zwei Heads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>
                <a:sym typeface="Wingdings" panose="05000000000000000000" pitchFamily="2" charset="2"/>
              </a:rPr>
              <a:t>Standardoption, wenn mehrere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beim </a:t>
            </a:r>
            <a:r>
              <a:rPr lang="de-DE" altLang="de-DE" dirty="0" err="1">
                <a:sym typeface="Wingdings" panose="05000000000000000000" pitchFamily="2" charset="2"/>
              </a:rPr>
              <a:t>Merge</a:t>
            </a:r>
            <a:r>
              <a:rPr lang="de-DE" altLang="de-DE" dirty="0">
                <a:sym typeface="Wingdings" panose="05000000000000000000" pitchFamily="2" charset="2"/>
              </a:rPr>
              <a:t> angeben werden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Kann keine komplexen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umsetzen, die ein manuelles eingreifen benötigen würden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Hauptsächlich gedacht, um mehrere Topic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zusammenzufügen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34153968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Ours</a:t>
            </a:r>
            <a:endParaRPr lang="de-DE" altLang="de-DE" b="1" dirty="0"/>
          </a:p>
          <a:p>
            <a:r>
              <a:rPr lang="de-DE" altLang="de-DE" dirty="0" err="1"/>
              <a:t>Merged</a:t>
            </a:r>
            <a:r>
              <a:rPr lang="de-DE" altLang="de-DE" dirty="0"/>
              <a:t> beliebig viele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Resultat des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spiegelt immer den Inhalt des aktiven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wider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Änderungen der anderen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werden ignoriert und nicht in das Ergebnis übernommen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Nützlich um Entwicklungslinie bzw. Historie zu erhalten, anstatt einfach anderen Branch zu löschen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32043104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660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8960"/>
            <a:ext cx="8517258" cy="3312790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bildet Gegenstück zum </a:t>
            </a:r>
            <a:r>
              <a:rPr lang="de-DE" altLang="de-DE" dirty="0" err="1"/>
              <a:t>Branching</a:t>
            </a:r>
            <a:endParaRPr lang="de-DE" altLang="de-DE" dirty="0"/>
          </a:p>
          <a:p>
            <a:r>
              <a:rPr lang="de-DE" altLang="de-DE" dirty="0"/>
              <a:t>Ermöglicht Zusammenführung von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Beispielhafte Use Cases</a:t>
            </a:r>
          </a:p>
          <a:p>
            <a:pPr lvl="1"/>
            <a:r>
              <a:rPr lang="de-DE" altLang="de-DE" dirty="0"/>
              <a:t>Feature oder Hotfix abgeschlossen und soll in </a:t>
            </a:r>
            <a:r>
              <a:rPr lang="de-DE" altLang="de-DE" i="1" dirty="0" err="1"/>
              <a:t>main</a:t>
            </a:r>
            <a:r>
              <a:rPr lang="de-DE" altLang="de-DE" dirty="0"/>
              <a:t> integriert werden</a:t>
            </a:r>
          </a:p>
          <a:p>
            <a:pPr lvl="1"/>
            <a:r>
              <a:rPr lang="de-DE" altLang="de-DE" dirty="0"/>
              <a:t>Änderungen von Remote </a:t>
            </a:r>
            <a:r>
              <a:rPr lang="de-DE" altLang="de-DE" dirty="0" err="1"/>
              <a:t>Branches</a:t>
            </a:r>
            <a:r>
              <a:rPr lang="de-DE" altLang="de-DE" dirty="0"/>
              <a:t> einpflegen (mehr dazu später)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r>
              <a:rPr lang="de-DE" altLang="de-DE" dirty="0"/>
              <a:t> 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F4DFDA6-FC7C-FBAD-6837-9CD312782329}"/>
              </a:ext>
            </a:extLst>
          </p:cNvPr>
          <p:cNvSpPr/>
          <p:nvPr/>
        </p:nvSpPr>
        <p:spPr bwMode="auto">
          <a:xfrm>
            <a:off x="2123728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C866F6D-902B-CB4F-C6F1-A33762E97412}"/>
              </a:ext>
            </a:extLst>
          </p:cNvPr>
          <p:cNvSpPr/>
          <p:nvPr/>
        </p:nvSpPr>
        <p:spPr bwMode="auto">
          <a:xfrm>
            <a:off x="442798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6094FE8-2EC9-44D1-C37A-8EC565ECA1D7}"/>
              </a:ext>
            </a:extLst>
          </p:cNvPr>
          <p:cNvSpPr/>
          <p:nvPr/>
        </p:nvSpPr>
        <p:spPr bwMode="auto">
          <a:xfrm>
            <a:off x="558011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68DFE27-13BC-0744-921B-217DDBE95D90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1691680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62A4E7F-8D2D-FCF6-329E-7D4779F03AD0}"/>
              </a:ext>
            </a:extLst>
          </p:cNvPr>
          <p:cNvCxnSpPr/>
          <p:nvPr/>
        </p:nvCxnSpPr>
        <p:spPr bwMode="auto">
          <a:xfrm>
            <a:off x="284380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9278FCB-CC6C-E1F7-F6DC-05919910F996}"/>
              </a:ext>
            </a:extLst>
          </p:cNvPr>
          <p:cNvCxnSpPr/>
          <p:nvPr/>
        </p:nvCxnSpPr>
        <p:spPr bwMode="auto">
          <a:xfrm>
            <a:off x="399593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BDD2C10-1479-6984-D58C-D091BBCA92F8}"/>
              </a:ext>
            </a:extLst>
          </p:cNvPr>
          <p:cNvCxnSpPr/>
          <p:nvPr/>
        </p:nvCxnSpPr>
        <p:spPr bwMode="auto">
          <a:xfrm>
            <a:off x="514806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FFD21686-688C-E2BF-D7BE-2ADEDA3A28BA}"/>
              </a:ext>
            </a:extLst>
          </p:cNvPr>
          <p:cNvSpPr/>
          <p:nvPr/>
        </p:nvSpPr>
        <p:spPr bwMode="auto">
          <a:xfrm>
            <a:off x="3275856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3231B1D-0941-AD01-3036-2CEF48B406CF}"/>
              </a:ext>
            </a:extLst>
          </p:cNvPr>
          <p:cNvSpPr/>
          <p:nvPr/>
        </p:nvSpPr>
        <p:spPr bwMode="auto">
          <a:xfrm>
            <a:off x="558011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17C8ABA-6385-A95E-3EF2-24AF3FA845B2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 bwMode="auto">
          <a:xfrm flipV="1">
            <a:off x="2843808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8124A66-61F2-7498-D4E7-A69F42D3EA33}"/>
              </a:ext>
            </a:extLst>
          </p:cNvPr>
          <p:cNvCxnSpPr/>
          <p:nvPr/>
        </p:nvCxnSpPr>
        <p:spPr bwMode="auto">
          <a:xfrm>
            <a:off x="3995936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B0C9ADE-810C-24BC-1A4B-1FC267052D2D}"/>
              </a:ext>
            </a:extLst>
          </p:cNvPr>
          <p:cNvCxnSpPr/>
          <p:nvPr/>
        </p:nvCxnSpPr>
        <p:spPr bwMode="auto">
          <a:xfrm>
            <a:off x="514806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A86B948-69FE-76B1-1B40-CD8CC96AE1F4}"/>
              </a:ext>
            </a:extLst>
          </p:cNvPr>
          <p:cNvSpPr/>
          <p:nvPr/>
        </p:nvSpPr>
        <p:spPr bwMode="auto">
          <a:xfrm>
            <a:off x="442798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A1CEA01-AD3E-826A-774A-041FC3C91C78}"/>
              </a:ext>
            </a:extLst>
          </p:cNvPr>
          <p:cNvSpPr/>
          <p:nvPr/>
        </p:nvSpPr>
        <p:spPr bwMode="auto">
          <a:xfrm>
            <a:off x="327585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B93C6F5-C687-A6A9-AA9F-A0F829C1D980}"/>
              </a:ext>
            </a:extLst>
          </p:cNvPr>
          <p:cNvSpPr/>
          <p:nvPr/>
        </p:nvSpPr>
        <p:spPr bwMode="auto">
          <a:xfrm>
            <a:off x="673224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2CDEFB9-3745-3621-91EC-DCECD9B55D42}"/>
              </a:ext>
            </a:extLst>
          </p:cNvPr>
          <p:cNvCxnSpPr/>
          <p:nvPr/>
        </p:nvCxnSpPr>
        <p:spPr bwMode="auto">
          <a:xfrm>
            <a:off x="630019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806C05C-018C-282D-63D1-4D103428427A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 bwMode="auto">
          <a:xfrm>
            <a:off x="630019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CA8FE116-0741-049F-9C7D-88EE3897B759}"/>
              </a:ext>
            </a:extLst>
          </p:cNvPr>
          <p:cNvSpPr txBox="1"/>
          <p:nvPr/>
        </p:nvSpPr>
        <p:spPr bwMode="auto">
          <a:xfrm>
            <a:off x="7092280" y="1814109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endParaRPr lang="de-DE" sz="1600" dirty="0">
              <a:solidFill>
                <a:srgbClr val="7030A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63748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verändert Startpunkt eines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331640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3635896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4788024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99592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051720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203848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355976" y="33297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2483768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3635896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051720" y="261891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203848" y="261891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2483768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3860464" y="208774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4949129" y="279311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138873C-59D4-BC5D-7324-3CB2F642304A}"/>
              </a:ext>
            </a:extLst>
          </p:cNvPr>
          <p:cNvCxnSpPr/>
          <p:nvPr/>
        </p:nvCxnSpPr>
        <p:spPr bwMode="auto">
          <a:xfrm>
            <a:off x="4355976" y="26243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2FF20C0-4B65-56A7-21B6-8B3BC1265F9A}"/>
              </a:ext>
            </a:extLst>
          </p:cNvPr>
          <p:cNvCxnSpPr/>
          <p:nvPr/>
        </p:nvCxnSpPr>
        <p:spPr bwMode="auto">
          <a:xfrm>
            <a:off x="5520716" y="33228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379ECBE9-2B10-3920-B268-5791852F865C}"/>
              </a:ext>
            </a:extLst>
          </p:cNvPr>
          <p:cNvSpPr/>
          <p:nvPr/>
        </p:nvSpPr>
        <p:spPr bwMode="auto">
          <a:xfrm>
            <a:off x="4123077" y="4032282"/>
            <a:ext cx="897846" cy="620854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10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70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70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325393" y="4368539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A34525B-7FBD-41B8-D0F7-0F8FEE1E38F2}"/>
              </a:ext>
            </a:extLst>
          </p:cNvPr>
          <p:cNvSpPr txBox="1"/>
          <p:nvPr/>
        </p:nvSpPr>
        <p:spPr bwMode="auto">
          <a:xfrm>
            <a:off x="4936517" y="5073908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50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3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786373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Branch wird von anderem Startpunkt ausgehend </a:t>
            </a:r>
            <a:r>
              <a:rPr lang="de-DE" altLang="de-DE" u="sng" dirty="0"/>
              <a:t>neu erstellt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des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werden nacheinander </a:t>
            </a:r>
            <a:r>
              <a:rPr lang="de-DE" altLang="de-DE" u="sng" dirty="0"/>
              <a:t>neu angewendet</a:t>
            </a:r>
          </a:p>
          <a:p>
            <a:pPr lvl="1"/>
            <a:r>
              <a:rPr lang="de-DE" altLang="de-DE" dirty="0"/>
              <a:t>Kann ähnlich wie </a:t>
            </a:r>
            <a:r>
              <a:rPr lang="de-DE" altLang="de-DE" dirty="0" err="1"/>
              <a:t>Merging</a:t>
            </a:r>
            <a:r>
              <a:rPr lang="de-DE" altLang="de-DE" dirty="0"/>
              <a:t> zu Konflikten führen</a:t>
            </a:r>
          </a:p>
          <a:p>
            <a:pPr lvl="1"/>
            <a:r>
              <a:rPr lang="de-DE" altLang="de-DE" dirty="0"/>
              <a:t>Konflikte müssen manuell aufgelöst werden, um </a:t>
            </a:r>
            <a:r>
              <a:rPr lang="de-DE" altLang="de-DE" dirty="0" err="1"/>
              <a:t>Rebase</a:t>
            </a:r>
            <a:r>
              <a:rPr lang="de-DE" altLang="de-DE" dirty="0"/>
              <a:t> fortzusetzen</a:t>
            </a:r>
          </a:p>
          <a:p>
            <a:pPr lvl="1"/>
            <a:r>
              <a:rPr lang="de-DE" altLang="de-DE" dirty="0"/>
              <a:t>Durch die sequenzielle Anwendung der einzelnen </a:t>
            </a:r>
            <a:r>
              <a:rPr lang="de-DE" altLang="de-DE" dirty="0" err="1"/>
              <a:t>Commits</a:t>
            </a:r>
            <a:r>
              <a:rPr lang="de-DE" altLang="de-DE" dirty="0"/>
              <a:t> kann es bei jedem weiteren Commit erneut zu Konflikten kommen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128960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/>
              <a:t>Rebase</a:t>
            </a:r>
            <a:r>
              <a:rPr lang="de-DE" altLang="de-DE" dirty="0"/>
              <a:t> werden der </a:t>
            </a:r>
            <a:r>
              <a:rPr lang="de-DE" altLang="de-DE" dirty="0" err="1"/>
              <a:t>Zielbranch</a:t>
            </a:r>
            <a:r>
              <a:rPr lang="de-DE" altLang="de-DE" dirty="0"/>
              <a:t> sowie die </a:t>
            </a:r>
            <a:r>
              <a:rPr lang="de-DE" altLang="de-DE" dirty="0" err="1"/>
              <a:t>Commits</a:t>
            </a:r>
            <a:r>
              <a:rPr lang="de-DE" altLang="de-DE" dirty="0"/>
              <a:t> während des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  <a:r>
              <a:rPr lang="de-DE" altLang="de-DE" i="1" dirty="0"/>
              <a:t>neu</a:t>
            </a:r>
            <a:r>
              <a:rPr lang="de-DE" altLang="de-DE" dirty="0"/>
              <a:t> erstellt</a:t>
            </a:r>
          </a:p>
          <a:p>
            <a:pPr lvl="1"/>
            <a:r>
              <a:rPr lang="de-DE" altLang="de-DE" i="1" dirty="0"/>
              <a:t>Unterschiedliche</a:t>
            </a:r>
            <a:r>
              <a:rPr lang="de-DE" altLang="de-DE" dirty="0"/>
              <a:t> Commit-IDs </a:t>
            </a:r>
          </a:p>
          <a:p>
            <a:pPr lvl="1"/>
            <a:r>
              <a:rPr lang="de-DE" altLang="de-DE" dirty="0" err="1"/>
              <a:t>Zielbranch</a:t>
            </a:r>
            <a:r>
              <a:rPr lang="de-DE" altLang="de-DE" dirty="0"/>
              <a:t> wird neu angelegt und ist nach </a:t>
            </a:r>
            <a:r>
              <a:rPr lang="de-DE" altLang="de-DE" dirty="0" err="1"/>
              <a:t>Rebase</a:t>
            </a:r>
            <a:r>
              <a:rPr lang="de-DE" altLang="de-DE" dirty="0"/>
              <a:t> unter dem Namen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verfügbar</a:t>
            </a:r>
          </a:p>
          <a:p>
            <a:pPr lvl="1"/>
            <a:r>
              <a:rPr lang="de-DE" altLang="de-DE" dirty="0"/>
              <a:t>Ursprünglicher Branch bleibt unter anderem Namen vorhanden, gilt aber als „</a:t>
            </a:r>
            <a:r>
              <a:rPr lang="de-DE" altLang="de-DE" dirty="0" err="1"/>
              <a:t>dead</a:t>
            </a:r>
            <a:r>
              <a:rPr lang="de-DE" altLang="de-DE" dirty="0"/>
              <a:t>“</a:t>
            </a:r>
          </a:p>
          <a:p>
            <a:pPr lvl="1"/>
            <a:r>
              <a:rPr lang="de-DE" altLang="de-DE" dirty="0" err="1"/>
              <a:t>Commits</a:t>
            </a:r>
            <a:r>
              <a:rPr lang="de-DE" altLang="de-DE" dirty="0"/>
              <a:t>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bleiben mit alter Commit-ID erhalten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872295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auf </a:t>
            </a:r>
            <a:r>
              <a:rPr lang="de-DE" altLang="de-DE" i="1" dirty="0" err="1"/>
              <a:t>upstream</a:t>
            </a:r>
            <a:r>
              <a:rPr lang="de-DE" altLang="de-DE" i="1" dirty="0"/>
              <a:t> </a:t>
            </a:r>
            <a:r>
              <a:rPr lang="de-DE" altLang="de-DE" dirty="0"/>
              <a:t>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Rebase</a:t>
            </a:r>
            <a:r>
              <a:rPr lang="de-DE" altLang="de-DE" dirty="0"/>
              <a:t> eines </a:t>
            </a:r>
            <a:r>
              <a:rPr lang="de-DE" altLang="de-DE" dirty="0" err="1"/>
              <a:t>Branches</a:t>
            </a:r>
            <a:r>
              <a:rPr lang="de-DE" altLang="de-DE" dirty="0"/>
              <a:t> unabhängig vom aktiven Branch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b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de-DE" altLang="de-DE" dirty="0"/>
              <a:t>(verwendet intern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vor </a:t>
            </a:r>
            <a:r>
              <a:rPr lang="de-DE" altLang="de-DE" dirty="0" err="1"/>
              <a:t>rebase</a:t>
            </a:r>
            <a:r>
              <a:rPr lang="de-DE" altLang="de-DE" dirty="0">
                <a:solidFill>
                  <a:srgbClr val="00B050"/>
                </a:solidFill>
              </a:rPr>
              <a:t>)</a:t>
            </a:r>
          </a:p>
          <a:p>
            <a:r>
              <a:rPr lang="de-DE" altLang="de-DE" dirty="0" err="1"/>
              <a:t>Rebased</a:t>
            </a:r>
            <a:r>
              <a:rPr lang="de-DE" altLang="de-DE" dirty="0"/>
              <a:t> auf den aktuellen HEAD des angegebenen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  <a:r>
              <a:rPr lang="de-DE" altLang="de-DE" dirty="0"/>
              <a:t>oder</a:t>
            </a:r>
            <a:r>
              <a:rPr lang="de-DE" altLang="de-DE" dirty="0">
                <a:latin typeface="Consolas" panose="020B0609020204030204" pitchFamily="49" charset="0"/>
              </a:rPr>
              <a:t>	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r>
              <a:rPr lang="de-DE" altLang="de-DE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9206" y="43582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43441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042988" y="506642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0296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0249FC"/>
                </a:solidFill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</a:rPr>
              <a:t>upstream</a:t>
            </a:r>
            <a:r>
              <a:rPr lang="de-DE" altLang="de-DE" dirty="0">
                <a:solidFill>
                  <a:srgbClr val="0249FC"/>
                </a:solidFill>
              </a:rPr>
              <a:t>&gt; </a:t>
            </a:r>
            <a:r>
              <a:rPr lang="de-DE" altLang="de-DE" dirty="0"/>
              <a:t>und </a:t>
            </a:r>
            <a:r>
              <a:rPr lang="de-DE" altLang="de-DE" dirty="0">
                <a:solidFill>
                  <a:srgbClr val="00B050"/>
                </a:solidFill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</a:rPr>
              <a:t>branch</a:t>
            </a:r>
            <a:r>
              <a:rPr lang="de-DE" altLang="de-DE" dirty="0">
                <a:solidFill>
                  <a:srgbClr val="00B050"/>
                </a:solidFill>
              </a:rPr>
              <a:t>&gt; </a:t>
            </a:r>
            <a:r>
              <a:rPr lang="de-DE" altLang="de-DE" dirty="0"/>
              <a:t>können </a:t>
            </a:r>
            <a:r>
              <a:rPr lang="de-DE" altLang="de-DE" dirty="0" err="1"/>
              <a:t>Branches</a:t>
            </a:r>
            <a:r>
              <a:rPr lang="de-DE" altLang="de-DE" dirty="0"/>
              <a:t> sowie einzelne Commit-IDs sein</a:t>
            </a:r>
            <a:endParaRPr lang="de-DE" altLang="de-DE" dirty="0">
              <a:solidFill>
                <a:srgbClr val="00B050"/>
              </a:solidFill>
            </a:endParaRPr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</a:t>
            </a:r>
            <a:r>
              <a:rPr lang="de-DE" altLang="de-DE" dirty="0">
                <a:solidFill>
                  <a:srgbClr val="0249FC"/>
                </a:solidFill>
              </a:rPr>
              <a:t>c3d42a</a:t>
            </a:r>
            <a:r>
              <a:rPr lang="de-DE" altLang="de-DE" dirty="0"/>
              <a:t> Commit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c3d42a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4046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0152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092280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4351208" y="3369535"/>
            <a:ext cx="1588944" cy="67026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>
            <a:cxnSpLocks/>
          </p:cNvCxnSpPr>
          <p:nvPr/>
        </p:nvCxnSpPr>
        <p:spPr bwMode="auto">
          <a:xfrm>
            <a:off x="6660232" y="33695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0661" y="282867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>
            <a:cxnSpLocks/>
          </p:cNvCxnSpPr>
          <p:nvPr/>
        </p:nvCxnSpPr>
        <p:spPr bwMode="auto">
          <a:xfrm>
            <a:off x="7812360" y="33749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4039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333245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33324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278092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33378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329643" y="3567557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8620AB0-C87E-A563-9D1A-B1C8B4BBC6FA}"/>
              </a:ext>
            </a:extLst>
          </p:cNvPr>
          <p:cNvSpPr txBox="1"/>
          <p:nvPr/>
        </p:nvSpPr>
        <p:spPr bwMode="auto">
          <a:xfrm>
            <a:off x="3644441" y="3908240"/>
            <a:ext cx="8767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0249FC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c3d42a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668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Optionen</a:t>
            </a:r>
          </a:p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beim </a:t>
            </a:r>
            <a:r>
              <a:rPr lang="de-DE" altLang="de-DE" i="1" dirty="0"/>
              <a:t>Start eines </a:t>
            </a:r>
            <a:r>
              <a:rPr lang="de-DE" altLang="de-DE" i="1" dirty="0" err="1"/>
              <a:t>Rebase</a:t>
            </a:r>
            <a:r>
              <a:rPr lang="de-DE" altLang="de-DE" i="1" dirty="0"/>
              <a:t> </a:t>
            </a:r>
            <a:r>
              <a:rPr lang="de-DE" altLang="de-DE" dirty="0"/>
              <a:t>angeben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24860"/>
              </p:ext>
            </p:extLst>
          </p:nvPr>
        </p:nvGraphicFramePr>
        <p:xfrm>
          <a:off x="303214" y="2450303"/>
          <a:ext cx="8640960" cy="39187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633001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onto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Gibt Startpunkt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an, von dem neue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aus erstellt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361715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361715">
                <a:tc rowSpan="2"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Behält alten Startpunkt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361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116245"/>
                  </a:ext>
                </a:extLst>
              </a:tr>
              <a:tr h="633001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interactive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Startet einen 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interaktiven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endParaRPr lang="de-DE" sz="1800" b="0" i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361715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1175572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=(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drop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keep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Verhalten für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die beim Start Änderungen enthalten, welche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durch gleiche Änderungen vom Upstream leer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0615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Option --</a:t>
            </a:r>
            <a:r>
              <a:rPr lang="de-DE" altLang="de-DE" b="1" dirty="0" err="1"/>
              <a:t>onto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--</a:t>
            </a:r>
            <a:r>
              <a:rPr lang="de-DE" altLang="de-DE" dirty="0" err="1"/>
              <a:t>onto</a:t>
            </a:r>
            <a:r>
              <a:rPr lang="de-DE" altLang="de-DE" dirty="0"/>
              <a:t> ermöglicht feinere Einstellung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&lt;</a:t>
            </a:r>
            <a:r>
              <a:rPr lang="de-DE" altLang="de-DE" dirty="0" err="1"/>
              <a:t>newbase</a:t>
            </a:r>
            <a:r>
              <a:rPr lang="de-DE" altLang="de-DE" dirty="0"/>
              <a:t>&gt; &lt;</a:t>
            </a:r>
            <a:r>
              <a:rPr lang="de-DE" altLang="de-DE" dirty="0" err="1"/>
              <a:t>upstream</a:t>
            </a:r>
            <a:r>
              <a:rPr lang="de-DE" altLang="de-DE" dirty="0"/>
              <a:t>&gt; &lt;</a:t>
            </a:r>
            <a:r>
              <a:rPr lang="de-DE" altLang="de-DE" dirty="0" err="1"/>
              <a:t>branch</a:t>
            </a:r>
            <a:r>
              <a:rPr lang="de-DE" altLang="de-DE" dirty="0"/>
              <a:t>&gt;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newbase</a:t>
            </a:r>
            <a:r>
              <a:rPr lang="de-DE" altLang="de-DE" dirty="0"/>
              <a:t>&gt; ist neuer Startpunkt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upstream</a:t>
            </a:r>
            <a:r>
              <a:rPr lang="de-DE" altLang="de-DE" dirty="0"/>
              <a:t>&gt; ist Branch oder der Commit, ab dem </a:t>
            </a:r>
            <a:r>
              <a:rPr lang="de-DE" altLang="de-DE" dirty="0" err="1"/>
              <a:t>Commits</a:t>
            </a:r>
            <a:r>
              <a:rPr lang="de-DE" altLang="de-DE" dirty="0"/>
              <a:t> verschoben werden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branch</a:t>
            </a:r>
            <a:r>
              <a:rPr lang="de-DE" altLang="de-DE" dirty="0"/>
              <a:t>&gt; ist Branch oder </a:t>
            </a:r>
            <a:r>
              <a:rPr lang="de-DE" altLang="de-DE" dirty="0" err="1"/>
              <a:t>Commits</a:t>
            </a:r>
            <a:r>
              <a:rPr lang="de-DE" altLang="de-DE" dirty="0"/>
              <a:t>, die verschoben werden. Betrachtung rückwärts bis zum Erreichen des in &lt;</a:t>
            </a:r>
            <a:r>
              <a:rPr lang="de-DE" altLang="de-DE" dirty="0" err="1"/>
              <a:t>upstream</a:t>
            </a:r>
            <a:r>
              <a:rPr lang="de-DE" altLang="de-DE" dirty="0"/>
              <a:t>&gt; definierten Ausgangspunktes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146565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: feature2 auf </a:t>
            </a:r>
            <a:r>
              <a:rPr lang="de-DE" altLang="de-DE" dirty="0" err="1"/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/>
              <a:t>ist der neue Startpunkt, in diesem Fall der HEAD</a:t>
            </a:r>
          </a:p>
          <a:p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ist der Punkt, ab dem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 err="1">
                <a:solidFill>
                  <a:schemeClr val="tx2"/>
                </a:solidFill>
              </a:rPr>
              <a:t>rebased</a:t>
            </a:r>
            <a:r>
              <a:rPr lang="de-DE" altLang="de-DE" dirty="0">
                <a:solidFill>
                  <a:schemeClr val="tx2"/>
                </a:solidFill>
              </a:rPr>
              <a:t> werden. </a:t>
            </a:r>
          </a:p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sind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, die neu angewendet werden sollen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763688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4067944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5220072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1331640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483768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635896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788024" y="54869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915816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928428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4080556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496380" y="47726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648508" y="4772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5774303" y="4285239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5232684" y="45811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4800636" y="47791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6394033" y="527972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5961985" y="54810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6876256" y="494116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4080556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5232684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3648508" y="405907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4800636" y="40590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5761964" y="357301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1968795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3131840" y="53215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4257498" y="531762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5409626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6599140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3144452" y="461645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4274363" y="46026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5436096" y="46092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4318138" y="389400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5445042" y="388080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0218994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645732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2949988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102116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213684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1365812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2517940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3670068" y="36917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1797860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1810472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2962600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1378424" y="2977486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2530552" y="29774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4656347" y="249011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4114728" y="278599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3682680" y="298402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5276077" y="348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4844029" y="36859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5758300" y="3146039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2962600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4114728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2530552" y="226394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3682680" y="22639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4644008" y="1777887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850839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2013884" y="352644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3139542" y="352249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4291670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5481184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2026496" y="28213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3156407" y="280748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4318140" y="28141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3200182" y="20988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4327086" y="20856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61" name="Ellipse 6160">
            <a:extLst>
              <a:ext uri="{FF2B5EF4-FFF2-40B4-BE49-F238E27FC236}">
                <a16:creationId xmlns:a16="http://schemas.microsoft.com/office/drawing/2014/main" id="{9ADFABA0-707A-E4A8-506A-AA6225BE3AED}"/>
              </a:ext>
            </a:extLst>
          </p:cNvPr>
          <p:cNvSpPr/>
          <p:nvPr/>
        </p:nvSpPr>
        <p:spPr bwMode="auto">
          <a:xfrm>
            <a:off x="6406372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62" name="Ellipse 6161">
            <a:extLst>
              <a:ext uri="{FF2B5EF4-FFF2-40B4-BE49-F238E27FC236}">
                <a16:creationId xmlns:a16="http://schemas.microsoft.com/office/drawing/2014/main" id="{7E5CC6DF-61EC-D1BE-66AF-FABB401F7133}"/>
              </a:ext>
            </a:extLst>
          </p:cNvPr>
          <p:cNvSpPr/>
          <p:nvPr/>
        </p:nvSpPr>
        <p:spPr bwMode="auto">
          <a:xfrm>
            <a:off x="7558500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0E234C32-EEFF-D3D5-C9C9-8024A78490BA}"/>
              </a:ext>
            </a:extLst>
          </p:cNvPr>
          <p:cNvCxnSpPr>
            <a:cxnSpLocks/>
            <a:endCxn id="6161" idx="2"/>
          </p:cNvCxnSpPr>
          <p:nvPr/>
        </p:nvCxnSpPr>
        <p:spPr bwMode="auto">
          <a:xfrm>
            <a:off x="5996157" y="3685023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75C821AF-6E8A-9E8F-6E3D-8678CA9FCC55}"/>
              </a:ext>
            </a:extLst>
          </p:cNvPr>
          <p:cNvCxnSpPr/>
          <p:nvPr/>
        </p:nvCxnSpPr>
        <p:spPr bwMode="auto">
          <a:xfrm>
            <a:off x="7126452" y="44551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Textfeld 6164">
            <a:extLst>
              <a:ext uri="{FF2B5EF4-FFF2-40B4-BE49-F238E27FC236}">
                <a16:creationId xmlns:a16="http://schemas.microsoft.com/office/drawing/2014/main" id="{6288C99D-1926-C38F-563B-241C8990E71D}"/>
              </a:ext>
            </a:extLst>
          </p:cNvPr>
          <p:cNvSpPr txBox="1"/>
          <p:nvPr/>
        </p:nvSpPr>
        <p:spPr bwMode="auto">
          <a:xfrm>
            <a:off x="8087780" y="396906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66" name="Textfeld 6165">
            <a:extLst>
              <a:ext uri="{FF2B5EF4-FFF2-40B4-BE49-F238E27FC236}">
                <a16:creationId xmlns:a16="http://schemas.microsoft.com/office/drawing/2014/main" id="{94B97E53-EF7F-FDF5-F169-78CCD0A536B6}"/>
              </a:ext>
            </a:extLst>
          </p:cNvPr>
          <p:cNvSpPr txBox="1"/>
          <p:nvPr/>
        </p:nvSpPr>
        <p:spPr bwMode="auto">
          <a:xfrm>
            <a:off x="6643954" y="42900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67" name="Textfeld 6166">
            <a:extLst>
              <a:ext uri="{FF2B5EF4-FFF2-40B4-BE49-F238E27FC236}">
                <a16:creationId xmlns:a16="http://schemas.microsoft.com/office/drawing/2014/main" id="{4C52C816-E6DD-A68D-B91E-A7224864403B}"/>
              </a:ext>
            </a:extLst>
          </p:cNvPr>
          <p:cNvSpPr txBox="1"/>
          <p:nvPr/>
        </p:nvSpPr>
        <p:spPr bwMode="auto">
          <a:xfrm>
            <a:off x="7770858" y="427684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B2A03CC2-1B3D-59B1-6FD7-D88780956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Ergebnis nach </a:t>
            </a:r>
            <a:r>
              <a:rPr lang="de-DE" altLang="de-DE" b="1" dirty="0" err="1"/>
              <a:t>Rebase</a:t>
            </a:r>
            <a:endParaRPr lang="de-DE" alt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2241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basiert jetzt auf letztem Stand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endParaRPr lang="de-DE" altLang="de-DE" dirty="0">
              <a:solidFill>
                <a:srgbClr val="0249FC"/>
              </a:solidFill>
            </a:endParaRPr>
          </a:p>
          <a:p>
            <a:r>
              <a:rPr lang="de-DE" altLang="de-DE" dirty="0">
                <a:solidFill>
                  <a:schemeClr val="tx2"/>
                </a:solidFill>
              </a:rPr>
              <a:t>Commit </a:t>
            </a:r>
            <a:r>
              <a:rPr lang="de-DE" altLang="de-DE" dirty="0">
                <a:solidFill>
                  <a:srgbClr val="00B050"/>
                </a:solidFill>
              </a:rPr>
              <a:t>F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u="sng" dirty="0">
                <a:solidFill>
                  <a:schemeClr val="tx2"/>
                </a:solidFill>
              </a:rPr>
              <a:t>nicht</a:t>
            </a:r>
            <a:r>
              <a:rPr lang="de-DE" altLang="de-DE" dirty="0">
                <a:solidFill>
                  <a:schemeClr val="tx2"/>
                </a:solidFill>
              </a:rPr>
              <a:t> enthalten</a:t>
            </a:r>
          </a:p>
          <a:p>
            <a:r>
              <a:rPr lang="de-DE" altLang="de-DE" dirty="0">
                <a:solidFill>
                  <a:schemeClr val="tx2"/>
                </a:solidFill>
              </a:rPr>
              <a:t>Möglicher Use Case: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wurde in Abhängigkeit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geplant, stellt sich aber doch als unabhängig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heraus und soll daher unabhängig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abzweigen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645732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949988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102116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365812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517940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670068" y="51988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797860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810472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962600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378424" y="448458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530552" y="44845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656347" y="399720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114728" y="429309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682680" y="44911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276077" y="4991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844029" y="5193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758300" y="465313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962600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114728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530552" y="377103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682680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644008" y="328498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850839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013884" y="503353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139542" y="502959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291670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481184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026496" y="43284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156407" y="431458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318140" y="432124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200182" y="36059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I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327086" y="35927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406372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558500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49" idx="2"/>
          </p:cNvCxnSpPr>
          <p:nvPr/>
        </p:nvCxnSpPr>
        <p:spPr bwMode="auto">
          <a:xfrm>
            <a:off x="5996157" y="5192120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126452" y="59622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8087780" y="547615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6643954" y="579714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I‘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770858" y="57839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</p:spTree>
    <p:extLst>
      <p:ext uri="{BB962C8B-B14F-4D97-AF65-F5344CB8AC3E}">
        <p14:creationId xmlns:p14="http://schemas.microsoft.com/office/powerpoint/2010/main" val="348338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Branch </a:t>
            </a:r>
            <a:r>
              <a:rPr lang="de-DE" altLang="de-DE" i="1" dirty="0" err="1"/>
              <a:t>branch</a:t>
            </a:r>
            <a:r>
              <a:rPr lang="de-DE" altLang="de-DE" dirty="0"/>
              <a:t> in aktiven Branch </a:t>
            </a:r>
            <a:r>
              <a:rPr lang="de-DE" altLang="de-DE" dirty="0" err="1"/>
              <a:t>mergen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Merging</a:t>
            </a:r>
            <a:r>
              <a:rPr lang="de-DE" altLang="de-DE" dirty="0"/>
              <a:t> verändert immer nur aktiven Branch</a:t>
            </a:r>
          </a:p>
          <a:p>
            <a:r>
              <a:rPr lang="de-DE" altLang="de-DE" dirty="0"/>
              <a:t>Erzeugt auf aktiven Branch einen Commit, um die Änderungen zu integrieren</a:t>
            </a:r>
          </a:p>
          <a:p>
            <a:r>
              <a:rPr lang="de-DE" altLang="de-DE" dirty="0" err="1"/>
              <a:t>Merge</a:t>
            </a:r>
            <a:r>
              <a:rPr lang="de-DE" altLang="de-DE" dirty="0"/>
              <a:t>-Commit hat </a:t>
            </a:r>
            <a:r>
              <a:rPr lang="de-DE" altLang="de-DE" i="1" dirty="0"/>
              <a:t>zwei</a:t>
            </a:r>
            <a:r>
              <a:rPr lang="de-DE" altLang="de-DE" dirty="0"/>
              <a:t> Vorfahren</a:t>
            </a:r>
          </a:p>
          <a:p>
            <a:r>
              <a:rPr lang="de-DE" altLang="de-DE" dirty="0" err="1"/>
              <a:t>Gemergeter</a:t>
            </a:r>
            <a:r>
              <a:rPr lang="de-DE" altLang="de-DE" dirty="0"/>
              <a:t> Branch wird </a:t>
            </a:r>
            <a:r>
              <a:rPr lang="de-DE" altLang="de-DE" i="1" dirty="0"/>
              <a:t>nicht</a:t>
            </a:r>
            <a:r>
              <a:rPr lang="de-DE" altLang="de-DE" dirty="0"/>
              <a:t> automatisch gelöscht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6084168" y="5320854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5525193" y="5495057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feature2 &amp;&amp;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r>
              <a:rPr lang="de-DE" altLang="de-DE" dirty="0"/>
              <a:t> liefert anderes Ergebnis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ab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bis zum HEAD von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werden </a:t>
            </a:r>
            <a:r>
              <a:rPr lang="de-DE" altLang="de-DE" dirty="0" err="1"/>
              <a:t>rebased</a:t>
            </a:r>
            <a:endParaRPr lang="de-DE" altLang="de-DE" dirty="0"/>
          </a:p>
          <a:p>
            <a:r>
              <a:rPr lang="de-DE" altLang="de-DE" dirty="0"/>
              <a:t>Commit </a:t>
            </a:r>
            <a:r>
              <a:rPr lang="de-DE" altLang="de-DE" dirty="0">
                <a:solidFill>
                  <a:srgbClr val="008C5A"/>
                </a:solidFill>
              </a:rPr>
              <a:t>F</a:t>
            </a:r>
            <a:r>
              <a:rPr lang="de-DE" altLang="de-DE" dirty="0"/>
              <a:t> enthalten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251520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555776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3707904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971600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123728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275856" y="447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403648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416260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568388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984212" y="376450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136340" y="37645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262135" y="327712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3720516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288468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4881865" y="42716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449817" y="44729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292080" y="393305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568388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3720516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136340" y="305095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288468" y="30509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249796" y="256490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456627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1619672" y="431345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2745330" y="430951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3897458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086972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1632284" y="360834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2762195" y="359450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3923928" y="360116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2805970" y="288588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3932874" y="287269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948264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8100392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5612861" y="4469632"/>
            <a:ext cx="183275" cy="743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668344" y="520769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7986074" y="465313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7185846" y="50426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8312750" y="50294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2255991-468B-F1EA-99D3-985D1C6A4A2F}"/>
              </a:ext>
            </a:extLst>
          </p:cNvPr>
          <p:cNvSpPr/>
          <p:nvPr/>
        </p:nvSpPr>
        <p:spPr bwMode="auto">
          <a:xfrm>
            <a:off x="5796136" y="501473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6758002-AFEF-799E-67C2-94D11027BF31}"/>
              </a:ext>
            </a:extLst>
          </p:cNvPr>
          <p:cNvCxnSpPr/>
          <p:nvPr/>
        </p:nvCxnSpPr>
        <p:spPr bwMode="auto">
          <a:xfrm>
            <a:off x="6516216" y="521276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2E1718E1-A7B9-1BDE-B426-64DE8C742077}"/>
              </a:ext>
            </a:extLst>
          </p:cNvPr>
          <p:cNvSpPr txBox="1"/>
          <p:nvPr/>
        </p:nvSpPr>
        <p:spPr bwMode="auto">
          <a:xfrm>
            <a:off x="6019776" y="504890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F‘</a:t>
            </a:r>
          </a:p>
        </p:txBody>
      </p:sp>
    </p:spTree>
    <p:extLst>
      <p:ext uri="{BB962C8B-B14F-4D97-AF65-F5344CB8AC3E}">
        <p14:creationId xmlns:p14="http://schemas.microsoft.com/office/powerpoint/2010/main" val="30050881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Ersetzt man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durch die Commit-ID von Commit J, so wird nur Commit K in den </a:t>
            </a:r>
            <a:r>
              <a:rPr lang="de-DE" altLang="de-DE" dirty="0" err="1"/>
              <a:t>Rebase</a:t>
            </a:r>
            <a:r>
              <a:rPr lang="de-DE" altLang="de-DE" dirty="0"/>
              <a:t> übernommen</a:t>
            </a:r>
          </a:p>
          <a:p>
            <a:r>
              <a:rPr lang="de-DE" altLang="de-DE" dirty="0"/>
              <a:t>Commit J bildet hier den Beginn, ab dem die </a:t>
            </a:r>
            <a:r>
              <a:rPr lang="de-DE" altLang="de-DE" dirty="0" err="1"/>
              <a:t>Commits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J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1134938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3439194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591322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855018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3007146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4159274" y="52493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2287066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2299678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3451806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867630" y="453506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3019758" y="453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5145553" y="4047684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603934" y="434357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4171886" y="45415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765283" y="504216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5333235" y="52435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6175498" y="470361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3451806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603934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3019758" y="38215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4171886" y="38215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5133214" y="3335461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1340045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503090" y="50840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628748" y="508006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780876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970390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515702" y="437889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645613" y="436505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807346" y="437172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689388" y="36564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816292" y="364324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095946" y="576926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50" idx="2"/>
          </p:cNvCxnSpPr>
          <p:nvPr/>
        </p:nvCxnSpPr>
        <p:spPr bwMode="auto">
          <a:xfrm>
            <a:off x="6496279" y="5240189"/>
            <a:ext cx="599667" cy="7270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6981628" y="5412728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308304" y="578901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</p:spTree>
    <p:extLst>
      <p:ext uri="{BB962C8B-B14F-4D97-AF65-F5344CB8AC3E}">
        <p14:creationId xmlns:p14="http://schemas.microsoft.com/office/powerpoint/2010/main" val="21624803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23958"/>
              </p:ext>
            </p:extLst>
          </p:nvPr>
        </p:nvGraphicFramePr>
        <p:xfrm>
          <a:off x="323528" y="1062945"/>
          <a:ext cx="8640960" cy="52141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die zu Beginn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leer waren, beibehalten oder verworfen werden </a:t>
                      </a:r>
                      <a:b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 ist 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welche als Cherry-Pick bereits im Branch vorhanden waren,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behalten oder verworfen werden (Default ist verwerfen)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Merging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Strategie wird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zum Anwenden der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genutzt. 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(Default, nicht kompatibel zu 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429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die verwendet wird (Default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ort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2938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-X&lt;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-option&gt;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Optionen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1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8288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– </a:t>
            </a:r>
            <a:r>
              <a:rPr lang="de-DE" altLang="de-DE" b="1" dirty="0" err="1"/>
              <a:t>Merge</a:t>
            </a:r>
            <a:r>
              <a:rPr lang="de-DE" altLang="de-DE" b="1" dirty="0"/>
              <a:t> Strategien auswählen</a:t>
            </a:r>
          </a:p>
          <a:p>
            <a:r>
              <a:rPr lang="de-DE" altLang="de-DE" dirty="0"/>
              <a:t>Mit der Option </a:t>
            </a:r>
            <a:r>
              <a:rPr lang="de-DE" altLang="de-DE" dirty="0">
                <a:latin typeface="Consolas" panose="020B0609020204030204" pitchFamily="49" charset="0"/>
              </a:rPr>
              <a:t>-s</a:t>
            </a:r>
            <a:r>
              <a:rPr lang="de-DE" altLang="de-DE" dirty="0"/>
              <a:t> lässt sich eine </a:t>
            </a:r>
            <a:r>
              <a:rPr lang="de-DE" altLang="de-DE" dirty="0" err="1"/>
              <a:t>Merge</a:t>
            </a:r>
            <a:r>
              <a:rPr lang="de-DE" altLang="de-DE" dirty="0"/>
              <a:t>-Strategie übergeben, mit der die Änderungen aus den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mit den Änderungen aus dem Upstream zusammengefügt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Alle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Merging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thematisierte Strategien können verwendet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Arial"/>
              </a:rPr>
              <a:t>Default bei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 ebenfalls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ort</a:t>
            </a:r>
            <a:endParaRPr lang="de-D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und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sind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vertauscht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bezieht sich auf die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auf Änderungen von feature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Dadurch ergibt ein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mit Strategie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keinen Sinn, da nur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übernommen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Mit </a:t>
            </a:r>
            <a:r>
              <a:rPr lang="de-DE" sz="2000" b="0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-X&lt;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</a:t>
            </a:r>
            <a:r>
              <a:rPr lang="de-DE" sz="2000" b="0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können Optionen zur Strategie angeben werden</a:t>
            </a:r>
          </a:p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95145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112910"/>
              </p:ext>
            </p:extLst>
          </p:nvPr>
        </p:nvGraphicFramePr>
        <p:xfrm>
          <a:off x="323528" y="1062945"/>
          <a:ext cx="8640960" cy="48473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-ff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force-rebase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Stellt sicher, dass alle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explizit einzeln angewendet werden. Die Historie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besteht damit ausschließlich aus neuen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Reflog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um einen besseren gemeinsamen Vorfahren zwischen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upstream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und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zu finden. Vorfahre wird zur Bestimmung der von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eingefügten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benutzt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applying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strategies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  <a:latin typeface="+mn-lt"/>
                        </a:rPr>
                        <a:t>während des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endParaRPr lang="de-DE" sz="1800" b="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22213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Squashed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bestimmten Commit-Nachrichten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1155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61136"/>
              </p:ext>
            </p:extLst>
          </p:nvPr>
        </p:nvGraphicFramePr>
        <p:xfrm>
          <a:off x="323528" y="1062945"/>
          <a:ext cx="8640960" cy="201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Beginn eine temporäre Kopie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Workspaces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und stellt diese nach Abschluss wieder her.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Ermöglicht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ungespeicherten Änderungen im Workspace.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Kann trotzdem nach Abschluss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Konflikten führen.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4465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--</a:t>
            </a:r>
            <a:r>
              <a:rPr lang="de-DE" altLang="de-DE" b="1" dirty="0" err="1"/>
              <a:t>autosquash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Ähnlich zur Variante im interaktiven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bei speziellen Commit Nachrichten </a:t>
            </a:r>
            <a:r>
              <a:rPr lang="de-DE" altLang="de-DE" dirty="0" err="1"/>
              <a:t>gesquashed</a:t>
            </a:r>
            <a:endParaRPr lang="de-DE" altLang="de-DE" dirty="0"/>
          </a:p>
          <a:p>
            <a:r>
              <a:rPr lang="de-DE" altLang="de-DE" dirty="0"/>
              <a:t>Mögliche Befehle für Commit Nachrichten sind </a:t>
            </a:r>
            <a:r>
              <a:rPr lang="de-DE" altLang="de-DE" dirty="0" err="1"/>
              <a:t>squash</a:t>
            </a:r>
            <a:r>
              <a:rPr lang="de-DE" altLang="de-DE" dirty="0"/>
              <a:t>, </a:t>
            </a:r>
            <a:r>
              <a:rPr lang="de-DE" altLang="de-DE" dirty="0" err="1"/>
              <a:t>fixup</a:t>
            </a:r>
            <a:r>
              <a:rPr lang="de-DE" altLang="de-DE" dirty="0"/>
              <a:t> oder </a:t>
            </a:r>
            <a:r>
              <a:rPr lang="de-DE" altLang="de-DE" dirty="0" err="1"/>
              <a:t>amend</a:t>
            </a:r>
            <a:endParaRPr lang="de-DE" altLang="de-DE" dirty="0"/>
          </a:p>
          <a:p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10468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Mode Options</a:t>
            </a:r>
          </a:p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</a:t>
            </a:r>
            <a:r>
              <a:rPr lang="de-DE" altLang="de-DE" i="1" dirty="0"/>
              <a:t>während eines </a:t>
            </a:r>
            <a:r>
              <a:rPr lang="de-DE" altLang="de-DE" i="1" dirty="0" err="1"/>
              <a:t>Rebase</a:t>
            </a:r>
            <a:r>
              <a:rPr lang="de-DE" altLang="de-DE" i="1" dirty="0"/>
              <a:t> </a:t>
            </a:r>
            <a:r>
              <a:rPr lang="de-DE" altLang="de-DE" dirty="0"/>
              <a:t>verwendet und können nicht mit anderen Optionen kombiniert werden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2814695"/>
          <a:ext cx="8640960" cy="34946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395145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continue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nach Auflösen von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Konflikten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skip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Überspringt aktuellen Commit und 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--abort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 und setzt HEAD zurück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2587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720684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quit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ab, HEAD und Workspace werden nicht resettet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  <a:tr h="146600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778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0457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062945"/>
          <a:ext cx="8640960" cy="16919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edit-todo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Fügt während interaktivem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einen Eintrag zur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ToDo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Liste hinzu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--show-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current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Zeigt aktuelle Änderungen während interaktivem Modus oder beim pausiertem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2801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r>
              <a:rPr lang="de-DE" altLang="de-DE" dirty="0"/>
              <a:t>Über Texteditor den </a:t>
            </a:r>
            <a:r>
              <a:rPr lang="de-DE" altLang="de-DE" dirty="0" err="1"/>
              <a:t>Rebase</a:t>
            </a:r>
            <a:r>
              <a:rPr lang="de-DE" altLang="de-DE" dirty="0"/>
              <a:t> „programmieren“</a:t>
            </a:r>
          </a:p>
          <a:p>
            <a:r>
              <a:rPr lang="de-DE" altLang="de-DE" dirty="0"/>
              <a:t>Starten mittels Option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interactive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-i </a:t>
            </a:r>
          </a:p>
          <a:p>
            <a:r>
              <a:rPr lang="de-DE" altLang="de-DE" dirty="0" err="1"/>
              <a:t>Commands</a:t>
            </a:r>
            <a:r>
              <a:rPr lang="de-DE" altLang="de-DE" dirty="0"/>
              <a:t> im Editor ermöglichen Änderungen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können in Reihenfolge vertauscht werden</a:t>
            </a:r>
          </a:p>
          <a:p>
            <a:r>
              <a:rPr lang="de-DE" altLang="de-DE" dirty="0"/>
              <a:t>Übernehmen durch Abspeichern und Schließen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622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feature1</a:t>
            </a:r>
          </a:p>
          <a:p>
            <a:pPr marL="457200" lvl="1" indent="0"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made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by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the</a:t>
            </a:r>
            <a:r>
              <a:rPr lang="de-DE" altLang="de-DE" sz="1200" dirty="0">
                <a:latin typeface="Consolas" panose="020B0609020204030204" pitchFamily="49" charset="0"/>
              </a:rPr>
              <a:t> '</a:t>
            </a:r>
            <a:r>
              <a:rPr lang="de-DE" altLang="de-DE" sz="1200" dirty="0" err="1">
                <a:latin typeface="Consolas" panose="020B0609020204030204" pitchFamily="49" charset="0"/>
              </a:rPr>
              <a:t>ort</a:t>
            </a:r>
            <a:r>
              <a:rPr lang="de-DE" altLang="de-DE" sz="1200" dirty="0">
                <a:latin typeface="Consolas" panose="020B0609020204030204" pitchFamily="49" charset="0"/>
              </a:rPr>
              <a:t>' </a:t>
            </a:r>
            <a:r>
              <a:rPr lang="de-DE" altLang="de-DE" sz="1200" dirty="0" err="1">
                <a:latin typeface="Consolas" panose="020B0609020204030204" pitchFamily="49" charset="0"/>
              </a:rPr>
              <a:t>strategy</a:t>
            </a:r>
            <a:r>
              <a:rPr lang="de-DE" altLang="de-DE" sz="1200" dirty="0">
                <a:latin typeface="Consolas" panose="020B06090202040302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feature_file1.txt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feature_file2.txt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feature_file3.txt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3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0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200" dirty="0">
                <a:latin typeface="Consolas" panose="020B0609020204030204" pitchFamily="49" charset="0"/>
              </a:rPr>
              <a:t>(+), 0 </a:t>
            </a:r>
            <a:r>
              <a:rPr lang="de-DE" altLang="de-DE" sz="1200" dirty="0" err="1">
                <a:latin typeface="Consolas" panose="020B0609020204030204" pitchFamily="49" charset="0"/>
              </a:rPr>
              <a:t>deletions</a:t>
            </a:r>
            <a:r>
              <a:rPr lang="de-DE" altLang="de-DE" sz="1200" dirty="0">
                <a:latin typeface="Consolas" panose="020B0609020204030204" pitchFamily="49" charset="0"/>
              </a:rPr>
              <a:t>(-)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feature_file1.txt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feature_file2.txt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feature_file3.txt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358548f (HEAD -&gt; main) Merge branch 'feature1'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21" idx="1"/>
          </p:cNvCxnSpPr>
          <p:nvPr/>
        </p:nvCxnSpPr>
        <p:spPr bwMode="auto">
          <a:xfrm>
            <a:off x="6084168" y="5320854"/>
            <a:ext cx="396044" cy="714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C03DEF7-0A1D-669E-0322-157AEF07461E}"/>
              </a:ext>
            </a:extLst>
          </p:cNvPr>
          <p:cNvSpPr txBox="1"/>
          <p:nvPr/>
        </p:nvSpPr>
        <p:spPr bwMode="auto">
          <a:xfrm>
            <a:off x="6480212" y="5865602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35848f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CE12F45-94F3-3F29-5EF6-8FD9A421F608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1F727A9-58A1-D815-FBDF-260FE9E9C87C}"/>
              </a:ext>
            </a:extLst>
          </p:cNvPr>
          <p:cNvSpPr txBox="1"/>
          <p:nvPr/>
        </p:nvSpPr>
        <p:spPr bwMode="auto">
          <a:xfrm>
            <a:off x="7204250" y="552888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5063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47226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Rebase 95e57be..7b96b56 onto 95e57be (4 commands)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Commands: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p, </a:t>
            </a:r>
            <a:r>
              <a:rPr lang="en-US" altLang="de-DE" sz="1200" b="1" dirty="0">
                <a:latin typeface="Consolas" panose="020B0609020204030204" pitchFamily="49" charset="0"/>
              </a:rPr>
              <a:t>pick</a:t>
            </a:r>
            <a:r>
              <a:rPr lang="en-US" altLang="de-DE" sz="1200" dirty="0">
                <a:latin typeface="Consolas" panose="020B0609020204030204" pitchFamily="49" charset="0"/>
              </a:rPr>
              <a:t> &lt;commit&gt; = use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r, </a:t>
            </a:r>
            <a:r>
              <a:rPr lang="en-US" altLang="de-DE" sz="1200" b="1" dirty="0">
                <a:latin typeface="Consolas" panose="020B0609020204030204" pitchFamily="49" charset="0"/>
              </a:rPr>
              <a:t>reword</a:t>
            </a:r>
            <a:r>
              <a:rPr lang="en-US" altLang="de-DE" sz="1200" dirty="0">
                <a:latin typeface="Consolas" panose="020B0609020204030204" pitchFamily="49" charset="0"/>
              </a:rPr>
              <a:t> &lt;commit&gt; = use commit, but edit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e, edit &lt;commit&gt; = use commit, but stop for amending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s, </a:t>
            </a:r>
            <a:r>
              <a:rPr lang="en-US" altLang="de-DE" sz="1200" b="1" dirty="0">
                <a:latin typeface="Consolas" panose="020B0609020204030204" pitchFamily="49" charset="0"/>
              </a:rPr>
              <a:t>squash</a:t>
            </a:r>
            <a:r>
              <a:rPr lang="en-US" altLang="de-DE" sz="1200" dirty="0">
                <a:latin typeface="Consolas" panose="020B0609020204030204" pitchFamily="49" charset="0"/>
              </a:rPr>
              <a:t> &lt;commit&gt; = use commit, but meld into previous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f, </a:t>
            </a:r>
            <a:r>
              <a:rPr lang="en-US" altLang="de-DE" sz="1200" b="1" dirty="0">
                <a:latin typeface="Consolas" panose="020B0609020204030204" pitchFamily="49" charset="0"/>
              </a:rPr>
              <a:t>fixup</a:t>
            </a:r>
            <a:r>
              <a:rPr lang="en-US" altLang="de-DE" sz="1200" dirty="0">
                <a:latin typeface="Consolas" panose="020B0609020204030204" pitchFamily="49" charset="0"/>
              </a:rPr>
              <a:t> [-C | -c] &lt;commit&gt; = like "squash" but keep only the previous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commit's log message, unless -C is used, in which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keep only this commit's message; -c is same as -C but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opens the editor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x, exec &lt;command&gt; = run command (the rest of the line) using shell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b, break = stop here (continue rebase later with 'git rebase --continue')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d, </a:t>
            </a:r>
            <a:r>
              <a:rPr lang="en-US" altLang="de-DE" sz="1200" b="1" dirty="0">
                <a:latin typeface="Consolas" panose="020B0609020204030204" pitchFamily="49" charset="0"/>
              </a:rPr>
              <a:t>drop</a:t>
            </a:r>
            <a:r>
              <a:rPr lang="en-US" altLang="de-DE" sz="1200" dirty="0">
                <a:latin typeface="Consolas" panose="020B0609020204030204" pitchFamily="49" charset="0"/>
              </a:rPr>
              <a:t> &lt;commit&gt; = remove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l, label &lt;label&gt; = label current HEAD with a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t, reset &lt;label&gt; = reset HEAD to a label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m, merge [-C &lt;commit&gt; | -c &lt;commit&gt;] &lt;label&gt; [# &lt;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&gt;]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create a merge commit using the original merge commit's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message (or the 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, if no original merge commit was specified); use -c &lt;commit&gt; to reword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These lines can be re-ordered; they are executed from top to bottom.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If you remove a line here THAT COMMIT WILL BE LOST.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However, if you remove everything, the rebase will be aborted.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2860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Betrachtung der folgenden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Vertauschen</a:t>
            </a:r>
            <a:r>
              <a:rPr lang="en-US" altLang="de-DE" dirty="0"/>
              <a:t> der </a:t>
            </a:r>
            <a:r>
              <a:rPr lang="en-US" altLang="de-DE" dirty="0" err="1"/>
              <a:t>Reihenfolge</a:t>
            </a:r>
            <a:r>
              <a:rPr lang="en-US" altLang="de-DE" dirty="0"/>
              <a:t> </a:t>
            </a:r>
            <a:r>
              <a:rPr lang="en-US" altLang="de-DE" dirty="0" err="1"/>
              <a:t>möglich</a:t>
            </a:r>
            <a:endParaRPr lang="en-US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Squashen</a:t>
            </a:r>
            <a:r>
              <a:rPr lang="en-US" altLang="de-DE" dirty="0"/>
              <a:t> von Commit E und G </a:t>
            </a:r>
            <a:r>
              <a:rPr lang="en-US" altLang="de-DE" dirty="0" err="1"/>
              <a:t>möglich</a:t>
            </a:r>
            <a:endParaRPr lang="en-US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squash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  <a:endParaRPr lang="en-US" altLang="de-DE" dirty="0"/>
          </a:p>
          <a:p>
            <a:pPr marL="400050">
              <a:spcBef>
                <a:spcPts val="0"/>
              </a:spcBef>
            </a:pPr>
            <a:endParaRPr lang="en-US" altLang="de-DE" dirty="0"/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Pfeil: nach unten gekrümmt 1">
            <a:extLst>
              <a:ext uri="{FF2B5EF4-FFF2-40B4-BE49-F238E27FC236}">
                <a16:creationId xmlns:a16="http://schemas.microsoft.com/office/drawing/2014/main" id="{59A9E0AB-7D7F-2B3B-F17A-6ED557905599}"/>
              </a:ext>
            </a:extLst>
          </p:cNvPr>
          <p:cNvSpPr/>
          <p:nvPr/>
        </p:nvSpPr>
        <p:spPr bwMode="auto">
          <a:xfrm rot="5400000">
            <a:off x="2051720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feil: nach unten gekrümmt 2">
            <a:extLst>
              <a:ext uri="{FF2B5EF4-FFF2-40B4-BE49-F238E27FC236}">
                <a16:creationId xmlns:a16="http://schemas.microsoft.com/office/drawing/2014/main" id="{599C66B5-1AFA-FA93-FDE2-2694E940A057}"/>
              </a:ext>
            </a:extLst>
          </p:cNvPr>
          <p:cNvSpPr/>
          <p:nvPr/>
        </p:nvSpPr>
        <p:spPr bwMode="auto">
          <a:xfrm rot="16200000">
            <a:off x="539552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7646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r>
              <a:rPr lang="de-DE" altLang="de-DE" b="1" dirty="0"/>
              <a:t> – </a:t>
            </a:r>
            <a:r>
              <a:rPr lang="de-DE" altLang="de-DE" b="1" dirty="0" err="1"/>
              <a:t>Fixup</a:t>
            </a:r>
            <a:r>
              <a:rPr lang="de-DE" altLang="de-DE" b="1" dirty="0"/>
              <a:t> </a:t>
            </a:r>
          </a:p>
          <a:p>
            <a:r>
              <a:rPr lang="de-DE" altLang="de-DE" dirty="0" err="1"/>
              <a:t>Fixup</a:t>
            </a:r>
            <a:r>
              <a:rPr lang="de-DE" altLang="de-DE" dirty="0"/>
              <a:t> beschreibt Situation, bei der ein Commit einen Fehler in einem anderen Commit behebt</a:t>
            </a:r>
          </a:p>
          <a:p>
            <a:r>
              <a:rPr lang="de-DE" altLang="de-DE" dirty="0"/>
              <a:t>Ziel: Zusammenführung bei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Commit-Nachricht von </a:t>
            </a:r>
            <a:r>
              <a:rPr lang="de-DE" altLang="de-DE" dirty="0" err="1"/>
              <a:t>Fixup</a:t>
            </a:r>
            <a:r>
              <a:rPr lang="de-DE" altLang="de-DE" dirty="0"/>
              <a:t>-Commit wird </a:t>
            </a:r>
            <a:r>
              <a:rPr lang="de-DE" altLang="de-DE" i="1" dirty="0"/>
              <a:t>verworfen</a:t>
            </a:r>
            <a:r>
              <a:rPr lang="de-DE" altLang="de-DE" dirty="0"/>
              <a:t>, außer anders spezifiziert</a:t>
            </a:r>
          </a:p>
          <a:p>
            <a:r>
              <a:rPr lang="de-DE" altLang="de-DE" dirty="0"/>
              <a:t>Bespiel: Commit H ist </a:t>
            </a:r>
            <a:r>
              <a:rPr lang="de-DE" altLang="de-DE" dirty="0" err="1"/>
              <a:t>Fixup</a:t>
            </a:r>
            <a:r>
              <a:rPr lang="de-DE" altLang="de-DE" dirty="0"/>
              <a:t> von E</a:t>
            </a: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DFD9FB3-792A-25BC-5AB9-24EEA690EAB9}"/>
              </a:ext>
            </a:extLst>
          </p:cNvPr>
          <p:cNvSpPr txBox="1"/>
          <p:nvPr/>
        </p:nvSpPr>
        <p:spPr bwMode="auto">
          <a:xfrm>
            <a:off x="1511660" y="4111912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7b96b56 H</a:t>
            </a:r>
            <a:endParaRPr lang="en-US" altLang="de-DE" sz="1200" dirty="0"/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E93D33B-DA1F-E73D-52E6-5379D1F8A1D4}"/>
              </a:ext>
            </a:extLst>
          </p:cNvPr>
          <p:cNvSpPr txBox="1"/>
          <p:nvPr/>
        </p:nvSpPr>
        <p:spPr bwMode="auto">
          <a:xfrm>
            <a:off x="4680012" y="4109868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lvl="1">
              <a:spcBef>
                <a:spcPts val="0"/>
              </a:spcBef>
            </a:pPr>
            <a:r>
              <a:rPr lang="en-US" altLang="de-DE" sz="1800" dirty="0">
                <a:latin typeface="Consolas" panose="020B0609020204030204" pitchFamily="49" charset="0"/>
              </a:rPr>
              <a:t>fixup 7b96b56 H</a:t>
            </a:r>
            <a:endParaRPr lang="en-US" altLang="de-DE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DA4401D-5B22-99FE-015F-9E95DB609407}"/>
              </a:ext>
            </a:extLst>
          </p:cNvPr>
          <p:cNvSpPr/>
          <p:nvPr/>
        </p:nvSpPr>
        <p:spPr bwMode="auto">
          <a:xfrm>
            <a:off x="4232602" y="4520586"/>
            <a:ext cx="648072" cy="36004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930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häufigen Use Cases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Änderungen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in unseren Feature Branch übernehmen 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feature5_file1.txt</a:t>
            </a:r>
            <a:r>
              <a:rPr lang="de-DE" altLang="de-DE" dirty="0"/>
              <a:t> an und committen Sie diese. Legen Sie anschließend eine weitere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und committen diese ebenfalls.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nun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Branch, legen dort eine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an und committen diese.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352057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Unser Ziel ist es nun, diese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auch im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zur Verfügung zu haben. Man könnte nun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 unser Feature </a:t>
            </a:r>
            <a:r>
              <a:rPr lang="de-DE" altLang="de-DE" dirty="0" err="1"/>
              <a:t>mergen</a:t>
            </a:r>
            <a:r>
              <a:rPr lang="de-DE" altLang="de-DE" dirty="0"/>
              <a:t>. Solange man aber alleine auf dem Feature Branch arbeitet, ist ein </a:t>
            </a:r>
            <a:r>
              <a:rPr lang="de-DE" altLang="de-DE" dirty="0" err="1"/>
              <a:t>Rebase</a:t>
            </a:r>
            <a:r>
              <a:rPr lang="de-DE" altLang="de-DE" dirty="0"/>
              <a:t> die elegantere und sauberere Lösung.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Wechseln Sie in 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Branch, da wir diesen nun verändern möchten.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Lassen Sie sich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der beiden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anzeigen und notieren Sie sich die IDs.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 err="1"/>
              <a:t>Rebasen</a:t>
            </a:r>
            <a:r>
              <a:rPr lang="de-DE" altLang="de-DE" dirty="0"/>
              <a:t> Sie nun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Verifizieren Sie, ob die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nun existiert.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Vergleichen Sie die Commit-IDs der aktuellen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mit der vorherigen Ausgabe. Unterscheiden sich die IDs?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571145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feature5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'feature5'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"feature5 file1 content" &gt;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feature5_file1.txt"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755776e]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echo "feature5 file2 content" &gt;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feature5_file2.txt"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34d451a]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features/feature5_file2.txt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216491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'main' 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$ </a:t>
            </a:r>
            <a:r>
              <a:rPr lang="fr-FR" altLang="de-DE" sz="1400" dirty="0" err="1">
                <a:latin typeface="Consolas" panose="020B0609020204030204" pitchFamily="49" charset="0"/>
              </a:rPr>
              <a:t>echo</a:t>
            </a:r>
            <a:r>
              <a:rPr lang="fr-FR" altLang="de-DE" sz="1400" dirty="0">
                <a:latin typeface="Consolas" panose="020B0609020204030204" pitchFamily="49" charset="0"/>
              </a:rPr>
              <a:t> "important content" &gt; important_changes.txt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$ git </a:t>
            </a:r>
            <a:r>
              <a:rPr lang="fr-FR" altLang="de-DE" sz="1400" dirty="0" err="1">
                <a:latin typeface="Consolas" panose="020B0609020204030204" pitchFamily="49" charset="0"/>
              </a:rPr>
              <a:t>add</a:t>
            </a:r>
            <a:r>
              <a:rPr lang="fr-FR" altLang="de-DE" sz="1400" dirty="0">
                <a:latin typeface="Consolas" panose="020B0609020204030204" pitchFamily="49" charset="0"/>
              </a:rPr>
              <a:t> important_changes.txt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$ git commit -m "</a:t>
            </a:r>
            <a:r>
              <a:rPr lang="fr-FR" altLang="de-DE" sz="1400" dirty="0" err="1">
                <a:latin typeface="Consolas" panose="020B0609020204030204" pitchFamily="49" charset="0"/>
              </a:rPr>
              <a:t>Add</a:t>
            </a:r>
            <a:r>
              <a:rPr lang="fr-FR" altLang="de-DE" sz="1400" dirty="0">
                <a:latin typeface="Consolas" panose="020B0609020204030204" pitchFamily="49" charset="0"/>
              </a:rPr>
              <a:t> important changes" 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[main 615fcc9] </a:t>
            </a:r>
            <a:r>
              <a:rPr lang="fr-FR" altLang="de-DE" sz="1400" dirty="0" err="1">
                <a:latin typeface="Consolas" panose="020B0609020204030204" pitchFamily="49" charset="0"/>
              </a:rPr>
              <a:t>Add</a:t>
            </a:r>
            <a:r>
              <a:rPr lang="fr-FR" altLang="de-DE" sz="1400" dirty="0">
                <a:latin typeface="Consolas" panose="020B0609020204030204" pitchFamily="49" charset="0"/>
              </a:rPr>
              <a:t> important changes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 1 file </a:t>
            </a:r>
            <a:r>
              <a:rPr lang="fr-FR" altLang="de-DE" sz="1400" dirty="0" err="1">
                <a:latin typeface="Consolas" panose="020B0609020204030204" pitchFamily="49" charset="0"/>
              </a:rPr>
              <a:t>changed</a:t>
            </a:r>
            <a:r>
              <a:rPr lang="fr-FR" altLang="de-DE" sz="1400" dirty="0">
                <a:latin typeface="Consolas" panose="020B0609020204030204" pitchFamily="49" charset="0"/>
              </a:rPr>
              <a:t>, 1 insertion(+)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 </a:t>
            </a:r>
            <a:r>
              <a:rPr lang="fr-FR" altLang="de-DE" sz="1400" dirty="0" err="1">
                <a:latin typeface="Consolas" panose="020B0609020204030204" pitchFamily="49" charset="0"/>
              </a:rPr>
              <a:t>create</a:t>
            </a:r>
            <a:r>
              <a:rPr lang="fr-FR" altLang="de-DE" sz="1400" dirty="0">
                <a:latin typeface="Consolas" panose="020B0609020204030204" pitchFamily="49" charset="0"/>
              </a:rPr>
              <a:t> mode 100644 important_changes.txt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checkout feature5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'feature5'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34d451a (HEAD -&gt; feature5)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755776e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b025304 Merge sum feature into 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...</a:t>
            </a:r>
            <a:endParaRPr lang="en-US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96237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rebase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Successfully rebased and updated refs/heads/feature5.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ls -l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total 32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 err="1">
                <a:latin typeface="Consolas" panose="020B0609020204030204" pitchFamily="49" charset="0"/>
              </a:rPr>
              <a:t>drwxr</a:t>
            </a: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xr</a:t>
            </a:r>
            <a:r>
              <a:rPr lang="en-US" altLang="de-DE" sz="1400" dirty="0">
                <a:latin typeface="Consolas" panose="020B0609020204030204" pitchFamily="49" charset="0"/>
              </a:rPr>
              <a:t>-x 2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4096 Jun 12 19:31 bin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 err="1">
                <a:latin typeface="Consolas" panose="020B0609020204030204" pitchFamily="49" charset="0"/>
              </a:rPr>
              <a:t>drwxr</a:t>
            </a: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xr</a:t>
            </a:r>
            <a:r>
              <a:rPr lang="en-US" altLang="de-DE" sz="1400" dirty="0">
                <a:latin typeface="Consolas" panose="020B0609020204030204" pitchFamily="49" charset="0"/>
              </a:rPr>
              <a:t>-x 2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4096 Jun 12 19:43 build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 err="1">
                <a:latin typeface="Consolas" panose="020B0609020204030204" pitchFamily="49" charset="0"/>
              </a:rPr>
              <a:t>drwxr</a:t>
            </a: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xr</a:t>
            </a:r>
            <a:r>
              <a:rPr lang="en-US" altLang="de-DE" sz="1400" dirty="0">
                <a:latin typeface="Consolas" panose="020B0609020204030204" pitchFamily="49" charset="0"/>
              </a:rPr>
              <a:t>-x 2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4096 Jun 12 21:47 features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14 Jun 11 23:54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14 Jun 12 20:54 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18 Jun 12 21:47 important_changes.txt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20 Jun 12 21:19 merge_conflict_file.txt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106 Jun 12 21:40 sum.sh$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ab2fd0d (HEAD -&gt; feature5)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7d04764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615fcc9 (main) Add important changes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b025304 Merge sum feature into 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...</a:t>
            </a:r>
          </a:p>
          <a:p>
            <a:pPr marL="457200" indent="-457200">
              <a:buFont typeface="+mj-lt"/>
              <a:buAutoNum type="arabicPeriod" startAt="6"/>
            </a:pPr>
            <a:endParaRPr lang="en-US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E85426F-AED4-CF14-A446-67CE4106FD3C}"/>
              </a:ext>
            </a:extLst>
          </p:cNvPr>
          <p:cNvSpPr/>
          <p:nvPr/>
        </p:nvSpPr>
        <p:spPr bwMode="auto">
          <a:xfrm>
            <a:off x="827584" y="3573016"/>
            <a:ext cx="6192688" cy="21640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2353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weiteren Use Cases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die </a:t>
            </a:r>
            <a:r>
              <a:rPr lang="de-DE" altLang="de-DE" dirty="0" err="1"/>
              <a:t>Commits</a:t>
            </a:r>
            <a:r>
              <a:rPr lang="de-DE" altLang="de-DE" dirty="0"/>
              <a:t> unseres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„aufräumen“.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Sie sollten sich noch auf dem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befinden.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feature5_file1.txt </a:t>
            </a:r>
            <a:r>
              <a:rPr lang="de-DE" altLang="de-DE" dirty="0"/>
              <a:t>mit dem Inhalt „Hallo aus Datei 1 aus feature5“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2 in feature5“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weiteren Commit, in dem Sie den Inhalt von </a:t>
            </a:r>
            <a:r>
              <a:rPr lang="de-DE" altLang="de-DE" dirty="0">
                <a:solidFill>
                  <a:srgbClr val="C00000"/>
                </a:solidFill>
              </a:rPr>
              <a:t>feature5_file1.txt</a:t>
            </a:r>
            <a:r>
              <a:rPr lang="de-DE" altLang="de-DE" dirty="0"/>
              <a:t> umändern, sodass dieser ebenfalls in Englisch ist.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9331630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Nun haben Sie auf Ihrem Branch relativ viele einzelne </a:t>
            </a:r>
            <a:r>
              <a:rPr lang="de-DE" altLang="de-DE" dirty="0" err="1"/>
              <a:t>Commits</a:t>
            </a:r>
            <a:r>
              <a:rPr lang="de-DE" altLang="de-DE" dirty="0"/>
              <a:t>, von denen einer nur eine Reparatur einer vorherigen Änderung ist.</a:t>
            </a:r>
            <a:br>
              <a:rPr lang="de-DE" altLang="de-DE" dirty="0"/>
            </a:br>
            <a:r>
              <a:rPr lang="de-DE" altLang="de-DE" dirty="0"/>
              <a:t>Da Sie die einzige Person sind, die auf dem Branch arbeitet, können Sie die </a:t>
            </a:r>
            <a:r>
              <a:rPr lang="de-DE" altLang="de-DE" dirty="0" err="1"/>
              <a:t>Commits</a:t>
            </a:r>
            <a:r>
              <a:rPr lang="de-DE" altLang="de-DE" dirty="0"/>
              <a:t> neu schreiben. Dabei soll der 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nicht verändert werden.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Starten Sie einen interaktiven </a:t>
            </a:r>
            <a:r>
              <a:rPr lang="de-DE" altLang="de-DE" dirty="0" err="1"/>
              <a:t>Rebase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soll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werden, jedoch ohne die </a:t>
            </a:r>
            <a:r>
              <a:rPr lang="de-DE" altLang="de-DE" dirty="0" err="1"/>
              <a:t>Merge</a:t>
            </a:r>
            <a:r>
              <a:rPr lang="de-DE" altLang="de-DE" dirty="0"/>
              <a:t>-Base zu verändern.</a:t>
            </a:r>
            <a:br>
              <a:rPr lang="de-DE" altLang="de-DE" dirty="0"/>
            </a:br>
            <a:r>
              <a:rPr lang="de-DE" altLang="de-DE" dirty="0"/>
              <a:t>Verwenden Sie hierzu die Option </a:t>
            </a:r>
            <a:r>
              <a:rPr lang="de-DE" altLang="de-DE" dirty="0">
                <a:latin typeface="Consolas" panose="020B0609020204030204" pitchFamily="49" charset="0"/>
              </a:rPr>
              <a:t>--keep-base</a:t>
            </a:r>
            <a:r>
              <a:rPr lang="de-DE" altLang="de-DE" dirty="0"/>
              <a:t>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886512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Ablauf eines </a:t>
            </a:r>
            <a:r>
              <a:rPr lang="de-DE" altLang="de-DE" b="1" dirty="0" err="1"/>
              <a:t>Merges</a:t>
            </a:r>
            <a:endParaRPr lang="de-DE" altLang="de-DE" b="1" dirty="0"/>
          </a:p>
          <a:p>
            <a:r>
              <a:rPr lang="de-DE" altLang="de-DE" dirty="0" err="1"/>
              <a:t>Merging</a:t>
            </a:r>
            <a:r>
              <a:rPr lang="de-DE" altLang="de-DE" dirty="0"/>
              <a:t> von Dateien mit identischem Inhalt am einfachsten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exakt gleich verändert</a:t>
            </a:r>
          </a:p>
          <a:p>
            <a:r>
              <a:rPr lang="de-DE" altLang="de-DE" dirty="0"/>
              <a:t>Unterscheiden sich die Inhalte, benötigt man einen anderen Ansatz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nutzt hierzu den </a:t>
            </a:r>
            <a:r>
              <a:rPr lang="de-DE" altLang="de-DE" i="1" dirty="0" err="1"/>
              <a:t>Three</a:t>
            </a:r>
            <a:r>
              <a:rPr lang="de-DE" altLang="de-DE" i="1" dirty="0"/>
              <a:t>-Way-</a:t>
            </a:r>
            <a:r>
              <a:rPr lang="de-DE" altLang="de-DE" i="1" dirty="0" err="1"/>
              <a:t>Merge</a:t>
            </a:r>
            <a:r>
              <a:rPr lang="de-DE" altLang="de-DE" dirty="0"/>
              <a:t> Algorithmus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511960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Ordnen Sie im Editor die angegeben </a:t>
            </a:r>
            <a:r>
              <a:rPr lang="de-DE" altLang="de-DE" dirty="0" err="1"/>
              <a:t>Commits</a:t>
            </a:r>
            <a:r>
              <a:rPr lang="de-DE" altLang="de-DE" dirty="0"/>
              <a:t> anders an. Fügen Sie anschließend den Commit zum Erstellen von file1 mit dem Commit zum Hinzufügen des Inhalts zu file1 mittels </a:t>
            </a:r>
            <a:r>
              <a:rPr lang="de-DE" altLang="de-DE" dirty="0" err="1"/>
              <a:t>squash</a:t>
            </a:r>
            <a:r>
              <a:rPr lang="de-DE" altLang="de-DE" dirty="0"/>
              <a:t> zusammen.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 err="1"/>
              <a:t>Squashen</a:t>
            </a:r>
            <a:r>
              <a:rPr lang="de-DE" altLang="de-DE" dirty="0"/>
              <a:t> Sie ebenfalls die beiden </a:t>
            </a:r>
            <a:r>
              <a:rPr lang="de-DE" altLang="de-DE" dirty="0" err="1"/>
              <a:t>Commits</a:t>
            </a:r>
            <a:r>
              <a:rPr lang="de-DE" altLang="de-DE" dirty="0"/>
              <a:t> von file2.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Fügen Sie den Commit zum Reparieren des Inhalts von file1 als </a:t>
            </a:r>
            <a:r>
              <a:rPr lang="de-DE" altLang="de-DE" dirty="0" err="1"/>
              <a:t>fixup</a:t>
            </a:r>
            <a:r>
              <a:rPr lang="de-DE" altLang="de-DE" dirty="0"/>
              <a:t> an den ursprünglichen Commit hinzu. </a:t>
            </a:r>
            <a:br>
              <a:rPr lang="de-DE" altLang="de-DE" dirty="0"/>
            </a:br>
            <a:r>
              <a:rPr lang="de-DE" altLang="de-DE" dirty="0"/>
              <a:t>Ihr Editor sollte nun ungefähr so aussehen</a:t>
            </a:r>
          </a:p>
          <a:p>
            <a:pPr marL="4445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pick 8dafe28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3d45a2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fixup</a:t>
            </a:r>
            <a:r>
              <a:rPr lang="de-DE" altLang="de-DE" dirty="0">
                <a:latin typeface="Consolas" panose="020B0609020204030204" pitchFamily="49" charset="0"/>
              </a:rPr>
              <a:t> af422a8 </a:t>
            </a:r>
            <a:r>
              <a:rPr lang="de-DE" altLang="de-DE" dirty="0" err="1">
                <a:latin typeface="Consolas" panose="020B0609020204030204" pitchFamily="49" charset="0"/>
              </a:rPr>
              <a:t>change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language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english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pick 2de828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bd7f22e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endParaRPr lang="de-DE" altLang="de-DE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Speichern Sie Ihre Änderungen ab und passen Sie im nächsten Fenster die Commit Nachrichten entsprechend an.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0893473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10"/>
            </a:pPr>
            <a:r>
              <a:rPr lang="de-DE" altLang="de-DE" dirty="0"/>
              <a:t>Speichern Sie ebenfalls die Änderungen an den Commit Nachrichten.</a:t>
            </a:r>
            <a:br>
              <a:rPr lang="de-DE" altLang="de-DE" dirty="0"/>
            </a:br>
            <a:r>
              <a:rPr lang="de-DE" altLang="de-DE" dirty="0"/>
              <a:t>Der interaktive </a:t>
            </a:r>
            <a:r>
              <a:rPr lang="de-DE" altLang="de-DE" dirty="0" err="1"/>
              <a:t>Rebase</a:t>
            </a:r>
            <a:r>
              <a:rPr lang="de-DE" altLang="de-DE" dirty="0"/>
              <a:t> sollte nun erfolgreich abgeschlossen sein.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de-DE" altLang="de-DE" dirty="0"/>
              <a:t>Verifizieren Sie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  <a:r>
              <a:rPr lang="de-DE" altLang="de-DE" dirty="0"/>
              <a:t>, dass Ihre Änderungen am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erfolgreich waren.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877019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13: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feature5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"Hallo </a:t>
            </a:r>
            <a:r>
              <a:rPr lang="en-US" altLang="de-DE" sz="1400" dirty="0" err="1">
                <a:latin typeface="Consolas" panose="020B0609020204030204" pitchFamily="49" charset="0"/>
              </a:rPr>
              <a:t>aus</a:t>
            </a:r>
            <a:r>
              <a:rPr lang="en-US" altLang="de-DE" sz="1400" dirty="0">
                <a:latin typeface="Consolas" panose="020B0609020204030204" pitchFamily="49" charset="0"/>
              </a:rPr>
              <a:t> </a:t>
            </a:r>
            <a:r>
              <a:rPr lang="en-US" altLang="de-DE" sz="1400" dirty="0" err="1">
                <a:latin typeface="Consolas" panose="020B0609020204030204" pitchFamily="49" charset="0"/>
              </a:rPr>
              <a:t>Datei</a:t>
            </a:r>
            <a:r>
              <a:rPr lang="en-US" altLang="de-DE" sz="1400" dirty="0">
                <a:latin typeface="Consolas" panose="020B0609020204030204" pitchFamily="49" charset="0"/>
              </a:rPr>
              <a:t> 1 </a:t>
            </a:r>
            <a:r>
              <a:rPr lang="en-US" altLang="de-DE" sz="1400" dirty="0" err="1">
                <a:latin typeface="Consolas" panose="020B0609020204030204" pitchFamily="49" charset="0"/>
              </a:rPr>
              <a:t>aus</a:t>
            </a:r>
            <a:r>
              <a:rPr lang="en-US" altLang="de-DE" sz="1400" dirty="0">
                <a:latin typeface="Consolas" panose="020B0609020204030204" pitchFamily="49" charset="0"/>
              </a:rPr>
              <a:t> feature5" &gt;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content to feature5_file1.txt"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b7414f2] Add content to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insertion(+), 1 deletion(-)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"Hello from file 2 in feature5" &gt;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content to feature5_file2.txt"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9b8b044] Fix content in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insertion(+), 1 deletion(-)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06583087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82418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13: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$ echo "Hello from file 1 in feature5" &gt;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"Fix content in feature5_file1.txt"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9b8b044] Fix content in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insertion(+), 1 deletion(-)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git rebase main --keep-base -</a:t>
            </a:r>
            <a:r>
              <a:rPr lang="en-US" altLang="de-DE" sz="1400" dirty="0" err="1">
                <a:latin typeface="Consolas" panose="020B0609020204030204" pitchFamily="49" charset="0"/>
              </a:rPr>
              <a:t>i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 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5848A9C-18D4-AEAE-5B8A-0F851AD623FE}"/>
              </a:ext>
            </a:extLst>
          </p:cNvPr>
          <p:cNvSpPr txBox="1"/>
          <p:nvPr/>
        </p:nvSpPr>
        <p:spPr bwMode="auto">
          <a:xfrm>
            <a:off x="827584" y="3439272"/>
            <a:ext cx="4968552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7d04764 Add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b7414f2 Add content to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152d64b Add content to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9b8b044 Fix content in feature5_file1.txt</a:t>
            </a:r>
            <a:endParaRPr lang="de-DE" sz="1400" dirty="0">
              <a:latin typeface="Consolas" panose="020B0609020204030204" pitchFamily="49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407FBC-1DFE-4C42-45D7-4DA9F7984E80}"/>
              </a:ext>
            </a:extLst>
          </p:cNvPr>
          <p:cNvSpPr txBox="1"/>
          <p:nvPr/>
        </p:nvSpPr>
        <p:spPr bwMode="auto">
          <a:xfrm>
            <a:off x="827584" y="4941168"/>
            <a:ext cx="4968552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7d04764 Add feature5_file1.txt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squash b7414f2 Add content to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152d64b Add content to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9b8b044 Fix content in feature5_file1.txt</a:t>
            </a:r>
            <a:endParaRPr lang="de-DE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4768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82418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13: Interaktiver </a:t>
            </a:r>
            <a:r>
              <a:rPr lang="de-DE" altLang="de-DE" b="1" dirty="0" err="1"/>
              <a:t>Rebase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en-US" altLang="de-DE" sz="1400" dirty="0">
                <a:latin typeface="Consolas" panose="020B0609020204030204" pitchFamily="49" charset="0"/>
              </a:rPr>
              <a:t> </a:t>
            </a:r>
          </a:p>
          <a:p>
            <a:pPr marL="457200" indent="-457200">
              <a:buFont typeface="+mj-lt"/>
              <a:buAutoNum type="arabicPeriod" startAt="7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de-DE" altLang="de-DE" sz="14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407FBC-1DFE-4C42-45D7-4DA9F7984E80}"/>
              </a:ext>
            </a:extLst>
          </p:cNvPr>
          <p:cNvSpPr txBox="1"/>
          <p:nvPr/>
        </p:nvSpPr>
        <p:spPr bwMode="auto">
          <a:xfrm>
            <a:off x="865410" y="1503072"/>
            <a:ext cx="5057597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>
                <a:latin typeface="Consolas" panose="020B0609020204030204" pitchFamily="49" charset="0"/>
              </a:rPr>
              <a:t>pick 7d04764 Add feature5_file1.txt</a:t>
            </a:r>
            <a:br>
              <a:rPr lang="en-US" sz="1400">
                <a:latin typeface="Consolas" panose="020B0609020204030204" pitchFamily="49" charset="0"/>
              </a:rPr>
            </a:br>
            <a:r>
              <a:rPr lang="en-US" sz="1400">
                <a:latin typeface="Consolas" panose="020B0609020204030204" pitchFamily="49" charset="0"/>
              </a:rPr>
              <a:t>squash b7414f2 Add content to feature5_file1.txt</a:t>
            </a:r>
          </a:p>
          <a:p>
            <a:pPr eaLnBrk="1" hangingPunct="1"/>
            <a:r>
              <a:rPr lang="en-US" sz="140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>
                <a:latin typeface="Consolas" panose="020B0609020204030204" pitchFamily="49" charset="0"/>
              </a:rPr>
              <a:t>squash 152d64b Add content to feature5_file2.txt</a:t>
            </a:r>
          </a:p>
          <a:p>
            <a:pPr eaLnBrk="1" hangingPunct="1"/>
            <a:r>
              <a:rPr lang="en-US" sz="1400">
                <a:latin typeface="Consolas" panose="020B0609020204030204" pitchFamily="49" charset="0"/>
              </a:rPr>
              <a:t>pick 9b8b044 Fix content in feature5_file1.txt</a:t>
            </a:r>
            <a:endParaRPr lang="de-DE" sz="1400" dirty="0">
              <a:latin typeface="Consolas" panose="020B0609020204030204" pitchFamily="49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8B2057-CE06-B7CF-A638-789CB624B40A}"/>
              </a:ext>
            </a:extLst>
          </p:cNvPr>
          <p:cNvSpPr txBox="1"/>
          <p:nvPr/>
        </p:nvSpPr>
        <p:spPr bwMode="auto">
          <a:xfrm>
            <a:off x="861156" y="2924944"/>
            <a:ext cx="5057597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7d04764 Add feature5_file1.txt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squash b7414f2 Add content to feature5_file1.txt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fixup 9b8b044 Fix content in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squash 152d64b Add content to feature5_file2.txt</a:t>
            </a:r>
          </a:p>
        </p:txBody>
      </p:sp>
    </p:spTree>
    <p:extLst>
      <p:ext uri="{BB962C8B-B14F-4D97-AF65-F5344CB8AC3E}">
        <p14:creationId xmlns:p14="http://schemas.microsoft.com/office/powerpoint/2010/main" val="185251729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25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13: Interaktiver </a:t>
            </a:r>
            <a:r>
              <a:rPr lang="de-DE" altLang="de-DE" b="1" dirty="0" err="1"/>
              <a:t>Rebase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en-US" altLang="de-DE" sz="1400" b="1" dirty="0">
                <a:latin typeface="Consolas" panose="020B0609020204030204" pitchFamily="49" charset="0"/>
              </a:rPr>
              <a:t>Commit </a:t>
            </a:r>
            <a:r>
              <a:rPr lang="en-US" altLang="de-DE" sz="1400" b="1" dirty="0" err="1">
                <a:latin typeface="Consolas" panose="020B0609020204030204" pitchFamily="49" charset="0"/>
              </a:rPr>
              <a:t>Nachrichten</a:t>
            </a:r>
            <a:r>
              <a:rPr lang="en-US" altLang="de-DE" sz="1400" b="1" dirty="0">
                <a:latin typeface="Consolas" panose="020B0609020204030204" pitchFamily="49" charset="0"/>
              </a:rPr>
              <a:t> </a:t>
            </a:r>
            <a:r>
              <a:rPr lang="en-US" altLang="de-DE" sz="1400" b="1" dirty="0" err="1">
                <a:latin typeface="Consolas" panose="020B0609020204030204" pitchFamily="49" charset="0"/>
              </a:rPr>
              <a:t>anpassen</a:t>
            </a:r>
            <a:endParaRPr lang="en-US" altLang="de-DE" sz="1400" b="1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en-US" altLang="de-DE" sz="1400" b="1" dirty="0">
                <a:latin typeface="Consolas" panose="020B0609020204030204" pitchFamily="49" charset="0"/>
              </a:rPr>
              <a:t>Editor </a:t>
            </a:r>
            <a:r>
              <a:rPr lang="en-US" altLang="de-DE" sz="1400" b="1" dirty="0" err="1">
                <a:latin typeface="Consolas" panose="020B0609020204030204" pitchFamily="49" charset="0"/>
              </a:rPr>
              <a:t>speichern</a:t>
            </a:r>
            <a:r>
              <a:rPr lang="en-US" altLang="de-DE" sz="1400" b="1" dirty="0">
                <a:latin typeface="Consolas" panose="020B0609020204030204" pitchFamily="49" charset="0"/>
              </a:rPr>
              <a:t> + </a:t>
            </a:r>
            <a:r>
              <a:rPr lang="en-US" altLang="de-DE" sz="1400" b="1" dirty="0" err="1">
                <a:latin typeface="Consolas" panose="020B0609020204030204" pitchFamily="49" charset="0"/>
              </a:rPr>
              <a:t>schließen</a:t>
            </a:r>
            <a:br>
              <a:rPr lang="en-US" altLang="de-DE" sz="1400" b="1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b="1" dirty="0" err="1">
                <a:latin typeface="Consolas" panose="020B0609020204030204" pitchFamily="49" charset="0"/>
              </a:rPr>
              <a:t>Ausgabe</a:t>
            </a:r>
            <a:r>
              <a:rPr lang="en-US" altLang="de-DE" sz="1400" b="1" dirty="0">
                <a:latin typeface="Consolas" panose="020B0609020204030204" pitchFamily="49" charset="0"/>
              </a:rPr>
              <a:t>:</a:t>
            </a:r>
            <a:br>
              <a:rPr lang="en-US" altLang="de-DE" sz="1400" b="1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rebase main --keep-base -</a:t>
            </a:r>
            <a:r>
              <a:rPr lang="en-US" altLang="de-DE" sz="1400" dirty="0" err="1">
                <a:latin typeface="Consolas" panose="020B0609020204030204" pitchFamily="49" charset="0"/>
              </a:rPr>
              <a:t>i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[detached HEAD 370186b]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Date: Wed Jun 12 21:35:09 2024 +0200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[detached HEAD aeaefb5]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Date: Wed Jun 12 21:35:24 2024 +0200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Successfully rebased and updated refs/heads/feature5.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en-US" altLang="de-DE" sz="1400" dirty="0">
                <a:latin typeface="Consolas" panose="020B0609020204030204" pitchFamily="49" charset="0"/>
              </a:rPr>
              <a:t>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aeaefb5 (HEAD -&gt; feature5)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370186b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615fcc9 (main) Add important changes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b025304 Merge sum feature into main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4376588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Konflikte beim </a:t>
            </a:r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72764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Ähnlich zu </a:t>
            </a:r>
            <a:r>
              <a:rPr lang="de-DE" altLang="de-DE" dirty="0" err="1"/>
              <a:t>Merge</a:t>
            </a:r>
            <a:r>
              <a:rPr lang="de-DE" altLang="de-DE" dirty="0"/>
              <a:t>-Konflikten</a:t>
            </a:r>
          </a:p>
          <a:p>
            <a:r>
              <a:rPr lang="de-DE" altLang="de-DE" dirty="0" err="1"/>
              <a:t>Rebase</a:t>
            </a:r>
            <a:r>
              <a:rPr lang="de-DE" altLang="de-DE" dirty="0"/>
              <a:t> wird pausiert und Konflikte müssen manuell behoben werden</a:t>
            </a:r>
          </a:p>
          <a:p>
            <a:r>
              <a:rPr lang="de-DE" altLang="de-DE" dirty="0"/>
              <a:t>Nach Auflösen des Konflikts betroffene Dateien mit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</a:t>
            </a:r>
            <a:r>
              <a:rPr lang="de-DE" altLang="de-DE" dirty="0" err="1"/>
              <a:t>stagen</a:t>
            </a:r>
            <a:endParaRPr lang="de-DE" altLang="de-DE" dirty="0"/>
          </a:p>
          <a:p>
            <a:r>
              <a:rPr lang="de-DE" altLang="de-DE" dirty="0"/>
              <a:t>Danach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continue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fortsetzen </a:t>
            </a:r>
          </a:p>
          <a:p>
            <a:r>
              <a:rPr lang="de-DE" altLang="de-DE" dirty="0"/>
              <a:t>Ggf. Konflikte bei jedem Commit im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Schwierigkeit eines </a:t>
            </a:r>
            <a:r>
              <a:rPr lang="de-DE" altLang="de-DE" dirty="0" err="1"/>
              <a:t>Rebases</a:t>
            </a:r>
            <a:r>
              <a:rPr lang="de-DE" altLang="de-DE" dirty="0"/>
              <a:t> steigt mit „Unordnung“ in Commit-Historie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5651940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 722eaf0]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checkout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Switched </a:t>
            </a:r>
            <a:r>
              <a:rPr lang="de-DE" altLang="de-DE" sz="1200" dirty="0" err="1">
                <a:latin typeface="Consolas" panose="020B0609020204030204" pitchFamily="49" charset="0"/>
              </a:rPr>
              <a:t>to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'feature</a:t>
            </a:r>
            <a:r>
              <a:rPr lang="en-US" altLang="de-DE" sz="1200" dirty="0">
                <a:latin typeface="Consolas" panose="020B0609020204030204" pitchFamily="49" charset="0"/>
              </a:rPr>
              <a:t>'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[feature ce692c7]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4921109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error: could not apply ce692c7... Add file from 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Resolve all conflicts manually, mark them as resolved with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"git add/rm &lt;</a:t>
            </a:r>
            <a:r>
              <a:rPr lang="en-US" altLang="de-DE" sz="1200" dirty="0" err="1">
                <a:latin typeface="Consolas" panose="020B0609020204030204" pitchFamily="49" charset="0"/>
              </a:rPr>
              <a:t>conflicted_files</a:t>
            </a:r>
            <a:r>
              <a:rPr lang="en-US" altLang="de-DE" sz="1200" dirty="0">
                <a:latin typeface="Consolas" panose="020B0609020204030204" pitchFamily="49" charset="0"/>
              </a:rPr>
              <a:t>&gt;", then run "git rebase --continue".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You can instead skip this commit: run "git rebase --skip".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To abort and get back to the state before "git rebase", run "git rebase --abort".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Could not apply ce692c7... Add file from feature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0735771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8533</Words>
  <Application>Microsoft Office PowerPoint</Application>
  <PresentationFormat>Bildschirmpräsentation (4:3)</PresentationFormat>
  <Paragraphs>1086</Paragraphs>
  <Slides>119</Slides>
  <Notes>2</Notes>
  <HiddenSlides>43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119</vt:i4>
      </vt:variant>
    </vt:vector>
  </HeadingPairs>
  <TitlesOfParts>
    <vt:vector size="127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Tag 1: Einführung in Git und GitLab</vt:lpstr>
      <vt:lpstr>Agenda</vt:lpstr>
      <vt:lpstr>Agenda</vt:lpstr>
      <vt:lpstr>Merging in Git</vt:lpstr>
      <vt:lpstr>Merging in Git</vt:lpstr>
      <vt:lpstr>Git – Merge 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Merge-Konflikte</vt:lpstr>
      <vt:lpstr>Merge-Konflikte</vt:lpstr>
      <vt:lpstr>Merge-Konflikte</vt:lpstr>
      <vt:lpstr>Merge-Konflikte </vt:lpstr>
      <vt:lpstr>Merge-Konflikte 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Zusätzliche Befehle</vt:lpstr>
      <vt:lpstr>Merge – Zusätzliche Befehle </vt:lpstr>
      <vt:lpstr>Merge – Zusätzliche Befehle </vt:lpstr>
      <vt:lpstr>Merge – Zusätzliche Befehle</vt:lpstr>
      <vt:lpstr>Strategien</vt:lpstr>
      <vt:lpstr>Merge - Strategien </vt:lpstr>
      <vt:lpstr>Merge – Strategien   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Rebase</vt:lpstr>
      <vt:lpstr>Git – Rebase 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 </vt:lpstr>
      <vt:lpstr>Git – Rebase </vt:lpstr>
      <vt:lpstr>Git – Rebase </vt:lpstr>
      <vt:lpstr>Git – Rebase </vt:lpstr>
      <vt:lpstr>Git – Rebase</vt:lpstr>
      <vt:lpstr>Git – Rebase </vt:lpstr>
      <vt:lpstr>Git – Rebase</vt:lpstr>
      <vt:lpstr>Git – Rebase</vt:lpstr>
      <vt:lpstr>Git – Rebase </vt:lpstr>
      <vt:lpstr>Git – Rebase</vt:lpstr>
      <vt:lpstr>Git – Rebase</vt:lpstr>
      <vt:lpstr>Git – Rebase </vt:lpstr>
      <vt:lpstr>Git – Rebase </vt:lpstr>
      <vt:lpstr>Git – Rebase </vt:lpstr>
      <vt:lpstr>Git – Rebase 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Konflikte beim Rebase</vt:lpstr>
      <vt:lpstr>Rebase – Konflikte</vt:lpstr>
      <vt:lpstr>Rebase – Konflikte</vt:lpstr>
      <vt:lpstr>Rebase – Konflikte</vt:lpstr>
      <vt:lpstr>Auswirkungen</vt:lpstr>
      <vt:lpstr>Rebase – Auswirkungen</vt:lpstr>
      <vt:lpstr>Rebase – Auswirkungen</vt:lpstr>
      <vt:lpstr>Rebase – Auswirkungen</vt:lpstr>
      <vt:lpstr>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Use Cases – Merge vs. Rebase</vt:lpstr>
      <vt:lpstr>Merge vs. Rebase</vt:lpstr>
      <vt:lpstr>Merge vs. Rebase</vt:lpstr>
      <vt:lpstr>Merge vs. Rebase</vt:lpstr>
      <vt:lpstr>Merge vs. Rebase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72</cp:revision>
  <cp:lastPrinted>1996-08-01T16:36:58Z</cp:lastPrinted>
  <dcterms:created xsi:type="dcterms:W3CDTF">2024-05-03T10:07:43Z</dcterms:created>
  <dcterms:modified xsi:type="dcterms:W3CDTF">2024-06-19T19:49:14Z</dcterms:modified>
</cp:coreProperties>
</file>