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41"/>
  </p:notesMasterIdLst>
  <p:handoutMasterIdLst>
    <p:handoutMasterId r:id="rId42"/>
  </p:handoutMasterIdLst>
  <p:sldIdLst>
    <p:sldId id="624" r:id="rId3"/>
    <p:sldId id="592" r:id="rId4"/>
    <p:sldId id="641" r:id="rId5"/>
    <p:sldId id="587" r:id="rId6"/>
    <p:sldId id="589" r:id="rId7"/>
    <p:sldId id="590" r:id="rId8"/>
    <p:sldId id="597" r:id="rId9"/>
    <p:sldId id="598" r:id="rId10"/>
    <p:sldId id="594" r:id="rId11"/>
    <p:sldId id="595" r:id="rId12"/>
    <p:sldId id="596" r:id="rId13"/>
    <p:sldId id="599" r:id="rId14"/>
    <p:sldId id="600" r:id="rId15"/>
    <p:sldId id="602" r:id="rId16"/>
    <p:sldId id="603" r:id="rId17"/>
    <p:sldId id="591" r:id="rId18"/>
    <p:sldId id="601" r:id="rId19"/>
    <p:sldId id="604" r:id="rId20"/>
    <p:sldId id="605" r:id="rId21"/>
    <p:sldId id="606" r:id="rId22"/>
    <p:sldId id="588" r:id="rId23"/>
    <p:sldId id="607" r:id="rId24"/>
    <p:sldId id="637" r:id="rId25"/>
    <p:sldId id="608" r:id="rId26"/>
    <p:sldId id="638" r:id="rId27"/>
    <p:sldId id="609" r:id="rId28"/>
    <p:sldId id="619" r:id="rId29"/>
    <p:sldId id="618" r:id="rId30"/>
    <p:sldId id="620" r:id="rId31"/>
    <p:sldId id="621" r:id="rId32"/>
    <p:sldId id="617" r:id="rId33"/>
    <p:sldId id="639" r:id="rId34"/>
    <p:sldId id="622" r:id="rId35"/>
    <p:sldId id="623" r:id="rId36"/>
    <p:sldId id="632" r:id="rId37"/>
    <p:sldId id="625" r:id="rId38"/>
    <p:sldId id="633" r:id="rId39"/>
    <p:sldId id="626" r:id="rId40"/>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0249FC"/>
    <a:srgbClr val="DDEEE8"/>
    <a:srgbClr val="FFFFFF"/>
    <a:srgbClr val="0D4F3C"/>
    <a:srgbClr val="037C03"/>
    <a:srgbClr val="800000"/>
    <a:srgbClr val="060165"/>
    <a:srgbClr val="006A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97" d="100"/>
          <a:sy n="97" d="100"/>
        </p:scale>
        <p:origin x="360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gitlab.com/ee/ci/index.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1015434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496549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4044532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1133817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3795170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404040"/>
                </a:solidFill>
                <a:effectLst/>
                <a:latin typeface="gitlab sans"/>
              </a:rPr>
              <a:t>You can use </a:t>
            </a:r>
            <a:r>
              <a:rPr lang="en-US" b="0" i="0" u="none" strike="noStrike" dirty="0">
                <a:solidFill>
                  <a:srgbClr val="5943B6"/>
                </a:solidFill>
                <a:effectLst/>
                <a:latin typeface="gitlab sans"/>
                <a:hlinkClick r:id="rId3"/>
              </a:rPr>
              <a:t>GitLab CI/CD</a:t>
            </a:r>
            <a:r>
              <a:rPr lang="en-US" b="0" i="0" dirty="0">
                <a:solidFill>
                  <a:srgbClr val="404040"/>
                </a:solidFill>
                <a:effectLst/>
                <a:latin typeface="gitlab sans"/>
              </a:rPr>
              <a:t> to build and push container images to the Container Registry. You can use CI/CD to test, build, and deploy your project from the container image you created.</a:t>
            </a:r>
          </a:p>
          <a:p>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3378526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https://docs.gitlab.com/ee/ci/docker/using_docker_build.html#use-docker-in-docker</a:t>
            </a:r>
          </a:p>
          <a:p>
            <a:endParaRPr lang="de-DE" dirty="0"/>
          </a:p>
          <a:p>
            <a:r>
              <a:rPr lang="de-DE" dirty="0" err="1"/>
              <a:t>Dind</a:t>
            </a:r>
            <a:r>
              <a:rPr lang="de-DE" dirty="0"/>
              <a:t> mit TLS:</a:t>
            </a:r>
          </a:p>
          <a:p>
            <a:r>
              <a:rPr lang="de-DE" dirty="0"/>
              <a:t>https://docs.gitlab.com/ee/ci/docker/using_docker_build.html#docker-in-docker-with-tls-enabled-in-the-docker-executor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929006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https://docs.gitlab.com/ee/user/packages/container_registry/build_and_push_images.html#configure-your-gitlab-ciyml-file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635466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3189253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3426277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711379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2538846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https://docs.gitlab.com/ee/ci/variables/predefined_variables.html</a:t>
            </a:r>
          </a:p>
          <a:p>
            <a:endParaRPr lang="de-DE" dirty="0"/>
          </a:p>
          <a:p>
            <a:r>
              <a:rPr lang="en-US" dirty="0">
                <a:effectLst/>
              </a:rPr>
              <a:t>CI_COMMIT_REF_NAME in lowercase, shortened to 63 bytes, and with everything except 0-9 and a-z replaced with -. No leading / trailing -. Use in URLs, host names and domain names.</a:t>
            </a:r>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245657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220598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a:p>
            <a:endParaRPr lang="de-DE" dirty="0"/>
          </a:p>
          <a:p>
            <a:r>
              <a:rPr lang="de-DE" dirty="0"/>
              <a:t>https://container-registry.com/posts/container-image-versioning/</a:t>
            </a:r>
          </a:p>
          <a:p>
            <a:endParaRPr lang="de-DE" dirty="0"/>
          </a:p>
          <a:p>
            <a:r>
              <a:rPr lang="de-DE" dirty="0"/>
              <a:t>https://medium.com/@nirmalkushwah08/docker-image-tagging-strategy-4aa886fb4fcc</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348999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3085793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8064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3F3F3F"/>
                </a:solidFill>
                <a:effectLst/>
                <a:latin typeface="open sans" panose="020B0606030504020204" pitchFamily="34" charset="0"/>
              </a:rPr>
              <a:t>A </a:t>
            </a:r>
            <a:r>
              <a:rPr lang="en-US" b="1" i="0" dirty="0">
                <a:solidFill>
                  <a:srgbClr val="3F3F3F"/>
                </a:solidFill>
                <a:effectLst/>
                <a:latin typeface="open sans semibold" panose="020F0502020204030204" pitchFamily="34" charset="0"/>
              </a:rPr>
              <a:t>timestamp</a:t>
            </a:r>
            <a:r>
              <a:rPr lang="en-US" b="0" i="0" dirty="0">
                <a:solidFill>
                  <a:srgbClr val="3F3F3F"/>
                </a:solidFill>
                <a:effectLst/>
                <a:latin typeface="open sans" panose="020B0606030504020204" pitchFamily="34" charset="0"/>
              </a:rPr>
              <a:t> is, indeed, an easy solution. But it has more drawbacks than advantages. It lacks a correlation to the included changeset(s) for the container image release since you cannot match it with the respective build.</a:t>
            </a:r>
          </a:p>
          <a:p>
            <a:pPr algn="l"/>
            <a:r>
              <a:rPr lang="en-US" b="0" i="0" dirty="0">
                <a:solidFill>
                  <a:srgbClr val="3F3F3F"/>
                </a:solidFill>
                <a:effectLst/>
                <a:latin typeface="open sans" panose="020B0606030504020204" pitchFamily="34" charset="0"/>
              </a:rPr>
              <a:t>Do not forget about the evil </a:t>
            </a:r>
            <a:r>
              <a:rPr lang="en-US" b="0" i="0" dirty="0" err="1">
                <a:solidFill>
                  <a:srgbClr val="3F3F3F"/>
                </a:solidFill>
                <a:effectLst/>
                <a:latin typeface="open sans" panose="020B0606030504020204" pitchFamily="34" charset="0"/>
              </a:rPr>
              <a:t>timezone</a:t>
            </a:r>
            <a:r>
              <a:rPr lang="en-US" b="0" i="0" dirty="0">
                <a:solidFill>
                  <a:srgbClr val="3F3F3F"/>
                </a:solidFill>
                <a:effectLst/>
                <a:latin typeface="open sans" panose="020B0606030504020204" pitchFamily="34" charset="0"/>
              </a:rPr>
              <a:t>: which time was it actually in yours? Moreover, what if you created more than one image at exactly the same time? Last but not least, someone can push an image with the same tag just by adding it manually.</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532218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24751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https://container-registry.com/posts/container-image-versioning/</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58847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19.06.2024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3688927" y="6438154"/>
            <a:ext cx="2637260"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Tag-3_4-Release-und-Tagged-Images.pptx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pic>
        <p:nvPicPr>
          <p:cNvPr id="3" name="Grafik 2">
            <a:extLst>
              <a:ext uri="{FF2B5EF4-FFF2-40B4-BE49-F238E27FC236}">
                <a16:creationId xmlns:a16="http://schemas.microsoft.com/office/drawing/2014/main" id="{7C745D1A-3992-9AFA-2F49-D30227D0073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486775" y="-15729"/>
            <a:ext cx="636272" cy="636272"/>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pic>
        <p:nvPicPr>
          <p:cNvPr id="2" name="Grafik 1">
            <a:extLst>
              <a:ext uri="{FF2B5EF4-FFF2-40B4-BE49-F238E27FC236}">
                <a16:creationId xmlns:a16="http://schemas.microsoft.com/office/drawing/2014/main" id="{F2ADB8DC-99C5-5095-9371-AD2CE4B1E59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3868" y="4481736"/>
            <a:ext cx="2376264" cy="2376264"/>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docs.docker.com/docker-hub/download-rate-limit/"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hyperlink" Target="https://docs.gitlab.com/ee/user/packages/dependency_proxy/"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GitOps</a:t>
            </a:r>
            <a:r>
              <a:rPr lang="de-DE" altLang="de-DE" sz="3200" dirty="0"/>
              <a:t>, </a:t>
            </a:r>
            <a:r>
              <a:rPr lang="de-DE" altLang="de-DE" sz="3200" dirty="0" err="1"/>
              <a:t>Deployment</a:t>
            </a:r>
            <a:r>
              <a:rPr lang="de-DE" altLang="de-DE" sz="3200"/>
              <a:t>-Strategien</a:t>
            </a:r>
            <a:endParaRPr lang="de-DE" altLang="de-DE" sz="3200" dirty="0"/>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19.06.2024, Daniel Krämer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a:t>
            </a:r>
            <a:r>
              <a:rPr lang="de-DE" b="1" u="sng" dirty="0"/>
              <a:t>nach</a:t>
            </a:r>
            <a:r>
              <a:rPr lang="de-DE" b="1" dirty="0"/>
              <a:t> dem </a:t>
            </a:r>
            <a:r>
              <a:rPr lang="de-DE" b="1" dirty="0" err="1"/>
              <a:t>Build</a:t>
            </a:r>
            <a:endParaRPr lang="de-DE" b="1" dirty="0"/>
          </a:p>
          <a:p>
            <a:pPr>
              <a:buFont typeface="Arial" panose="020B0604020202020204" pitchFamily="34" charset="0"/>
              <a:buChar char="•"/>
            </a:pPr>
            <a:r>
              <a:rPr lang="de-DE" dirty="0"/>
              <a:t>Vorhandene Images mit </a:t>
            </a:r>
            <a:r>
              <a:rPr lang="de-DE" dirty="0" err="1">
                <a:latin typeface="Consolas" panose="020B0609020204030204" pitchFamily="49" charset="0"/>
              </a:rPr>
              <a:t>docker</a:t>
            </a:r>
            <a:r>
              <a:rPr lang="de-DE" dirty="0">
                <a:latin typeface="Consolas" panose="020B0609020204030204" pitchFamily="49" charset="0"/>
              </a:rPr>
              <a:t> tag </a:t>
            </a:r>
            <a:r>
              <a:rPr lang="de-DE" dirty="0"/>
              <a:t>Befehl taggen</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tag [IMAGE_ID]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378824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Best Practices</a:t>
            </a:r>
          </a:p>
          <a:p>
            <a:pPr marL="0" indent="0">
              <a:buNone/>
            </a:pPr>
            <a:endParaRPr lang="de-DE" b="1" dirty="0"/>
          </a:p>
          <a:p>
            <a:pPr>
              <a:buFont typeface="Arial" panose="020B0604020202020204" pitchFamily="34" charset="0"/>
              <a:buChar char="•"/>
            </a:pPr>
            <a:r>
              <a:rPr lang="de-DE" dirty="0"/>
              <a:t>Aussagekräftige Tags</a:t>
            </a:r>
          </a:p>
          <a:p>
            <a:pPr lvl="1">
              <a:buFont typeface="Arial" panose="020B0604020202020204" pitchFamily="34" charset="0"/>
              <a:buChar char="•"/>
            </a:pPr>
            <a:r>
              <a:rPr lang="de-DE" dirty="0"/>
              <a:t>Selbstbeschreibend</a:t>
            </a:r>
          </a:p>
          <a:p>
            <a:pPr lvl="1">
              <a:buFont typeface="Arial" panose="020B0604020202020204" pitchFamily="34" charset="0"/>
              <a:buChar char="•"/>
            </a:pPr>
            <a:r>
              <a:rPr lang="de-DE" dirty="0"/>
              <a:t>Version oder Zustand</a:t>
            </a:r>
          </a:p>
          <a:p>
            <a:pPr marL="457200" lvl="1" indent="0">
              <a:buNone/>
            </a:pPr>
            <a:endParaRPr lang="de-DE" dirty="0"/>
          </a:p>
          <a:p>
            <a:pPr>
              <a:buFont typeface="Arial" panose="020B0604020202020204" pitchFamily="34" charset="0"/>
              <a:buChar char="•"/>
            </a:pPr>
            <a:r>
              <a:rPr lang="de-DE" dirty="0"/>
              <a:t>Konsistenz</a:t>
            </a:r>
          </a:p>
          <a:p>
            <a:pPr lvl="1">
              <a:buFont typeface="Arial" panose="020B0604020202020204" pitchFamily="34" charset="0"/>
              <a:buChar char="•"/>
            </a:pPr>
            <a:r>
              <a:rPr lang="de-DE" dirty="0"/>
              <a:t>Einheitliches Tagging-Schema (Strategie)</a:t>
            </a:r>
          </a:p>
          <a:p>
            <a:pPr lvl="1">
              <a:buFont typeface="Arial" panose="020B0604020202020204" pitchFamily="34" charset="0"/>
              <a:buChar char="•"/>
            </a:pPr>
            <a:endParaRPr lang="de-DE" dirty="0"/>
          </a:p>
          <a:p>
            <a:pPr>
              <a:buFont typeface="Arial" panose="020B0604020202020204" pitchFamily="34" charset="0"/>
              <a:buChar char="•"/>
            </a:pPr>
            <a:r>
              <a:rPr lang="de-DE" dirty="0"/>
              <a:t>Regelmäßige Updates</a:t>
            </a:r>
          </a:p>
          <a:p>
            <a:pPr lvl="1">
              <a:buFont typeface="Arial" panose="020B0604020202020204" pitchFamily="34" charset="0"/>
              <a:buChar char="•"/>
            </a:pPr>
            <a:r>
              <a:rPr lang="de-DE" dirty="0"/>
              <a:t>Rolling Tags immer aktualisieren</a:t>
            </a:r>
          </a:p>
        </p:txBody>
      </p:sp>
    </p:spTree>
    <p:extLst>
      <p:ext uri="{BB962C8B-B14F-4D97-AF65-F5344CB8AC3E}">
        <p14:creationId xmlns:p14="http://schemas.microsoft.com/office/powerpoint/2010/main" val="185494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Strategien zum Image Tagging</a:t>
            </a:r>
          </a:p>
          <a:p>
            <a:pPr marL="0" indent="0">
              <a:buNone/>
            </a:pPr>
            <a:endParaRPr lang="de-DE" b="1" dirty="0"/>
          </a:p>
          <a:p>
            <a:pPr>
              <a:buFont typeface="Arial" panose="020B0604020202020204" pitchFamily="34" charset="0"/>
              <a:buChar char="•"/>
            </a:pPr>
            <a:r>
              <a:rPr lang="de-DE" dirty="0"/>
              <a:t>Image ID (</a:t>
            </a:r>
            <a:r>
              <a:rPr lang="de-DE" dirty="0" err="1"/>
              <a:t>digest</a:t>
            </a:r>
            <a:r>
              <a:rPr lang="de-DE" dirty="0"/>
              <a:t>)</a:t>
            </a:r>
          </a:p>
          <a:p>
            <a:pPr>
              <a:buFont typeface="Arial" panose="020B0604020202020204" pitchFamily="34" charset="0"/>
              <a:buChar char="•"/>
            </a:pPr>
            <a:endParaRPr lang="de-DE" dirty="0"/>
          </a:p>
          <a:p>
            <a:pPr>
              <a:buFont typeface="Arial" panose="020B0604020202020204" pitchFamily="34" charset="0"/>
              <a:buChar char="•"/>
            </a:pPr>
            <a:r>
              <a:rPr lang="de-DE" dirty="0"/>
              <a:t>Image Tags:</a:t>
            </a:r>
          </a:p>
          <a:p>
            <a:pPr lvl="1">
              <a:buFont typeface="Arial" panose="020B0604020202020204" pitchFamily="34" charset="0"/>
              <a:buChar char="•"/>
            </a:pPr>
            <a:r>
              <a:rPr lang="de-DE" dirty="0"/>
              <a:t>Rolling Tags</a:t>
            </a:r>
          </a:p>
          <a:p>
            <a:pPr lvl="1">
              <a:buFont typeface="Arial" panose="020B0604020202020204" pitchFamily="34" charset="0"/>
              <a:buChar char="•"/>
            </a:pPr>
            <a:r>
              <a:rPr lang="de-DE" dirty="0" err="1"/>
              <a:t>Git</a:t>
            </a:r>
            <a:r>
              <a:rPr lang="de-DE" dirty="0"/>
              <a:t> Tags</a:t>
            </a:r>
          </a:p>
          <a:p>
            <a:pPr lvl="1">
              <a:buFont typeface="Arial" panose="020B0604020202020204" pitchFamily="34" charset="0"/>
              <a:buChar char="•"/>
            </a:pPr>
            <a:r>
              <a:rPr lang="de-DE" dirty="0"/>
              <a:t>Branch </a:t>
            </a:r>
            <a:r>
              <a:rPr lang="de-DE" dirty="0" err="1"/>
              <a:t>Names</a:t>
            </a:r>
            <a:endParaRPr lang="de-DE" dirty="0"/>
          </a:p>
          <a:p>
            <a:pPr lvl="1">
              <a:buFont typeface="Arial" panose="020B0604020202020204" pitchFamily="34" charset="0"/>
              <a:buChar char="•"/>
            </a:pPr>
            <a:r>
              <a:rPr lang="de-DE" dirty="0" err="1"/>
              <a:t>SemVer</a:t>
            </a:r>
            <a:r>
              <a:rPr lang="de-DE" dirty="0"/>
              <a:t> Tags (</a:t>
            </a:r>
            <a:r>
              <a:rPr lang="de-DE" dirty="0" err="1"/>
              <a:t>Semantic</a:t>
            </a:r>
            <a:r>
              <a:rPr lang="de-DE" dirty="0"/>
              <a:t> </a:t>
            </a:r>
            <a:r>
              <a:rPr lang="de-DE" dirty="0" err="1"/>
              <a:t>Versioning</a:t>
            </a:r>
            <a:r>
              <a:rPr lang="de-DE" dirty="0"/>
              <a:t>)</a:t>
            </a:r>
          </a:p>
          <a:p>
            <a:pPr lvl="1">
              <a:buFont typeface="Arial" panose="020B0604020202020204" pitchFamily="34" charset="0"/>
              <a:buChar char="•"/>
            </a:pPr>
            <a:r>
              <a:rPr lang="de-DE" dirty="0" err="1"/>
              <a:t>Git</a:t>
            </a:r>
            <a:r>
              <a:rPr lang="de-DE" dirty="0"/>
              <a:t> Commit Hash</a:t>
            </a:r>
          </a:p>
          <a:p>
            <a:pPr lvl="1">
              <a:buFont typeface="Arial" panose="020B0604020202020204" pitchFamily="34" charset="0"/>
              <a:buChar char="•"/>
            </a:pPr>
            <a:r>
              <a:rPr lang="de-DE" dirty="0" err="1"/>
              <a:t>Timestamp</a:t>
            </a:r>
            <a:r>
              <a:rPr lang="de-DE" dirty="0"/>
              <a:t> / Date-</a:t>
            </a:r>
            <a:r>
              <a:rPr lang="de-DE" dirty="0" err="1"/>
              <a:t>based</a:t>
            </a:r>
            <a:r>
              <a:rPr lang="de-DE" dirty="0"/>
              <a:t> Tags</a:t>
            </a:r>
          </a:p>
          <a:p>
            <a:pPr lvl="1">
              <a:buFont typeface="Arial" panose="020B0604020202020204" pitchFamily="34" charset="0"/>
              <a:buChar char="•"/>
            </a:pPr>
            <a:r>
              <a:rPr lang="de-DE" dirty="0" err="1"/>
              <a:t>Build</a:t>
            </a:r>
            <a:r>
              <a:rPr lang="de-DE" dirty="0"/>
              <a:t> ID</a:t>
            </a:r>
          </a:p>
        </p:txBody>
      </p:sp>
    </p:spTree>
    <p:extLst>
      <p:ext uri="{BB962C8B-B14F-4D97-AF65-F5344CB8AC3E}">
        <p14:creationId xmlns:p14="http://schemas.microsoft.com/office/powerpoint/2010/main" val="179966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Rolling Tags</a:t>
            </a:r>
          </a:p>
          <a:p>
            <a:pPr marL="0" indent="0">
              <a:buNone/>
            </a:pPr>
            <a:endParaRPr lang="de-DE" b="1" dirty="0"/>
          </a:p>
          <a:p>
            <a:pPr>
              <a:buFont typeface="Arial" panose="020B0604020202020204" pitchFamily="34" charset="0"/>
              <a:buChar char="•"/>
            </a:pPr>
            <a:r>
              <a:rPr lang="de-DE" dirty="0"/>
              <a:t>Weit verbreitet </a:t>
            </a:r>
            <a:r>
              <a:rPr lang="de-DE" dirty="0">
                <a:sym typeface="Wingdings" panose="05000000000000000000" pitchFamily="2" charset="2"/>
              </a:rPr>
              <a:t></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und </a:t>
            </a:r>
            <a:r>
              <a:rPr lang="de-DE" dirty="0">
                <a:latin typeface="Consolas" panose="020B0609020204030204" pitchFamily="49" charset="0"/>
              </a:rPr>
              <a:t>:</a:t>
            </a:r>
            <a:r>
              <a:rPr lang="de-DE" dirty="0" err="1">
                <a:latin typeface="Consolas" panose="020B0609020204030204" pitchFamily="49" charset="0"/>
              </a:rPr>
              <a:t>stable</a:t>
            </a:r>
            <a:endParaRPr lang="de-DE" dirty="0">
              <a:latin typeface="Consolas" panose="020B0609020204030204" pitchFamily="49" charset="0"/>
            </a:endParaRPr>
          </a:p>
          <a:p>
            <a:pPr>
              <a:buFont typeface="Arial" panose="020B0604020202020204" pitchFamily="34" charset="0"/>
              <a:buChar char="•"/>
            </a:pPr>
            <a:r>
              <a:rPr lang="de-DE" dirty="0"/>
              <a:t>Relevanteste und neuste Versionen</a:t>
            </a:r>
          </a:p>
          <a:p>
            <a:pPr>
              <a:buFont typeface="Arial" panose="020B0604020202020204" pitchFamily="34" charset="0"/>
              <a:buChar char="•"/>
            </a:pPr>
            <a:r>
              <a:rPr lang="de-DE" dirty="0"/>
              <a:t>Vorsicht: Volatiler Inhalt!</a:t>
            </a:r>
          </a:p>
          <a:p>
            <a:pPr lvl="1">
              <a:buFont typeface="Arial" panose="020B0604020202020204" pitchFamily="34" charset="0"/>
              <a:buChar char="•"/>
            </a:pPr>
            <a:r>
              <a:rPr lang="de-DE" dirty="0"/>
              <a:t>Für Test-Stage OK, bei Produktion No-Go</a:t>
            </a:r>
          </a:p>
          <a:p>
            <a:pPr lvl="1">
              <a:buFont typeface="Arial" panose="020B0604020202020204" pitchFamily="34" charset="0"/>
              <a:buChar char="•"/>
            </a:pPr>
            <a:r>
              <a:rPr lang="de-DE" dirty="0"/>
              <a:t>Bei Produktion besser: Unique Tags</a:t>
            </a:r>
          </a:p>
          <a:p>
            <a:pPr>
              <a:buFont typeface="Arial" panose="020B0604020202020204" pitchFamily="34" charset="0"/>
              <a:buChar char="•"/>
            </a:pPr>
            <a:r>
              <a:rPr lang="de-DE" dirty="0"/>
              <a:t>Rollback schwierig</a:t>
            </a:r>
          </a:p>
        </p:txBody>
      </p:sp>
    </p:spTree>
    <p:extLst>
      <p:ext uri="{BB962C8B-B14F-4D97-AF65-F5344CB8AC3E}">
        <p14:creationId xmlns:p14="http://schemas.microsoft.com/office/powerpoint/2010/main" val="352674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42F4-3DE1-E484-4E37-7A350B7E9347}"/>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3AD45E9F-BF6F-3159-A6E8-E786B8D66377}"/>
              </a:ext>
            </a:extLst>
          </p:cNvPr>
          <p:cNvSpPr>
            <a:spLocks noGrp="1"/>
          </p:cNvSpPr>
          <p:nvPr>
            <p:ph idx="1"/>
          </p:nvPr>
        </p:nvSpPr>
        <p:spPr/>
        <p:txBody>
          <a:bodyPr/>
          <a:lstStyle/>
          <a:p>
            <a:pPr marL="0" indent="0">
              <a:buNone/>
            </a:pPr>
            <a:r>
              <a:rPr lang="de-DE" b="1" dirty="0" err="1"/>
              <a:t>Git</a:t>
            </a:r>
            <a:r>
              <a:rPr lang="de-DE" b="1" dirty="0"/>
              <a:t> Tags</a:t>
            </a:r>
          </a:p>
          <a:p>
            <a:pPr marL="0" indent="0">
              <a:buNone/>
            </a:pPr>
            <a:endParaRPr lang="de-DE" b="1" dirty="0"/>
          </a:p>
          <a:p>
            <a:pPr>
              <a:buFont typeface="Arial" panose="020B0604020202020204" pitchFamily="34" charset="0"/>
              <a:buChar char="•"/>
            </a:pPr>
            <a:r>
              <a:rPr lang="de-DE" dirty="0"/>
              <a:t>Nützlich bei Verwendung von </a:t>
            </a:r>
            <a:r>
              <a:rPr lang="de-DE" dirty="0" err="1"/>
              <a:t>Git</a:t>
            </a:r>
            <a:r>
              <a:rPr lang="de-DE" dirty="0"/>
              <a:t> Tags für Releases</a:t>
            </a:r>
          </a:p>
          <a:p>
            <a:pPr>
              <a:buFont typeface="Arial" panose="020B0604020202020204" pitchFamily="34" charset="0"/>
              <a:buChar char="•"/>
            </a:pPr>
            <a:r>
              <a:rPr lang="de-DE" dirty="0"/>
              <a:t>Konsistenz zwischen Versionsverwaltung und </a:t>
            </a:r>
            <a:r>
              <a:rPr lang="de-DE" dirty="0" err="1"/>
              <a:t>Deployable</a:t>
            </a:r>
            <a:endParaRPr lang="de-DE" dirty="0"/>
          </a:p>
          <a:p>
            <a:pPr>
              <a:buFont typeface="Arial" panose="020B0604020202020204" pitchFamily="34" charset="0"/>
              <a:buChar char="•"/>
            </a:pPr>
            <a:r>
              <a:rPr lang="de-DE" dirty="0" err="1"/>
              <a:t>Git</a:t>
            </a:r>
            <a:r>
              <a:rPr lang="de-DE" dirty="0"/>
              <a:t> Tag „v2.5.1“</a:t>
            </a:r>
          </a:p>
          <a:p>
            <a:pPr lvl="1">
              <a:buFont typeface="Arial" panose="020B0604020202020204" pitchFamily="34" charset="0"/>
              <a:buChar char="•"/>
            </a:pPr>
            <a:r>
              <a:rPr lang="de-DE" dirty="0">
                <a:sym typeface="Wingdings" panose="05000000000000000000" pitchFamily="2" charset="2"/>
              </a:rPr>
              <a:t> Gleichen Tag als Docker Image Tag</a:t>
            </a:r>
            <a:endParaRPr lang="de-DE" dirty="0"/>
          </a:p>
        </p:txBody>
      </p:sp>
    </p:spTree>
    <p:extLst>
      <p:ext uri="{BB962C8B-B14F-4D97-AF65-F5344CB8AC3E}">
        <p14:creationId xmlns:p14="http://schemas.microsoft.com/office/powerpoint/2010/main" val="165277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9E82B3-AD82-0F0E-4966-26D36710022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59CA9F6-54B4-1531-E83B-0D1A49C9D6FB}"/>
              </a:ext>
            </a:extLst>
          </p:cNvPr>
          <p:cNvSpPr>
            <a:spLocks noGrp="1"/>
          </p:cNvSpPr>
          <p:nvPr>
            <p:ph idx="1"/>
          </p:nvPr>
        </p:nvSpPr>
        <p:spPr/>
        <p:txBody>
          <a:bodyPr/>
          <a:lstStyle/>
          <a:p>
            <a:pPr marL="0" indent="0">
              <a:buNone/>
            </a:pPr>
            <a:r>
              <a:rPr lang="de-DE" b="1" dirty="0"/>
              <a:t>Branch </a:t>
            </a:r>
            <a:r>
              <a:rPr lang="de-DE" b="1" dirty="0" err="1"/>
              <a:t>Names</a:t>
            </a:r>
            <a:endParaRPr lang="de-DE" b="1" dirty="0"/>
          </a:p>
          <a:p>
            <a:pPr marL="0" indent="0">
              <a:buNone/>
            </a:pPr>
            <a:endParaRPr lang="de-DE" b="1" dirty="0"/>
          </a:p>
          <a:p>
            <a:pPr>
              <a:buFont typeface="Arial" panose="020B0604020202020204" pitchFamily="34" charset="0"/>
              <a:buChar char="•"/>
            </a:pPr>
            <a:r>
              <a:rPr lang="de-DE" dirty="0" err="1"/>
              <a:t>Branching</a:t>
            </a:r>
            <a:r>
              <a:rPr lang="de-DE" dirty="0"/>
              <a:t> Strategie</a:t>
            </a:r>
          </a:p>
          <a:p>
            <a:pPr lvl="1">
              <a:buFont typeface="Arial" panose="020B0604020202020204" pitchFamily="34" charset="0"/>
              <a:buChar char="•"/>
            </a:pPr>
            <a:r>
              <a:rPr lang="de-DE" dirty="0"/>
              <a:t>Branch-Namen verwenden, um Tags zu managen</a:t>
            </a:r>
          </a:p>
          <a:p>
            <a:pPr>
              <a:buFont typeface="Arial" panose="020B0604020202020204" pitchFamily="34" charset="0"/>
              <a:buChar char="•"/>
            </a:pPr>
            <a:r>
              <a:rPr lang="de-DE" dirty="0"/>
              <a:t>Beispiel</a:t>
            </a:r>
          </a:p>
          <a:p>
            <a:pPr lvl="1">
              <a:buFont typeface="Arial" panose="020B0604020202020204" pitchFamily="34" charset="0"/>
              <a:buChar char="•"/>
            </a:pPr>
            <a:r>
              <a:rPr lang="de-DE" dirty="0"/>
              <a:t>Branch: </a:t>
            </a:r>
            <a:r>
              <a:rPr lang="de-DE" dirty="0">
                <a:latin typeface="Consolas" panose="020B0609020204030204" pitchFamily="49" charset="0"/>
              </a:rPr>
              <a:t>release/2.5.1 für ein spezifisches Release</a:t>
            </a:r>
          </a:p>
          <a:p>
            <a:pPr lvl="1">
              <a:buFont typeface="Arial" panose="020B0604020202020204" pitchFamily="34" charset="0"/>
              <a:buChar char="•"/>
            </a:pPr>
            <a:r>
              <a:rPr lang="de-DE" dirty="0"/>
              <a:t>Docker Image mit release-</a:t>
            </a:r>
            <a:r>
              <a:rPr lang="de-DE" dirty="0">
                <a:latin typeface="Consolas" panose="020B0609020204030204" pitchFamily="49" charset="0"/>
              </a:rPr>
              <a:t>2.5.1</a:t>
            </a:r>
            <a:r>
              <a:rPr lang="de-DE" dirty="0"/>
              <a:t> taggen</a:t>
            </a:r>
          </a:p>
        </p:txBody>
      </p:sp>
    </p:spTree>
    <p:extLst>
      <p:ext uri="{BB962C8B-B14F-4D97-AF65-F5344CB8AC3E}">
        <p14:creationId xmlns:p14="http://schemas.microsoft.com/office/powerpoint/2010/main" val="288395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SemVer</a:t>
            </a:r>
            <a:r>
              <a:rPr lang="de-DE" b="1" dirty="0"/>
              <a:t> Tags (</a:t>
            </a:r>
            <a:r>
              <a:rPr lang="de-DE" b="1" dirty="0" err="1"/>
              <a:t>Semantic</a:t>
            </a:r>
            <a:r>
              <a:rPr lang="de-DE" b="1" dirty="0"/>
              <a:t> </a:t>
            </a:r>
            <a:r>
              <a:rPr lang="de-DE" b="1" dirty="0" err="1"/>
              <a:t>Versioning</a:t>
            </a:r>
            <a:r>
              <a:rPr lang="de-DE" b="1" dirty="0"/>
              <a:t>)</a:t>
            </a:r>
          </a:p>
          <a:p>
            <a:pPr marL="0" indent="0">
              <a:buNone/>
            </a:pPr>
            <a:endParaRPr lang="de-DE" b="1" dirty="0"/>
          </a:p>
          <a:p>
            <a:pPr>
              <a:buFont typeface="Arial" panose="020B0604020202020204" pitchFamily="34" charset="0"/>
              <a:buChar char="•"/>
            </a:pPr>
            <a:r>
              <a:rPr lang="de-DE" dirty="0"/>
              <a:t>Anstatt zufällige Namen spezifische Versionsnummer</a:t>
            </a:r>
          </a:p>
          <a:p>
            <a:pPr>
              <a:buFont typeface="Arial" panose="020B0604020202020204" pitchFamily="34" charset="0"/>
              <a:buChar char="•"/>
            </a:pPr>
            <a:r>
              <a:rPr lang="de-DE" dirty="0"/>
              <a:t>Notation </a:t>
            </a:r>
            <a:r>
              <a:rPr lang="de-DE" dirty="0">
                <a:latin typeface="Consolas" panose="020B0609020204030204" pitchFamily="49" charset="0"/>
              </a:rPr>
              <a:t>MAJOR.MINOR.PATCH</a:t>
            </a:r>
          </a:p>
          <a:p>
            <a:pPr lvl="1">
              <a:buFont typeface="Arial" panose="020B0604020202020204" pitchFamily="34" charset="0"/>
              <a:buChar char="•"/>
            </a:pPr>
            <a:r>
              <a:rPr lang="de-DE" dirty="0"/>
              <a:t>Beispiel: 2.5.1</a:t>
            </a:r>
          </a:p>
          <a:p>
            <a:pPr lvl="1">
              <a:buFont typeface="Arial" panose="020B0604020202020204" pitchFamily="34" charset="0"/>
              <a:buChar char="•"/>
            </a:pPr>
            <a:r>
              <a:rPr lang="de-DE" dirty="0"/>
              <a:t>MAJOR = Inkompatible Änderungen</a:t>
            </a:r>
          </a:p>
          <a:p>
            <a:pPr lvl="1">
              <a:buFont typeface="Arial" panose="020B0604020202020204" pitchFamily="34" charset="0"/>
              <a:buChar char="•"/>
            </a:pPr>
            <a:r>
              <a:rPr lang="de-DE" dirty="0"/>
              <a:t>MINOR = Kompatible Änderungen</a:t>
            </a:r>
          </a:p>
          <a:p>
            <a:pPr lvl="1">
              <a:buFont typeface="Arial" panose="020B0604020202020204" pitchFamily="34" charset="0"/>
              <a:buChar char="•"/>
            </a:pPr>
            <a:r>
              <a:rPr lang="de-DE" dirty="0"/>
              <a:t>PATCH = Fixes</a:t>
            </a:r>
          </a:p>
          <a:p>
            <a:pPr>
              <a:buFont typeface="Arial" panose="020B0604020202020204" pitchFamily="34" charset="0"/>
              <a:buChar char="•"/>
            </a:pPr>
            <a:r>
              <a:rPr lang="de-DE" dirty="0"/>
              <a:t>Neuer </a:t>
            </a:r>
            <a:r>
              <a:rPr lang="de-DE" dirty="0" err="1"/>
              <a:t>Build</a:t>
            </a:r>
            <a:r>
              <a:rPr lang="de-DE" dirty="0"/>
              <a:t> mit kleinsten Änderungen = </a:t>
            </a:r>
            <a:r>
              <a:rPr lang="de-DE" dirty="0" err="1"/>
              <a:t>Patchnummer</a:t>
            </a:r>
            <a:r>
              <a:rPr lang="de-DE" dirty="0"/>
              <a:t> hochzählen</a:t>
            </a:r>
          </a:p>
          <a:p>
            <a:pPr lvl="1">
              <a:buFont typeface="Arial" panose="020B0604020202020204" pitchFamily="34" charset="0"/>
              <a:buChar char="•"/>
            </a:pPr>
            <a:r>
              <a:rPr lang="de-DE" dirty="0">
                <a:sym typeface="Wingdings" panose="05000000000000000000" pitchFamily="2" charset="2"/>
              </a:rPr>
              <a:t> aus 2.5.1 wird 2.5.2</a:t>
            </a:r>
            <a:endParaRPr lang="de-DE" dirty="0"/>
          </a:p>
          <a:p>
            <a:pPr>
              <a:buFont typeface="Arial" panose="020B0604020202020204" pitchFamily="34" charset="0"/>
              <a:buChar char="•"/>
            </a:pPr>
            <a:r>
              <a:rPr lang="de-DE" dirty="0"/>
              <a:t>Tags weiterhin mutable</a:t>
            </a:r>
          </a:p>
          <a:p>
            <a:pPr marL="0" indent="0">
              <a:buNone/>
            </a:pPr>
            <a:endParaRPr lang="de-DE" b="1" dirty="0"/>
          </a:p>
        </p:txBody>
      </p:sp>
    </p:spTree>
    <p:extLst>
      <p:ext uri="{BB962C8B-B14F-4D97-AF65-F5344CB8AC3E}">
        <p14:creationId xmlns:p14="http://schemas.microsoft.com/office/powerpoint/2010/main" val="1996689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Git</a:t>
            </a:r>
            <a:r>
              <a:rPr lang="de-DE" b="1" dirty="0"/>
              <a:t> Commit Hash</a:t>
            </a:r>
          </a:p>
          <a:p>
            <a:pPr marL="0" indent="0">
              <a:buNone/>
            </a:pPr>
            <a:endParaRPr lang="de-DE" b="1" dirty="0"/>
          </a:p>
          <a:p>
            <a:pPr>
              <a:buFont typeface="Arial" panose="020B0604020202020204" pitchFamily="34" charset="0"/>
              <a:buChar char="•"/>
            </a:pPr>
            <a:r>
              <a:rPr lang="de-DE" dirty="0"/>
              <a:t>Neuer Commit = neues Image</a:t>
            </a:r>
          </a:p>
          <a:p>
            <a:pPr>
              <a:buFont typeface="Arial" panose="020B0604020202020204" pitchFamily="34" charset="0"/>
              <a:buChar char="•"/>
            </a:pPr>
            <a:r>
              <a:rPr lang="de-DE" dirty="0" err="1"/>
              <a:t>Git</a:t>
            </a:r>
            <a:r>
              <a:rPr lang="de-DE" dirty="0"/>
              <a:t> Hash zum Tagging</a:t>
            </a:r>
          </a:p>
          <a:p>
            <a:pPr lvl="1">
              <a:buFont typeface="Arial" panose="020B0604020202020204" pitchFamily="34" charset="0"/>
              <a:buChar char="•"/>
            </a:pPr>
            <a:r>
              <a:rPr lang="de-DE" dirty="0"/>
              <a:t>Kürzer als Docker Image Digests</a:t>
            </a:r>
          </a:p>
          <a:p>
            <a:pPr>
              <a:buFont typeface="Arial" panose="020B0604020202020204" pitchFamily="34" charset="0"/>
              <a:buChar char="•"/>
            </a:pPr>
            <a:r>
              <a:rPr lang="de-DE" dirty="0" err="1"/>
              <a:t>Traceability</a:t>
            </a:r>
            <a:r>
              <a:rPr lang="de-DE" dirty="0"/>
              <a:t> (Rückverfolgbarkeit) sehr hoch!</a:t>
            </a:r>
          </a:p>
          <a:p>
            <a:pPr>
              <a:buFont typeface="Arial" panose="020B0604020202020204" pitchFamily="34" charset="0"/>
              <a:buChar char="•"/>
            </a:pPr>
            <a:r>
              <a:rPr lang="de-DE" dirty="0"/>
              <a:t>Nicht selbsterklärend</a:t>
            </a:r>
          </a:p>
          <a:p>
            <a:pPr>
              <a:buFont typeface="Arial" panose="020B0604020202020204" pitchFamily="34" charset="0"/>
              <a:buChar char="•"/>
            </a:pPr>
            <a:r>
              <a:rPr lang="de-DE" dirty="0"/>
              <a:t>Beispiel: sha1abcde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07229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Timestamp</a:t>
            </a:r>
            <a:r>
              <a:rPr lang="de-DE" b="1" dirty="0"/>
              <a:t> / Date-</a:t>
            </a:r>
            <a:r>
              <a:rPr lang="de-DE" b="1" dirty="0" err="1"/>
              <a:t>based</a:t>
            </a:r>
            <a:r>
              <a:rPr lang="de-DE" b="1" dirty="0"/>
              <a:t> Tags</a:t>
            </a:r>
          </a:p>
          <a:p>
            <a:pPr marL="0" indent="0">
              <a:buNone/>
            </a:pPr>
            <a:endParaRPr lang="de-DE" b="1" dirty="0"/>
          </a:p>
          <a:p>
            <a:pPr>
              <a:buFont typeface="Arial" panose="020B0604020202020204" pitchFamily="34" charset="0"/>
              <a:buChar char="•"/>
            </a:pPr>
            <a:r>
              <a:rPr lang="de-DE" dirty="0"/>
              <a:t>Unique Identifier</a:t>
            </a:r>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Einfache Lösung mit vielen Nachteilen</a:t>
            </a:r>
          </a:p>
          <a:p>
            <a:pPr lvl="1">
              <a:buFont typeface="Arial" panose="020B0604020202020204" pitchFamily="34" charset="0"/>
              <a:buChar char="•"/>
            </a:pPr>
            <a:r>
              <a:rPr lang="de-DE" dirty="0">
                <a:sym typeface="Wingdings" panose="05000000000000000000" pitchFamily="2" charset="2"/>
              </a:rPr>
              <a:t>Release am 20.05.2024, Tagging  </a:t>
            </a:r>
            <a:r>
              <a:rPr lang="de-DE" dirty="0">
                <a:latin typeface="Consolas" panose="020B0609020204030204" pitchFamily="49" charset="0"/>
                <a:sym typeface="Wingdings" panose="05000000000000000000" pitchFamily="2" charset="2"/>
              </a:rPr>
              <a:t>20240520</a:t>
            </a:r>
          </a:p>
          <a:p>
            <a:pPr lvl="1">
              <a:buFont typeface="Arial" panose="020B0604020202020204" pitchFamily="34" charset="0"/>
              <a:buChar char="•"/>
            </a:pPr>
            <a:r>
              <a:rPr lang="de-DE" dirty="0">
                <a:sym typeface="Wingdings" panose="05000000000000000000" pitchFamily="2" charset="2"/>
              </a:rPr>
              <a:t>Zeitzonen sind böse!</a:t>
            </a:r>
          </a:p>
          <a:p>
            <a:pPr lvl="1">
              <a:buFont typeface="Arial" panose="020B0604020202020204" pitchFamily="34" charset="0"/>
              <a:buChar char="•"/>
            </a:pPr>
            <a:r>
              <a:rPr lang="de-DE" dirty="0">
                <a:sym typeface="Wingdings" panose="05000000000000000000" pitchFamily="2" charset="2"/>
              </a:rPr>
              <a:t>Korrelation zum </a:t>
            </a:r>
            <a:r>
              <a:rPr lang="de-DE" dirty="0" err="1">
                <a:sym typeface="Wingdings" panose="05000000000000000000" pitchFamily="2" charset="2"/>
              </a:rPr>
              <a:t>Changeset</a:t>
            </a:r>
            <a:r>
              <a:rPr lang="de-DE" dirty="0">
                <a:sym typeface="Wingdings" panose="05000000000000000000" pitchFamily="2" charset="2"/>
              </a:rPr>
              <a:t> fehlt</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88241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Build</a:t>
            </a:r>
            <a:r>
              <a:rPr lang="de-DE" b="1" dirty="0"/>
              <a:t> ID</a:t>
            </a:r>
          </a:p>
          <a:p>
            <a:pPr marL="0" indent="0">
              <a:buNone/>
            </a:pPr>
            <a:endParaRPr lang="de-DE" b="1" dirty="0"/>
          </a:p>
          <a:p>
            <a:pPr>
              <a:buFont typeface="Arial" panose="020B0604020202020204" pitchFamily="34" charset="0"/>
              <a:buChar char="•"/>
            </a:pPr>
            <a:r>
              <a:rPr lang="de-DE" dirty="0"/>
              <a:t>Unique Identifier</a:t>
            </a:r>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Referenziert bestimmten </a:t>
            </a:r>
            <a:r>
              <a:rPr lang="de-DE" dirty="0" err="1">
                <a:sym typeface="Wingdings" panose="05000000000000000000" pitchFamily="2" charset="2"/>
              </a:rPr>
              <a:t>Build</a:t>
            </a: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Kann (theoretisch) nicht </a:t>
            </a:r>
            <a:r>
              <a:rPr lang="de-DE" dirty="0" err="1">
                <a:sym typeface="Wingdings" panose="05000000000000000000" pitchFamily="2" charset="2"/>
              </a:rPr>
              <a:t>gefaked</a:t>
            </a:r>
            <a:r>
              <a:rPr lang="de-DE" dirty="0">
                <a:sym typeface="Wingdings" panose="05000000000000000000" pitchFamily="2" charset="2"/>
              </a:rPr>
              <a:t> werden</a:t>
            </a:r>
          </a:p>
          <a:p>
            <a:pPr>
              <a:buFont typeface="Arial" panose="020B0604020202020204" pitchFamily="34" charset="0"/>
              <a:buChar char="•"/>
            </a:pPr>
            <a:r>
              <a:rPr lang="de-DE" dirty="0">
                <a:sym typeface="Wingdings" panose="05000000000000000000" pitchFamily="2" charset="2"/>
              </a:rPr>
              <a:t>Analog zum Image Digest</a:t>
            </a:r>
          </a:p>
          <a:p>
            <a:pPr lvl="1">
              <a:buFont typeface="Arial" panose="020B0604020202020204" pitchFamily="34" charset="0"/>
              <a:buChar char="•"/>
            </a:pPr>
            <a:r>
              <a:rPr lang="de-DE" dirty="0">
                <a:sym typeface="Wingdings" panose="05000000000000000000" pitchFamily="2" charset="2"/>
              </a:rPr>
              <a:t> Keine Hinweise auf Änderungen vom Release</a:t>
            </a:r>
          </a:p>
          <a:p>
            <a:pPr lvl="1">
              <a:buFont typeface="Arial" panose="020B0604020202020204" pitchFamily="34" charset="0"/>
              <a:buChar char="•"/>
            </a:pPr>
            <a:r>
              <a:rPr lang="de-DE" dirty="0">
                <a:sym typeface="Wingdings" panose="05000000000000000000" pitchFamily="2" charset="2"/>
              </a:rPr>
              <a:t>Auch nicht hilfreich beim Suchen nach einem bestimmten Image</a:t>
            </a:r>
          </a:p>
        </p:txBody>
      </p:sp>
    </p:spTree>
    <p:extLst>
      <p:ext uri="{BB962C8B-B14F-4D97-AF65-F5344CB8AC3E}">
        <p14:creationId xmlns:p14="http://schemas.microsoft.com/office/powerpoint/2010/main" val="389219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781715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F3AE3-58DC-3491-F808-4EB383AB206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190FFB39-ECBA-266E-3E67-FF616FE30B00}"/>
              </a:ext>
            </a:extLst>
          </p:cNvPr>
          <p:cNvSpPr>
            <a:spLocks noGrp="1"/>
          </p:cNvSpPr>
          <p:nvPr>
            <p:ph idx="1"/>
          </p:nvPr>
        </p:nvSpPr>
        <p:spPr/>
        <p:txBody>
          <a:bodyPr/>
          <a:lstStyle/>
          <a:p>
            <a:pPr marL="0" indent="0">
              <a:buNone/>
            </a:pPr>
            <a:r>
              <a:rPr lang="de-DE" b="1" dirty="0"/>
              <a:t>Use Cases für die Strategien</a:t>
            </a:r>
          </a:p>
          <a:p>
            <a:pPr>
              <a:buFont typeface="Arial" panose="020B0604020202020204" pitchFamily="34" charset="0"/>
              <a:buChar char="•"/>
            </a:pPr>
            <a:r>
              <a:rPr lang="de-DE" dirty="0"/>
              <a:t>Rolling Tags</a:t>
            </a:r>
          </a:p>
          <a:p>
            <a:pPr lvl="1">
              <a:buFont typeface="Arial" panose="020B0604020202020204" pitchFamily="34" charset="0"/>
              <a:buChar char="•"/>
            </a:pPr>
            <a:r>
              <a:rPr lang="de-DE" dirty="0"/>
              <a:t>Base Images, welche immer aktuell sein sollen</a:t>
            </a:r>
          </a:p>
          <a:p>
            <a:pPr>
              <a:buFont typeface="Arial" panose="020B0604020202020204" pitchFamily="34" charset="0"/>
              <a:buChar char="•"/>
            </a:pPr>
            <a:r>
              <a:rPr lang="de-DE" dirty="0"/>
              <a:t>Unique Tags</a:t>
            </a:r>
          </a:p>
          <a:p>
            <a:pPr lvl="1">
              <a:buFont typeface="Arial" panose="020B0604020202020204" pitchFamily="34" charset="0"/>
              <a:buChar char="•"/>
            </a:pPr>
            <a:r>
              <a:rPr lang="de-DE" dirty="0"/>
              <a:t>Software in Produktion</a:t>
            </a:r>
          </a:p>
          <a:p>
            <a:pPr lvl="1">
              <a:buFont typeface="Arial" panose="020B0604020202020204" pitchFamily="34" charset="0"/>
              <a:buChar char="•"/>
            </a:pPr>
            <a:r>
              <a:rPr lang="de-DE" dirty="0"/>
              <a:t>Empfehlung: </a:t>
            </a:r>
            <a:r>
              <a:rPr lang="de-DE" dirty="0" err="1"/>
              <a:t>Build</a:t>
            </a:r>
            <a:r>
              <a:rPr lang="de-DE" dirty="0"/>
              <a:t> ID Tag</a:t>
            </a:r>
          </a:p>
          <a:p>
            <a:pPr lvl="1">
              <a:buFont typeface="Arial" panose="020B0604020202020204" pitchFamily="34" charset="0"/>
              <a:buChar char="•"/>
            </a:pPr>
            <a:endParaRPr lang="de-DE" dirty="0"/>
          </a:p>
          <a:p>
            <a:pPr>
              <a:buFont typeface="Arial" panose="020B0604020202020204" pitchFamily="34" charset="0"/>
              <a:buChar char="•"/>
            </a:pPr>
            <a:r>
              <a:rPr lang="de-DE" dirty="0" err="1"/>
              <a:t>SemVer</a:t>
            </a:r>
            <a:endParaRPr lang="de-DE" dirty="0"/>
          </a:p>
          <a:p>
            <a:pPr lvl="1">
              <a:buFont typeface="Arial" panose="020B0604020202020204" pitchFamily="34" charset="0"/>
              <a:buChar char="•"/>
            </a:pPr>
            <a:r>
              <a:rPr lang="de-DE" dirty="0"/>
              <a:t>Koppelt ein Image ans darunterliegende </a:t>
            </a:r>
            <a:r>
              <a:rPr lang="de-DE" dirty="0" err="1"/>
              <a:t>Changeset</a:t>
            </a:r>
            <a:endParaRPr lang="de-DE" dirty="0"/>
          </a:p>
          <a:p>
            <a:pPr lvl="1">
              <a:buFont typeface="Arial" panose="020B0604020202020204" pitchFamily="34" charset="0"/>
              <a:buChar char="•"/>
            </a:pPr>
            <a:r>
              <a:rPr lang="de-DE" dirty="0"/>
              <a:t>Kann automatisiert werden</a:t>
            </a:r>
          </a:p>
          <a:p>
            <a:pPr lvl="1">
              <a:buFont typeface="Arial" panose="020B0604020202020204" pitchFamily="34" charset="0"/>
              <a:buChar char="•"/>
            </a:pPr>
            <a:r>
              <a:rPr lang="de-DE" dirty="0"/>
              <a:t>Nutzer erhalten kompatiblen </a:t>
            </a:r>
            <a:r>
              <a:rPr lang="de-DE" dirty="0" err="1"/>
              <a:t>Build</a:t>
            </a:r>
            <a:r>
              <a:rPr lang="de-DE" dirty="0"/>
              <a:t> für ihre Anwendungen</a:t>
            </a:r>
          </a:p>
          <a:p>
            <a:pPr lvl="1">
              <a:buFont typeface="Arial" panose="020B0604020202020204" pitchFamily="34" charset="0"/>
              <a:buChar char="•"/>
            </a:pPr>
            <a:endParaRPr lang="de-DE" dirty="0"/>
          </a:p>
          <a:p>
            <a:pPr>
              <a:buFont typeface="Arial" panose="020B0604020202020204" pitchFamily="34" charset="0"/>
              <a:buChar char="•"/>
            </a:pPr>
            <a:r>
              <a:rPr lang="de-DE" dirty="0"/>
              <a:t>Kombination möglich!</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343330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Verwendung mit </a:t>
            </a:r>
            <a:r>
              <a:rPr lang="de-DE" b="1" dirty="0" err="1"/>
              <a:t>GitLab</a:t>
            </a:r>
            <a:endParaRPr lang="de-DE" b="1" dirty="0"/>
          </a:p>
          <a:p>
            <a:pPr marL="0" indent="0">
              <a:buNone/>
            </a:pPr>
            <a:endParaRPr lang="de-DE" b="1" dirty="0"/>
          </a:p>
          <a:p>
            <a:pPr>
              <a:buFont typeface="Arial" panose="020B0604020202020204" pitchFamily="34" charset="0"/>
              <a:buChar char="•"/>
            </a:pPr>
            <a:r>
              <a:rPr lang="de-DE" dirty="0"/>
              <a:t>Authentifizierung an der Container Registry</a:t>
            </a:r>
          </a:p>
          <a:p>
            <a:pPr>
              <a:buFont typeface="Arial" panose="020B0604020202020204" pitchFamily="34" charset="0"/>
              <a:buChar char="•"/>
            </a:pPr>
            <a:r>
              <a:rPr lang="de-DE" dirty="0"/>
              <a:t>Authentifizierung in CI/CD Pipelines</a:t>
            </a:r>
          </a:p>
          <a:p>
            <a:pPr>
              <a:buFont typeface="Arial" panose="020B0604020202020204" pitchFamily="34" charset="0"/>
              <a:buChar char="•"/>
            </a:pPr>
            <a:r>
              <a:rPr lang="de-DE" dirty="0"/>
              <a:t>Images bauen und pushen</a:t>
            </a:r>
          </a:p>
          <a:p>
            <a:pPr>
              <a:buFont typeface="Arial" panose="020B0604020202020204" pitchFamily="34" charset="0"/>
              <a:buChar char="•"/>
            </a:pPr>
            <a:r>
              <a:rPr lang="de-DE" dirty="0"/>
              <a:t>Container Registry: Beispiele mit </a:t>
            </a:r>
            <a:r>
              <a:rPr lang="de-DE" dirty="0" err="1"/>
              <a:t>GitLab</a:t>
            </a:r>
            <a:r>
              <a:rPr lang="de-DE" dirty="0"/>
              <a:t> CI/CD</a:t>
            </a: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44366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an der Container Registry</a:t>
            </a:r>
          </a:p>
          <a:p>
            <a:pPr marL="0" indent="0">
              <a:buNone/>
            </a:pPr>
            <a:endParaRPr lang="de-DE" b="1" dirty="0"/>
          </a:p>
          <a:p>
            <a:pPr>
              <a:buFont typeface="Arial" panose="020B0604020202020204" pitchFamily="34" charset="0"/>
              <a:buChar char="•"/>
            </a:pPr>
            <a:r>
              <a:rPr lang="de-DE" dirty="0"/>
              <a:t>Unterstützte Mechanismen</a:t>
            </a:r>
          </a:p>
          <a:p>
            <a:pPr lvl="1">
              <a:buFont typeface="Arial" panose="020B0604020202020204" pitchFamily="34" charset="0"/>
              <a:buChar char="•"/>
            </a:pPr>
            <a:r>
              <a:rPr lang="de-DE" dirty="0"/>
              <a:t>Personal Access Token</a:t>
            </a:r>
          </a:p>
          <a:p>
            <a:pPr lvl="1">
              <a:buFont typeface="Arial" panose="020B0604020202020204" pitchFamily="34" charset="0"/>
              <a:buChar char="•"/>
            </a:pPr>
            <a:r>
              <a:rPr lang="de-DE" dirty="0"/>
              <a:t>Deploy Token</a:t>
            </a:r>
          </a:p>
          <a:p>
            <a:pPr lvl="1">
              <a:buFont typeface="Arial" panose="020B0604020202020204" pitchFamily="34" charset="0"/>
              <a:buChar char="•"/>
            </a:pPr>
            <a:r>
              <a:rPr lang="de-DE" dirty="0"/>
              <a:t>Project Access Token</a:t>
            </a:r>
          </a:p>
          <a:p>
            <a:pPr lvl="1">
              <a:buFont typeface="Arial" panose="020B0604020202020204" pitchFamily="34" charset="0"/>
              <a:buChar char="•"/>
            </a:pPr>
            <a:r>
              <a:rPr lang="de-DE" dirty="0"/>
              <a:t>Group Access Token</a:t>
            </a:r>
          </a:p>
          <a:p>
            <a:pPr lvl="1">
              <a:buFont typeface="Arial" panose="020B0604020202020204" pitchFamily="34" charset="0"/>
              <a:buChar char="•"/>
            </a:pPr>
            <a:endParaRPr lang="de-DE" dirty="0"/>
          </a:p>
          <a:p>
            <a:pPr>
              <a:buFont typeface="Arial" panose="020B0604020202020204" pitchFamily="34" charset="0"/>
              <a:buChar char="•"/>
            </a:pPr>
            <a:r>
              <a:rPr lang="de-DE" dirty="0"/>
              <a:t>Erforderliche Berechtigungen (Scopes)</a:t>
            </a:r>
          </a:p>
          <a:p>
            <a:pPr lvl="1">
              <a:buFont typeface="Arial" panose="020B0604020202020204" pitchFamily="34" charset="0"/>
              <a:buChar char="•"/>
            </a:pPr>
            <a:r>
              <a:rPr lang="de-DE" i="1" dirty="0" err="1"/>
              <a:t>read_registry</a:t>
            </a:r>
            <a:r>
              <a:rPr lang="de-DE" i="1" dirty="0"/>
              <a:t> </a:t>
            </a:r>
            <a:r>
              <a:rPr lang="de-DE" dirty="0"/>
              <a:t>für </a:t>
            </a:r>
            <a:r>
              <a:rPr lang="de-DE" dirty="0" err="1"/>
              <a:t>read</a:t>
            </a:r>
            <a:r>
              <a:rPr lang="de-DE" dirty="0"/>
              <a:t> (pull) </a:t>
            </a:r>
          </a:p>
          <a:p>
            <a:pPr lvl="1">
              <a:buFont typeface="Arial" panose="020B0604020202020204" pitchFamily="34" charset="0"/>
              <a:buChar char="•"/>
            </a:pPr>
            <a:r>
              <a:rPr lang="de-DE" i="1" dirty="0" err="1"/>
              <a:t>write_registry</a:t>
            </a:r>
            <a:r>
              <a:rPr lang="de-DE" i="1" dirty="0"/>
              <a:t> </a:t>
            </a:r>
            <a:r>
              <a:rPr lang="de-DE" u="sng" dirty="0"/>
              <a:t>und</a:t>
            </a:r>
            <a:r>
              <a:rPr lang="de-DE" dirty="0"/>
              <a:t> </a:t>
            </a:r>
            <a:r>
              <a:rPr lang="de-DE" dirty="0" err="1"/>
              <a:t>read_registry</a:t>
            </a:r>
            <a:r>
              <a:rPr lang="de-DE" dirty="0"/>
              <a:t> für </a:t>
            </a:r>
            <a:r>
              <a:rPr lang="de-DE" dirty="0" err="1"/>
              <a:t>write</a:t>
            </a:r>
            <a:r>
              <a:rPr lang="de-DE" dirty="0"/>
              <a:t> (push)</a:t>
            </a: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809655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an der Container Registry</a:t>
            </a:r>
          </a:p>
          <a:p>
            <a:pPr lvl="1">
              <a:buFont typeface="Arial" panose="020B0604020202020204" pitchFamily="34" charset="0"/>
              <a:buChar char="•"/>
            </a:pPr>
            <a:endParaRPr lang="de-DE" sz="1800" dirty="0">
              <a:latin typeface="Consolas" panose="020B0609020204030204" pitchFamily="49" charset="0"/>
            </a:endParaRPr>
          </a:p>
          <a:p>
            <a:pPr marL="457200" lvl="1" indent="0">
              <a:buNone/>
            </a:pP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registry.example.com</a:t>
            </a:r>
          </a:p>
          <a:p>
            <a:pPr marL="457200" lvl="1" indent="0">
              <a:buNone/>
            </a:pPr>
            <a:endParaRPr lang="de-DE" sz="1800" dirty="0">
              <a:latin typeface="+mj-lt"/>
            </a:endParaRPr>
          </a:p>
          <a:p>
            <a:pPr marL="457200" lvl="1" indent="0">
              <a:buNone/>
            </a:pPr>
            <a:r>
              <a:rPr lang="de-DE" sz="1800" dirty="0">
                <a:latin typeface="+mj-lt"/>
              </a:rPr>
              <a:t>oder</a:t>
            </a:r>
          </a:p>
          <a:p>
            <a:pPr marL="457200" lvl="1" indent="0">
              <a:buNone/>
            </a:pPr>
            <a:endParaRPr lang="de-DE" sz="1800" dirty="0">
              <a:latin typeface="Consolas" panose="020B0609020204030204" pitchFamily="49" charset="0"/>
            </a:endParaRPr>
          </a:p>
          <a:p>
            <a:pPr marL="457200" lvl="1" indent="0">
              <a:buNone/>
            </a:pPr>
            <a:r>
              <a:rPr lang="de-DE" sz="1800" dirty="0">
                <a:latin typeface="Consolas" panose="020B0609020204030204" pitchFamily="49" charset="0"/>
              </a:rPr>
              <a:t>TOKEN=&lt;</a:t>
            </a:r>
            <a:r>
              <a:rPr lang="de-DE" sz="1800" dirty="0" err="1">
                <a:latin typeface="Consolas" panose="020B0609020204030204" pitchFamily="49" charset="0"/>
              </a:rPr>
              <a:t>token</a:t>
            </a:r>
            <a:r>
              <a:rPr lang="de-DE" sz="1800" dirty="0">
                <a:latin typeface="Consolas" panose="020B0609020204030204" pitchFamily="49" charset="0"/>
              </a:rPr>
              <a:t>&gt;</a:t>
            </a:r>
          </a:p>
          <a:p>
            <a:pPr marL="457200" lvl="1" indent="0">
              <a:buNone/>
            </a:pPr>
            <a:r>
              <a:rPr lang="de-DE" sz="1800" dirty="0">
                <a:latin typeface="Consolas" panose="020B0609020204030204" pitchFamily="49" charset="0"/>
              </a:rPr>
              <a:t>echo "$TOKEN"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registry.example.com -u &lt;</a:t>
            </a:r>
            <a:r>
              <a:rPr lang="de-DE" sz="1800" dirty="0" err="1">
                <a:latin typeface="Consolas" panose="020B0609020204030204" pitchFamily="49" charset="0"/>
              </a:rPr>
              <a:t>username</a:t>
            </a:r>
            <a:r>
              <a:rPr lang="de-DE" sz="1800" dirty="0">
                <a:latin typeface="Consolas" panose="020B0609020204030204" pitchFamily="49" charset="0"/>
              </a:rPr>
              <a:t>&gt; --password-</a:t>
            </a:r>
            <a:r>
              <a:rPr lang="de-DE" sz="1800" dirty="0" err="1">
                <a:latin typeface="Consolas" panose="020B0609020204030204" pitchFamily="49" charset="0"/>
              </a:rPr>
              <a:t>stdin</a:t>
            </a:r>
            <a:endParaRPr lang="de-DE" sz="1800" dirty="0">
              <a:latin typeface="Consolas" panose="020B0609020204030204" pitchFamily="49" charset="0"/>
            </a:endParaRPr>
          </a:p>
          <a:p>
            <a:pPr lvl="1">
              <a:buFont typeface="Arial" panose="020B0604020202020204" pitchFamily="34" charset="0"/>
              <a:buChar char="•"/>
            </a:pP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214759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in CI/CD Pipelines</a:t>
            </a:r>
            <a:endParaRPr lang="de-DE" dirty="0"/>
          </a:p>
          <a:p>
            <a:pPr>
              <a:buFont typeface="Arial" panose="020B0604020202020204" pitchFamily="34" charset="0"/>
              <a:buChar char="•"/>
            </a:pPr>
            <a:endParaRPr lang="de-DE" sz="1800" dirty="0"/>
          </a:p>
          <a:p>
            <a:pPr>
              <a:buFont typeface="Arial" panose="020B0604020202020204" pitchFamily="34" charset="0"/>
              <a:buChar char="•"/>
            </a:pPr>
            <a:r>
              <a:rPr lang="de-DE" sz="2000" dirty="0"/>
              <a:t>Variable CI_REGISTRY_USER</a:t>
            </a:r>
          </a:p>
          <a:p>
            <a:pPr lvl="1">
              <a:buFont typeface="Arial" panose="020B0604020202020204" pitchFamily="34" charset="0"/>
              <a:buChar char="•"/>
            </a:pPr>
            <a:r>
              <a:rPr lang="de-DE" sz="1800" dirty="0"/>
              <a:t>Benutzer/Job mit </a:t>
            </a:r>
            <a:r>
              <a:rPr lang="de-DE" sz="1800" dirty="0" err="1"/>
              <a:t>read</a:t>
            </a:r>
            <a:r>
              <a:rPr lang="de-DE" sz="1800" dirty="0"/>
              <a:t> + </a:t>
            </a:r>
            <a:r>
              <a:rPr lang="de-DE" sz="1800" dirty="0" err="1"/>
              <a:t>write</a:t>
            </a:r>
            <a:r>
              <a:rPr lang="de-DE" sz="1800" dirty="0"/>
              <a:t> </a:t>
            </a:r>
            <a:r>
              <a:rPr lang="de-DE" sz="1800" dirty="0" err="1"/>
              <a:t>Scope</a:t>
            </a:r>
            <a:endParaRPr lang="de-DE" sz="1800" dirty="0"/>
          </a:p>
          <a:p>
            <a:pPr lvl="1">
              <a:buFont typeface="Arial" panose="020B0604020202020204" pitchFamily="34" charset="0"/>
              <a:buChar char="•"/>
            </a:pPr>
            <a:r>
              <a:rPr lang="de-DE" sz="1800" dirty="0"/>
              <a:t>Passwort automatisch: CI_REGISTRY_PASSWORD</a:t>
            </a:r>
          </a:p>
          <a:p>
            <a:pPr lvl="1">
              <a:buFont typeface="Arial" panose="020B0604020202020204" pitchFamily="34" charset="0"/>
              <a:buChar char="•"/>
            </a:pPr>
            <a:r>
              <a:rPr lang="de-DE" sz="1800" dirty="0">
                <a:latin typeface="Consolas" panose="020B0609020204030204" pitchFamily="49" charset="0"/>
              </a:rPr>
              <a:t>echo "$CI_REGISTRY_PASSWORD"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$CI_REGISTRY_USER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a:buFont typeface="Arial" panose="020B0604020202020204" pitchFamily="34" charset="0"/>
              <a:buChar char="•"/>
            </a:pPr>
            <a:endParaRPr lang="de-DE" sz="2000" dirty="0"/>
          </a:p>
          <a:p>
            <a:pPr>
              <a:buFont typeface="Arial" panose="020B0604020202020204" pitchFamily="34" charset="0"/>
              <a:buChar char="•"/>
            </a:pPr>
            <a:r>
              <a:rPr lang="de-DE" sz="2000" dirty="0"/>
              <a:t>CI Job Token</a:t>
            </a:r>
          </a:p>
          <a:p>
            <a:pPr lvl="1">
              <a:buFont typeface="Arial" panose="020B0604020202020204" pitchFamily="34" charset="0"/>
              <a:buChar char="•"/>
            </a:pPr>
            <a:r>
              <a:rPr lang="de-DE" sz="1800" dirty="0">
                <a:latin typeface="Consolas" panose="020B0609020204030204" pitchFamily="49" charset="0"/>
              </a:rPr>
              <a:t>echo "$CI_JOB_TOKEN"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$CI_REGISTRY_USER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marL="914400" lvl="2" indent="0">
              <a:buNone/>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650913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in CI/CD Pipelines</a:t>
            </a:r>
          </a:p>
          <a:p>
            <a:pPr marL="0" indent="0">
              <a:buNone/>
            </a:pPr>
            <a:endParaRPr lang="de-DE" dirty="0"/>
          </a:p>
          <a:p>
            <a:pPr>
              <a:buFont typeface="Arial" panose="020B0604020202020204" pitchFamily="34" charset="0"/>
              <a:buChar char="•"/>
            </a:pPr>
            <a:r>
              <a:rPr lang="de-DE" sz="2000" dirty="0" err="1"/>
              <a:t>read</a:t>
            </a:r>
            <a:r>
              <a:rPr lang="de-DE" sz="2000" dirty="0"/>
              <a:t> (pull) </a:t>
            </a:r>
            <a:r>
              <a:rPr lang="de-DE" sz="2000" dirty="0" err="1"/>
              <a:t>access</a:t>
            </a:r>
            <a:r>
              <a:rPr lang="de-DE" sz="2000" dirty="0"/>
              <a:t> </a:t>
            </a:r>
            <a:r>
              <a:rPr lang="de-DE" sz="2000" dirty="0">
                <a:sym typeface="Wingdings" panose="05000000000000000000" pitchFamily="2" charset="2"/>
              </a:rPr>
              <a:t> </a:t>
            </a:r>
            <a:r>
              <a:rPr lang="de-DE" sz="2000" dirty="0" err="1">
                <a:sym typeface="Wingdings" panose="05000000000000000000" pitchFamily="2" charset="2"/>
              </a:rPr>
              <a:t>read_registry</a:t>
            </a:r>
            <a:endParaRPr lang="de-DE" sz="2000" dirty="0">
              <a:sym typeface="Wingdings" panose="05000000000000000000" pitchFamily="2" charset="2"/>
            </a:endParaRPr>
          </a:p>
          <a:p>
            <a:pPr>
              <a:buFont typeface="Arial" panose="020B0604020202020204" pitchFamily="34" charset="0"/>
              <a:buChar char="•"/>
            </a:pPr>
            <a:r>
              <a:rPr lang="de-DE" sz="2000" dirty="0" err="1">
                <a:sym typeface="Wingdings" panose="05000000000000000000" pitchFamily="2" charset="2"/>
              </a:rPr>
              <a:t>write</a:t>
            </a:r>
            <a:r>
              <a:rPr lang="de-DE" sz="2000" dirty="0">
                <a:sym typeface="Wingdings" panose="05000000000000000000" pitchFamily="2" charset="2"/>
              </a:rPr>
              <a:t> (push) </a:t>
            </a:r>
            <a:r>
              <a:rPr lang="de-DE" sz="2000" dirty="0" err="1">
                <a:sym typeface="Wingdings" panose="05000000000000000000" pitchFamily="2" charset="2"/>
              </a:rPr>
              <a:t>access</a:t>
            </a:r>
            <a:r>
              <a:rPr lang="de-DE" sz="2000" dirty="0">
                <a:sym typeface="Wingdings" panose="05000000000000000000" pitchFamily="2" charset="2"/>
              </a:rPr>
              <a:t>  </a:t>
            </a:r>
            <a:r>
              <a:rPr lang="de-DE" sz="2000" dirty="0" err="1">
                <a:sym typeface="Wingdings" panose="05000000000000000000" pitchFamily="2" charset="2"/>
              </a:rPr>
              <a:t>read_registry</a:t>
            </a:r>
            <a:r>
              <a:rPr lang="de-DE" sz="2000" dirty="0">
                <a:sym typeface="Wingdings" panose="05000000000000000000" pitchFamily="2" charset="2"/>
              </a:rPr>
              <a:t> &amp; </a:t>
            </a:r>
            <a:r>
              <a:rPr lang="de-DE" sz="2000" dirty="0" err="1">
                <a:sym typeface="Wingdings" panose="05000000000000000000" pitchFamily="2" charset="2"/>
              </a:rPr>
              <a:t>write_registry</a:t>
            </a:r>
            <a:endParaRPr lang="de-DE" sz="2000" dirty="0">
              <a:sym typeface="Wingdings" panose="05000000000000000000" pitchFamily="2" charset="2"/>
            </a:endParaRPr>
          </a:p>
          <a:p>
            <a:pPr>
              <a:buFont typeface="Arial" panose="020B0604020202020204" pitchFamily="34" charset="0"/>
              <a:buChar char="•"/>
            </a:pPr>
            <a:endParaRPr lang="de-DE" sz="1800" dirty="0"/>
          </a:p>
          <a:p>
            <a:pPr>
              <a:buFont typeface="Arial" panose="020B0604020202020204" pitchFamily="34" charset="0"/>
              <a:buChar char="•"/>
            </a:pPr>
            <a:r>
              <a:rPr lang="de-DE" sz="2000" dirty="0"/>
              <a:t>Deploy Token</a:t>
            </a:r>
          </a:p>
          <a:p>
            <a:pPr lvl="1">
              <a:buFont typeface="Arial" panose="020B0604020202020204" pitchFamily="34" charset="0"/>
              <a:buChar char="•"/>
            </a:pPr>
            <a:r>
              <a:rPr lang="de-DE" sz="1800" dirty="0">
                <a:latin typeface="Consolas" panose="020B0609020204030204" pitchFamily="49" charset="0"/>
              </a:rPr>
              <a:t>echo "$CI_DEPLOY_PASSWORD"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$CI_DEPLOY_USER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lvl="1">
              <a:buFont typeface="Arial" panose="020B0604020202020204" pitchFamily="34" charset="0"/>
              <a:buChar char="•"/>
            </a:pPr>
            <a:endParaRPr lang="de-DE" sz="1800" dirty="0">
              <a:latin typeface="Consolas" panose="020B0609020204030204" pitchFamily="49" charset="0"/>
            </a:endParaRPr>
          </a:p>
          <a:p>
            <a:pPr>
              <a:buFont typeface="Arial" panose="020B0604020202020204" pitchFamily="34" charset="0"/>
              <a:buChar char="•"/>
            </a:pPr>
            <a:r>
              <a:rPr lang="de-DE" sz="2000" dirty="0"/>
              <a:t>Personal Access Token</a:t>
            </a:r>
          </a:p>
          <a:p>
            <a:pPr lvl="1">
              <a:buFont typeface="Arial" panose="020B0604020202020204" pitchFamily="34" charset="0"/>
              <a:buChar char="•"/>
            </a:pPr>
            <a:r>
              <a:rPr lang="en-US" sz="1800" dirty="0">
                <a:latin typeface="Consolas" panose="020B0609020204030204" pitchFamily="49" charset="0"/>
              </a:rPr>
              <a:t>echo "&lt;</a:t>
            </a:r>
            <a:r>
              <a:rPr lang="en-US" sz="1800" dirty="0" err="1">
                <a:latin typeface="Consolas" panose="020B0609020204030204" pitchFamily="49" charset="0"/>
              </a:rPr>
              <a:t>access_token</a:t>
            </a:r>
            <a:r>
              <a:rPr lang="en-US" sz="1800" dirty="0">
                <a:latin typeface="Consolas" panose="020B0609020204030204" pitchFamily="49" charset="0"/>
              </a:rPr>
              <a:t>&gt;" | docker login $CI_REGISTRY -u &lt;username&gt; --password-stdin</a:t>
            </a:r>
          </a:p>
          <a:p>
            <a:pPr lvl="2">
              <a:buFont typeface="Arial" panose="020B0604020202020204" pitchFamily="34" charset="0"/>
              <a:buChar char="•"/>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6092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Images bauen und pushen</a:t>
            </a:r>
          </a:p>
          <a:p>
            <a:pPr marL="0" indent="0">
              <a:buNone/>
            </a:pPr>
            <a:endParaRPr lang="de-DE" dirty="0"/>
          </a:p>
          <a:p>
            <a:pPr marL="457200" indent="-457200">
              <a:buFont typeface="+mj-lt"/>
              <a:buAutoNum type="arabicPeriod"/>
            </a:pPr>
            <a:r>
              <a:rPr lang="de-DE" dirty="0"/>
              <a:t>An der Container Registry authentifizieren</a:t>
            </a:r>
          </a:p>
          <a:p>
            <a:pPr marL="457200" indent="-457200">
              <a:buFont typeface="+mj-lt"/>
              <a:buAutoNum type="arabicPeriod"/>
            </a:pPr>
            <a:r>
              <a:rPr lang="de-DE" dirty="0"/>
              <a:t>Docker CLI nutzen</a:t>
            </a:r>
          </a:p>
          <a:p>
            <a:pPr marL="857250" lvl="1" indent="-457200">
              <a:buFont typeface="+mj-lt"/>
              <a:buAutoNum type="arabicPeriod"/>
            </a:pPr>
            <a:r>
              <a:rPr lang="de-DE" dirty="0" err="1"/>
              <a:t>Build</a:t>
            </a:r>
            <a:r>
              <a:rPr lang="de-DE" dirty="0"/>
              <a:t>:</a:t>
            </a:r>
            <a:br>
              <a:rPr lang="de-DE" dirty="0"/>
            </a:br>
            <a:r>
              <a:rPr lang="en-US" sz="1800" dirty="0">
                <a:latin typeface="Consolas" panose="020B0609020204030204" pitchFamily="49" charset="0"/>
              </a:rPr>
              <a:t>docker build -t registry.example.com/group/project/image .</a:t>
            </a:r>
            <a:endParaRPr lang="de-DE" sz="1800" dirty="0">
              <a:latin typeface="Consolas" panose="020B0609020204030204" pitchFamily="49" charset="0"/>
            </a:endParaRPr>
          </a:p>
          <a:p>
            <a:pPr marL="857250" lvl="1" indent="-457200">
              <a:buFont typeface="+mj-lt"/>
              <a:buAutoNum type="arabicPeriod"/>
            </a:pPr>
            <a:r>
              <a:rPr lang="de-DE" dirty="0"/>
              <a:t>Push:</a:t>
            </a:r>
            <a:br>
              <a:rPr lang="de-DE" dirty="0"/>
            </a:br>
            <a:r>
              <a:rPr lang="en-US" sz="1800" dirty="0">
                <a:latin typeface="Consolas" panose="020B0609020204030204" pitchFamily="49" charset="0"/>
              </a:rPr>
              <a:t>docker push registry.example.com/group/project/image</a:t>
            </a:r>
          </a:p>
          <a:p>
            <a:pPr marL="857250" lvl="1" indent="-457200">
              <a:buFont typeface="+mj-lt"/>
              <a:buAutoNum type="arabicPeriod"/>
            </a:pPr>
            <a:endParaRPr lang="en-US" sz="1800" dirty="0">
              <a:latin typeface="Consolas" panose="020B0609020204030204" pitchFamily="49" charset="0"/>
            </a:endParaRPr>
          </a:p>
          <a:p>
            <a:pPr>
              <a:buFont typeface="Arial" panose="020B0604020202020204" pitchFamily="34" charset="0"/>
              <a:buChar char="•"/>
            </a:pPr>
            <a:r>
              <a:rPr lang="en-US" dirty="0">
                <a:latin typeface="+mj-lt"/>
              </a:rPr>
              <a:t>CI/CD Pipeline </a:t>
            </a:r>
            <a:r>
              <a:rPr lang="en-US" dirty="0" err="1">
                <a:latin typeface="+mj-lt"/>
              </a:rPr>
              <a:t>fürs</a:t>
            </a:r>
            <a:r>
              <a:rPr lang="en-US" dirty="0">
                <a:latin typeface="+mj-lt"/>
              </a:rPr>
              <a:t> </a:t>
            </a:r>
            <a:r>
              <a:rPr lang="en-US" dirty="0" err="1">
                <a:latin typeface="+mj-lt"/>
              </a:rPr>
              <a:t>Testen</a:t>
            </a:r>
            <a:r>
              <a:rPr lang="en-US" dirty="0">
                <a:latin typeface="+mj-lt"/>
              </a:rPr>
              <a:t>, </a:t>
            </a:r>
            <a:r>
              <a:rPr lang="en-US" dirty="0" err="1">
                <a:latin typeface="+mj-lt"/>
              </a:rPr>
              <a:t>Bauen</a:t>
            </a:r>
            <a:r>
              <a:rPr lang="en-US" dirty="0">
                <a:latin typeface="+mj-lt"/>
              </a:rPr>
              <a:t>, </a:t>
            </a:r>
            <a:r>
              <a:rPr lang="en-US" dirty="0" err="1">
                <a:latin typeface="+mj-lt"/>
              </a:rPr>
              <a:t>Pushen</a:t>
            </a:r>
            <a:r>
              <a:rPr lang="en-US" dirty="0">
                <a:latin typeface="+mj-lt"/>
              </a:rPr>
              <a:t> und </a:t>
            </a:r>
            <a:r>
              <a:rPr lang="en-US" dirty="0" err="1">
                <a:latin typeface="+mj-lt"/>
              </a:rPr>
              <a:t>Deployen</a:t>
            </a:r>
            <a:r>
              <a:rPr lang="en-US" dirty="0">
                <a:latin typeface="+mj-lt"/>
              </a:rPr>
              <a:t> </a:t>
            </a:r>
          </a:p>
          <a:p>
            <a:pPr marL="857250" lvl="1" indent="-457200">
              <a:buFont typeface="+mj-lt"/>
              <a:buAutoNum type="arabicPeriod"/>
            </a:pPr>
            <a:endParaRPr lang="en-US" dirty="0"/>
          </a:p>
          <a:p>
            <a:pPr marL="857250" lvl="1" indent="-457200">
              <a:buFont typeface="+mj-lt"/>
              <a:buAutoNum type="arabicPeriod"/>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54217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BAC26B-426A-E50B-5A33-950885BE5CD1}"/>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8037877A-731E-E191-4EA0-AB43492F7242}"/>
              </a:ext>
            </a:extLst>
          </p:cNvPr>
          <p:cNvSpPr>
            <a:spLocks noGrp="1"/>
          </p:cNvSpPr>
          <p:nvPr>
            <p:ph idx="1"/>
          </p:nvPr>
        </p:nvSpPr>
        <p:spPr/>
        <p:txBody>
          <a:bodyPr/>
          <a:lstStyle/>
          <a:p>
            <a:pPr marL="0" indent="0">
              <a:buNone/>
            </a:pPr>
            <a:r>
              <a:rPr lang="de-DE" b="1" dirty="0"/>
              <a:t>Docker-in-Docker (</a:t>
            </a:r>
            <a:r>
              <a:rPr lang="de-DE" b="1" dirty="0" err="1">
                <a:latin typeface="Consolas" panose="020B0609020204030204" pitchFamily="49" charset="0"/>
              </a:rPr>
              <a:t>dind</a:t>
            </a:r>
            <a:r>
              <a:rPr lang="de-DE" b="1" dirty="0"/>
              <a:t>)</a:t>
            </a:r>
          </a:p>
          <a:p>
            <a:pPr marL="0" indent="0">
              <a:buNone/>
            </a:pPr>
            <a:endParaRPr lang="de-DE" b="1" dirty="0"/>
          </a:p>
          <a:p>
            <a:pPr>
              <a:buFont typeface="Arial" panose="020B0604020202020204" pitchFamily="34" charset="0"/>
              <a:buChar char="•"/>
            </a:pPr>
            <a:r>
              <a:rPr lang="de-DE" dirty="0"/>
              <a:t>Unterstützte </a:t>
            </a:r>
            <a:r>
              <a:rPr lang="de-DE" dirty="0" err="1"/>
              <a:t>Executors</a:t>
            </a:r>
            <a:endParaRPr lang="de-DE" dirty="0"/>
          </a:p>
          <a:p>
            <a:pPr lvl="1">
              <a:buFont typeface="Arial" panose="020B0604020202020204" pitchFamily="34" charset="0"/>
              <a:buChar char="•"/>
            </a:pPr>
            <a:r>
              <a:rPr lang="de-DE" dirty="0"/>
              <a:t>Docker </a:t>
            </a:r>
            <a:r>
              <a:rPr lang="de-DE" dirty="0" err="1"/>
              <a:t>Executor</a:t>
            </a:r>
            <a:endParaRPr lang="de-DE" dirty="0"/>
          </a:p>
          <a:p>
            <a:pPr lvl="1">
              <a:buFont typeface="Arial" panose="020B0604020202020204" pitchFamily="34" charset="0"/>
              <a:buChar char="•"/>
            </a:pPr>
            <a:r>
              <a:rPr lang="de-DE" dirty="0" err="1"/>
              <a:t>Kubernetes</a:t>
            </a:r>
            <a:r>
              <a:rPr lang="de-DE" dirty="0"/>
              <a:t> </a:t>
            </a:r>
            <a:r>
              <a:rPr lang="de-DE" dirty="0" err="1"/>
              <a:t>Executor</a:t>
            </a:r>
            <a:endParaRPr lang="de-DE" dirty="0"/>
          </a:p>
          <a:p>
            <a:pPr marL="457200" lvl="1" indent="0">
              <a:buNone/>
            </a:pPr>
            <a:endParaRPr lang="de-DE" dirty="0"/>
          </a:p>
          <a:p>
            <a:pPr>
              <a:buFont typeface="Arial" panose="020B0604020202020204" pitchFamily="34" charset="0"/>
              <a:buChar char="•"/>
            </a:pPr>
            <a:r>
              <a:rPr lang="de-DE" dirty="0" err="1"/>
              <a:t>Executor</a:t>
            </a:r>
            <a:r>
              <a:rPr lang="de-DE" dirty="0"/>
              <a:t> verwendet </a:t>
            </a:r>
            <a:r>
              <a:rPr lang="de-DE" i="1" dirty="0" err="1"/>
              <a:t>docker</a:t>
            </a:r>
            <a:r>
              <a:rPr lang="de-DE" dirty="0"/>
              <a:t> Container Image</a:t>
            </a:r>
          </a:p>
          <a:p>
            <a:pPr lvl="1">
              <a:buFont typeface="Arial" panose="020B0604020202020204" pitchFamily="34" charset="0"/>
              <a:buChar char="•"/>
            </a:pPr>
            <a:r>
              <a:rPr lang="de-DE" dirty="0"/>
              <a:t>Image beinhaltet alle </a:t>
            </a:r>
            <a:r>
              <a:rPr lang="de-DE" dirty="0" err="1"/>
              <a:t>docker</a:t>
            </a:r>
            <a:r>
              <a:rPr lang="de-DE" dirty="0"/>
              <a:t> </a:t>
            </a:r>
            <a:r>
              <a:rPr lang="de-DE" dirty="0" err="1"/>
              <a:t>tools</a:t>
            </a:r>
            <a:endParaRPr lang="de-DE" dirty="0"/>
          </a:p>
          <a:p>
            <a:pPr lvl="1">
              <a:buFont typeface="Arial" panose="020B0604020202020204" pitchFamily="34" charset="0"/>
              <a:buChar char="•"/>
            </a:pPr>
            <a:r>
              <a:rPr lang="de-DE" dirty="0"/>
              <a:t>Job-</a:t>
            </a:r>
            <a:r>
              <a:rPr lang="de-DE" dirty="0" err="1">
                <a:latin typeface="Consolas" panose="020B0609020204030204" pitchFamily="49" charset="0"/>
              </a:rPr>
              <a:t>Script</a:t>
            </a:r>
            <a:r>
              <a:rPr lang="de-DE" dirty="0">
                <a:latin typeface="Consolas" panose="020B0609020204030204" pitchFamily="49" charset="0"/>
              </a:rPr>
              <a:t> </a:t>
            </a:r>
            <a:r>
              <a:rPr lang="de-DE" dirty="0"/>
              <a:t>im privilegierten Modus </a:t>
            </a:r>
          </a:p>
          <a:p>
            <a:pPr lvl="1">
              <a:buFont typeface="Arial" panose="020B0604020202020204" pitchFamily="34" charset="0"/>
              <a:buChar char="•"/>
            </a:pPr>
            <a:endParaRPr lang="de-DE" dirty="0"/>
          </a:p>
          <a:p>
            <a:pPr>
              <a:buFont typeface="Arial" panose="020B0604020202020204" pitchFamily="34" charset="0"/>
              <a:buChar char="•"/>
            </a:pPr>
            <a:r>
              <a:rPr lang="de-DE" dirty="0"/>
              <a:t>Spezifische Version nutzen!</a:t>
            </a:r>
          </a:p>
          <a:p>
            <a:pPr lvl="1">
              <a:buFont typeface="Arial" panose="020B0604020202020204" pitchFamily="34" charset="0"/>
              <a:buChar char="•"/>
            </a:pPr>
            <a:r>
              <a:rPr lang="de-DE" dirty="0"/>
              <a:t>Beispiel: </a:t>
            </a:r>
            <a:r>
              <a:rPr lang="de-DE" dirty="0">
                <a:latin typeface="Consolas" panose="020B0609020204030204" pitchFamily="49" charset="0"/>
              </a:rPr>
              <a:t>docker:24.0.5</a:t>
            </a:r>
          </a:p>
          <a:p>
            <a:pPr lvl="1">
              <a:buFont typeface="Arial" panose="020B0604020202020204" pitchFamily="34" charset="0"/>
              <a:buChar char="•"/>
            </a:pPr>
            <a:r>
              <a:rPr lang="de-DE" dirty="0"/>
              <a:t>Ansonsten bei </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Inkompatibilitätsprobleme</a:t>
            </a:r>
          </a:p>
          <a:p>
            <a:pPr lvl="1">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692726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FEA322-ABCF-FE66-D047-5245BEC88A7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C3FAE0C2-4BBD-D636-FAB6-5022AB351FD4}"/>
              </a:ext>
            </a:extLst>
          </p:cNvPr>
          <p:cNvSpPr>
            <a:spLocks noGrp="1"/>
          </p:cNvSpPr>
          <p:nvPr>
            <p:ph idx="1"/>
          </p:nvPr>
        </p:nvSpPr>
        <p:spPr/>
        <p:txBody>
          <a:bodyPr/>
          <a:lstStyle/>
          <a:p>
            <a:pPr marL="0" indent="0">
              <a:buNone/>
            </a:pPr>
            <a:r>
              <a:rPr lang="de-DE" b="1" dirty="0"/>
              <a:t>.</a:t>
            </a:r>
            <a:r>
              <a:rPr lang="de-DE" b="1" dirty="0" err="1"/>
              <a:t>gitlab-ci.yml</a:t>
            </a:r>
            <a:r>
              <a:rPr lang="de-DE" b="1" dirty="0"/>
              <a:t> </a:t>
            </a:r>
          </a:p>
          <a:p>
            <a:pPr marL="0" indent="0">
              <a:buNone/>
            </a:pPr>
            <a:endParaRPr lang="de-DE" b="1" dirty="0"/>
          </a:p>
          <a:p>
            <a:pPr>
              <a:buFont typeface="Arial" panose="020B0604020202020204" pitchFamily="34" charset="0"/>
              <a:buChar char="•"/>
            </a:pPr>
            <a:r>
              <a:rPr lang="de-DE" dirty="0"/>
              <a:t>Ermöglicht Bauen und Pushen von Images in die Registry</a:t>
            </a:r>
          </a:p>
          <a:p>
            <a:pPr>
              <a:buFont typeface="Arial" panose="020B0604020202020204" pitchFamily="34" charset="0"/>
              <a:buChar char="•"/>
            </a:pPr>
            <a:r>
              <a:rPr lang="de-DE" dirty="0"/>
              <a:t>Mehrere Jobs zu authentifizieren</a:t>
            </a:r>
          </a:p>
          <a:p>
            <a:pPr lvl="1">
              <a:buFont typeface="Arial" panose="020B0604020202020204" pitchFamily="34" charset="0"/>
              <a:buChar char="•"/>
            </a:pPr>
            <a:r>
              <a:rPr lang="de-DE" dirty="0" err="1">
                <a:latin typeface="Consolas" panose="020B0609020204030204" pitchFamily="49" charset="0"/>
              </a:rPr>
              <a:t>before_script</a:t>
            </a:r>
            <a:endParaRPr lang="de-DE" dirty="0">
              <a:latin typeface="Consolas" panose="020B0609020204030204" pitchFamily="49" charset="0"/>
            </a:endParaRPr>
          </a:p>
          <a:p>
            <a:pPr>
              <a:buFont typeface="Arial" panose="020B0604020202020204" pitchFamily="34" charset="0"/>
              <a:buChar char="•"/>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–pull</a:t>
            </a:r>
          </a:p>
          <a:p>
            <a:pPr lvl="1">
              <a:buFont typeface="Arial" panose="020B0604020202020204" pitchFamily="34" charset="0"/>
              <a:buChar char="•"/>
            </a:pPr>
            <a:r>
              <a:rPr lang="de-DE" dirty="0">
                <a:latin typeface="+mj-lt"/>
              </a:rPr>
              <a:t>Änderungen am Base Image</a:t>
            </a:r>
          </a:p>
          <a:p>
            <a:pPr lvl="1">
              <a:buFont typeface="Arial" panose="020B0604020202020204" pitchFamily="34" charset="0"/>
              <a:buChar char="•"/>
            </a:pPr>
            <a:r>
              <a:rPr lang="de-DE" dirty="0">
                <a:latin typeface="+mj-lt"/>
              </a:rPr>
              <a:t>Pro: Base Image ist </a:t>
            </a:r>
            <a:r>
              <a:rPr lang="de-DE" dirty="0" err="1">
                <a:latin typeface="+mj-lt"/>
              </a:rPr>
              <a:t>up</a:t>
            </a:r>
            <a:r>
              <a:rPr lang="de-DE" dirty="0">
                <a:latin typeface="+mj-lt"/>
              </a:rPr>
              <a:t>-</a:t>
            </a:r>
            <a:r>
              <a:rPr lang="de-DE" dirty="0" err="1">
                <a:latin typeface="+mj-lt"/>
              </a:rPr>
              <a:t>to</a:t>
            </a:r>
            <a:r>
              <a:rPr lang="de-DE" dirty="0">
                <a:latin typeface="+mj-lt"/>
              </a:rPr>
              <a:t>-date</a:t>
            </a:r>
          </a:p>
          <a:p>
            <a:pPr lvl="1">
              <a:buFont typeface="Arial" panose="020B0604020202020204" pitchFamily="34" charset="0"/>
              <a:buChar char="•"/>
            </a:pPr>
            <a:r>
              <a:rPr lang="de-DE" dirty="0">
                <a:latin typeface="+mj-lt"/>
              </a:rPr>
              <a:t>Contra: </a:t>
            </a:r>
            <a:r>
              <a:rPr lang="de-DE" dirty="0" err="1">
                <a:latin typeface="+mj-lt"/>
              </a:rPr>
              <a:t>Build</a:t>
            </a:r>
            <a:r>
              <a:rPr lang="de-DE" dirty="0">
                <a:latin typeface="+mj-lt"/>
              </a:rPr>
              <a:t> dauert länger</a:t>
            </a:r>
          </a:p>
          <a:p>
            <a:pPr>
              <a:buFont typeface="Arial" panose="020B0604020202020204" pitchFamily="34" charset="0"/>
              <a:buChar char="•"/>
            </a:pPr>
            <a:r>
              <a:rPr lang="de-DE" dirty="0">
                <a:latin typeface="+mj-lt"/>
              </a:rPr>
              <a:t>Vor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run</a:t>
            </a:r>
            <a:r>
              <a:rPr lang="de-DE" dirty="0">
                <a:latin typeface="Consolas" panose="020B0609020204030204" pitchFamily="49" charset="0"/>
              </a:rPr>
              <a:t> </a:t>
            </a:r>
            <a:r>
              <a:rPr lang="de-DE" dirty="0">
                <a:latin typeface="+mj-lt"/>
              </a:rPr>
              <a:t>ein</a:t>
            </a:r>
            <a:r>
              <a:rPr lang="de-DE" dirty="0">
                <a:latin typeface="Consolas" panose="020B0609020204030204" pitchFamily="49" charset="0"/>
              </a:rPr>
              <a:t>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fetch</a:t>
            </a:r>
            <a:endParaRPr lang="de-DE" dirty="0">
              <a:latin typeface="Consolas" panose="020B0609020204030204" pitchFamily="49" charset="0"/>
            </a:endParaRPr>
          </a:p>
          <a:p>
            <a:pPr lvl="1">
              <a:buFont typeface="Arial" panose="020B0604020202020204" pitchFamily="34" charset="0"/>
              <a:buChar char="•"/>
            </a:pPr>
            <a:r>
              <a:rPr lang="de-DE" dirty="0" err="1">
                <a:latin typeface="+mj-lt"/>
              </a:rPr>
              <a:t>Fetched</a:t>
            </a:r>
            <a:r>
              <a:rPr lang="de-DE" dirty="0">
                <a:latin typeface="+mj-lt"/>
              </a:rPr>
              <a:t> aktuelles Image</a:t>
            </a:r>
          </a:p>
          <a:p>
            <a:pPr lvl="1">
              <a:buFont typeface="Arial" panose="020B0604020202020204" pitchFamily="34" charset="0"/>
              <a:buChar char="•"/>
            </a:pPr>
            <a:r>
              <a:rPr lang="de-DE" dirty="0">
                <a:latin typeface="+mj-lt"/>
              </a:rPr>
              <a:t>Wichtig bei mehreren Runnern, welche Images lokal </a:t>
            </a:r>
            <a:r>
              <a:rPr lang="de-DE" dirty="0" err="1">
                <a:latin typeface="+mj-lt"/>
              </a:rPr>
              <a:t>cachen</a:t>
            </a:r>
            <a:endParaRPr lang="de-DE" dirty="0">
              <a:latin typeface="+mj-lt"/>
            </a:endParaRPr>
          </a:p>
          <a:p>
            <a:pPr marL="0" indent="0">
              <a:buNone/>
            </a:pPr>
            <a:endParaRPr lang="de-DE" dirty="0">
              <a:latin typeface="+mj-lt"/>
            </a:endParaRPr>
          </a:p>
        </p:txBody>
      </p:sp>
    </p:spTree>
    <p:extLst>
      <p:ext uri="{BB962C8B-B14F-4D97-AF65-F5344CB8AC3E}">
        <p14:creationId xmlns:p14="http://schemas.microsoft.com/office/powerpoint/2010/main" val="3527997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bauen</a:t>
            </a:r>
            <a:endParaRPr lang="en-US" sz="2000" dirty="0"/>
          </a:p>
          <a:p>
            <a:pPr marL="0" indent="0">
              <a:buNone/>
            </a:pP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a:t>
            </a:r>
            <a:r>
              <a:rPr lang="en-US" sz="2000" i="1" dirty="0"/>
              <a:t>docker</a:t>
            </a:r>
            <a:r>
              <a:rPr lang="en-US" sz="2000" dirty="0"/>
              <a:t> </a:t>
            </a:r>
            <a:r>
              <a:rPr lang="en-US" sz="2000" dirty="0" err="1"/>
              <a:t>bzw</a:t>
            </a:r>
            <a:r>
              <a:rPr lang="en-US" sz="2000" dirty="0"/>
              <a:t>. </a:t>
            </a:r>
            <a:r>
              <a:rPr lang="en-US" sz="2000" i="1" dirty="0"/>
              <a:t>docker-</a:t>
            </a:r>
            <a:r>
              <a:rPr lang="en-US" sz="2000" i="1" dirty="0" err="1"/>
              <a:t>dind</a:t>
            </a:r>
            <a:r>
              <a:rPr lang="en-US" sz="2000" dirty="0"/>
              <a:t> Image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für </a:t>
            </a:r>
            <a:r>
              <a:rPr lang="en-US" sz="2000" i="1" dirty="0"/>
              <a:t>docker-</a:t>
            </a:r>
            <a:r>
              <a:rPr lang="en-US" sz="2000" i="1" dirty="0" err="1"/>
              <a:t>dind</a:t>
            </a:r>
            <a:r>
              <a:rPr lang="en-US" sz="2000" dirty="0"/>
              <a:t> </a:t>
            </a:r>
            <a:r>
              <a:rPr lang="en-US" sz="2000" dirty="0" err="1"/>
              <a:t>definieren</a:t>
            </a:r>
            <a:endParaRPr lang="en-US" sz="2000" dirty="0">
              <a:latin typeface="Consolas" panose="020B0609020204030204" pitchFamily="49" charset="0"/>
            </a:endParaRP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268780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u="sng" dirty="0"/>
              <a:t>Erstellen von Release- und </a:t>
            </a:r>
            <a:r>
              <a:rPr lang="de-DE" altLang="de-DE" sz="1400" u="sng" dirty="0" err="1"/>
              <a:t>Tagged</a:t>
            </a:r>
            <a:r>
              <a:rPr lang="de-DE" altLang="de-DE" sz="1400" u="sng" dirty="0"/>
              <a:t>-Images</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157553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indent="0">
              <a:buNone/>
            </a:pP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p>
          <a:p>
            <a:pPr marL="0" indent="0">
              <a:buNone/>
            </a:pPr>
            <a:endParaRPr lang="en-US" sz="1400" dirty="0">
              <a:latin typeface="Consolas" panose="020B0609020204030204" pitchFamily="49" charset="0"/>
            </a:endParaRPr>
          </a:p>
          <a:p>
            <a:pPr>
              <a:buFont typeface="Arial" panose="020B0604020202020204" pitchFamily="34" charset="0"/>
              <a:buChar char="•"/>
            </a:pPr>
            <a:r>
              <a:rPr lang="en-US" sz="1800" dirty="0" err="1">
                <a:latin typeface="+mj-lt"/>
              </a:rPr>
              <a:t>Ohne</a:t>
            </a:r>
            <a:r>
              <a:rPr lang="en-US" sz="1800" dirty="0">
                <a:latin typeface="+mj-lt"/>
              </a:rPr>
              <a:t> </a:t>
            </a:r>
            <a:r>
              <a:rPr lang="en-US" sz="1800" dirty="0">
                <a:solidFill>
                  <a:srgbClr val="FF0000"/>
                </a:solidFill>
                <a:latin typeface="+mj-lt"/>
              </a:rPr>
              <a:t>alias </a:t>
            </a:r>
            <a:r>
              <a:rPr lang="en-US" sz="1800" dirty="0" err="1">
                <a:latin typeface="+mj-lt"/>
              </a:rPr>
              <a:t>kann</a:t>
            </a:r>
            <a:r>
              <a:rPr lang="en-US" sz="1800" dirty="0">
                <a:latin typeface="+mj-lt"/>
              </a:rPr>
              <a:t> das </a:t>
            </a:r>
            <a:r>
              <a:rPr lang="en-US" sz="1800" i="1" dirty="0">
                <a:latin typeface="+mj-lt"/>
              </a:rPr>
              <a:t>docker</a:t>
            </a:r>
            <a:r>
              <a:rPr lang="en-US" sz="1800" dirty="0">
                <a:latin typeface="+mj-lt"/>
              </a:rPr>
              <a:t> Container Image </a:t>
            </a:r>
            <a:r>
              <a:rPr lang="en-US" sz="1800" dirty="0" err="1">
                <a:latin typeface="+mj-lt"/>
              </a:rPr>
              <a:t>keinen</a:t>
            </a:r>
            <a:r>
              <a:rPr lang="en-US" sz="1800" dirty="0">
                <a:latin typeface="+mj-lt"/>
              </a:rPr>
              <a:t> Docker Host </a:t>
            </a:r>
            <a:r>
              <a:rPr lang="en-US" sz="1800" dirty="0" err="1">
                <a:latin typeface="+mj-lt"/>
              </a:rPr>
              <a:t>finden</a:t>
            </a:r>
            <a:r>
              <a:rPr lang="en-US" sz="1800" dirty="0">
                <a:latin typeface="+mj-lt"/>
              </a:rPr>
              <a:t> und </a:t>
            </a:r>
            <a:r>
              <a:rPr lang="en-US" sz="1800" dirty="0" err="1">
                <a:latin typeface="+mj-lt"/>
              </a:rPr>
              <a:t>folgende</a:t>
            </a:r>
            <a:r>
              <a:rPr lang="en-US" sz="1800" dirty="0">
                <a:latin typeface="+mj-lt"/>
              </a:rPr>
              <a:t> </a:t>
            </a:r>
            <a:r>
              <a:rPr lang="en-US" sz="1800" dirty="0" err="1">
                <a:latin typeface="+mj-lt"/>
              </a:rPr>
              <a:t>Fehlermeldung</a:t>
            </a:r>
            <a:r>
              <a:rPr lang="en-US" sz="1800" dirty="0">
                <a:latin typeface="+mj-lt"/>
              </a:rPr>
              <a:t> </a:t>
            </a:r>
            <a:r>
              <a:rPr lang="en-US" sz="1800" dirty="0" err="1">
                <a:latin typeface="+mj-lt"/>
              </a:rPr>
              <a:t>erscheint</a:t>
            </a:r>
            <a:r>
              <a:rPr lang="en-US" sz="1800" dirty="0">
                <a:latin typeface="+mj-lt"/>
              </a:rPr>
              <a:t>:</a:t>
            </a:r>
          </a:p>
          <a:p>
            <a:pPr lvl="1">
              <a:buFont typeface="Arial" panose="020B0604020202020204" pitchFamily="34" charset="0"/>
              <a:buChar char="•"/>
            </a:pPr>
            <a:r>
              <a:rPr lang="en-US" sz="1400" dirty="0">
                <a:latin typeface="Consolas" panose="020B0609020204030204" pitchFamily="49" charset="0"/>
              </a:rPr>
              <a:t>error during connect: Get http://docker:2376/v1.39/info: dial </a:t>
            </a:r>
            <a:r>
              <a:rPr lang="en-US" sz="1400" dirty="0" err="1">
                <a:latin typeface="Consolas" panose="020B0609020204030204" pitchFamily="49" charset="0"/>
              </a:rPr>
              <a:t>tcp</a:t>
            </a:r>
            <a:r>
              <a:rPr lang="en-US" sz="1400" dirty="0">
                <a:latin typeface="Consolas" panose="020B0609020204030204" pitchFamily="49" charset="0"/>
              </a:rPr>
              <a:t>: lookup docker on 192.168.0.1:53: no such host</a:t>
            </a:r>
          </a:p>
          <a:p>
            <a:pPr lvl="1">
              <a:buFont typeface="Arial" panose="020B0604020202020204" pitchFamily="34" charset="0"/>
              <a:buChar char="•"/>
            </a:pPr>
            <a:endParaRPr lang="en-US" sz="1400" dirty="0">
              <a:latin typeface="Consolas" panose="020B0609020204030204" pitchFamily="49" charset="0"/>
            </a:endParaRPr>
          </a:p>
          <a:p>
            <a:pPr lvl="1">
              <a:buFont typeface="Arial" panose="020B0604020202020204" pitchFamily="34" charset="0"/>
              <a:buChar char="•"/>
            </a:pPr>
            <a:endParaRPr lang="en-US" sz="1400" dirty="0">
              <a:latin typeface="Consolas" panose="020B0609020204030204" pitchFamily="49" charset="0"/>
            </a:endParaRPr>
          </a:p>
        </p:txBody>
      </p:sp>
    </p:spTree>
    <p:extLst>
      <p:ext uri="{BB962C8B-B14F-4D97-AF65-F5344CB8AC3E}">
        <p14:creationId xmlns:p14="http://schemas.microsoft.com/office/powerpoint/2010/main" val="1566046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marL="0" indent="0">
              <a:buNone/>
            </a:pPr>
            <a:endParaRPr lang="de-DE" b="1" dirty="0"/>
          </a:p>
          <a:p>
            <a:pPr>
              <a:buFont typeface="Arial" panose="020B0604020202020204" pitchFamily="34" charset="0"/>
              <a:buChar char="•"/>
            </a:pPr>
            <a:r>
              <a:rPr lang="de-DE" sz="2000" dirty="0"/>
              <a:t>Lokaler Proxy</a:t>
            </a:r>
          </a:p>
          <a:p>
            <a:pPr lvl="1">
              <a:buFont typeface="Arial" panose="020B0604020202020204" pitchFamily="34" charset="0"/>
              <a:buChar char="•"/>
            </a:pPr>
            <a:r>
              <a:rPr lang="de-DE" sz="1800" dirty="0"/>
              <a:t>Für häufig genutzte Upstream-Images</a:t>
            </a:r>
          </a:p>
          <a:p>
            <a:pPr lvl="1">
              <a:buFont typeface="Arial" panose="020B0604020202020204" pitchFamily="34" charset="0"/>
              <a:buChar char="•"/>
            </a:pPr>
            <a:r>
              <a:rPr lang="de-DE" sz="1800" dirty="0"/>
              <a:t>pull </a:t>
            </a:r>
            <a:r>
              <a:rPr lang="de-DE" sz="1800" dirty="0" err="1"/>
              <a:t>through</a:t>
            </a:r>
            <a:r>
              <a:rPr lang="de-DE" sz="1800" dirty="0"/>
              <a:t> </a:t>
            </a:r>
            <a:r>
              <a:rPr lang="de-DE" sz="1800" dirty="0" err="1"/>
              <a:t>cache</a:t>
            </a:r>
            <a:r>
              <a:rPr lang="de-DE" sz="1800" dirty="0"/>
              <a:t> für </a:t>
            </a:r>
            <a:r>
              <a:rPr lang="de-DE" sz="1800" dirty="0" err="1"/>
              <a:t>DockerHub</a:t>
            </a:r>
            <a:endParaRPr lang="de-DE" sz="1800" dirty="0"/>
          </a:p>
          <a:p>
            <a:pPr lvl="1">
              <a:buFont typeface="Arial" panose="020B0604020202020204" pitchFamily="34" charset="0"/>
              <a:buChar char="•"/>
            </a:pPr>
            <a:r>
              <a:rPr lang="de-DE" sz="1800" dirty="0"/>
              <a:t>Sicht des Docker Clients: Weitere Registry</a:t>
            </a:r>
          </a:p>
          <a:p>
            <a:pPr lvl="1">
              <a:buFont typeface="Arial" panose="020B0604020202020204" pitchFamily="34" charset="0"/>
              <a:buChar char="•"/>
            </a:pPr>
            <a:r>
              <a:rPr lang="de-DE" sz="1800" dirty="0"/>
              <a:t>Verbessert Performance bei häufigen </a:t>
            </a:r>
            <a:r>
              <a:rPr lang="de-DE" sz="1800" dirty="0" err="1"/>
              <a:t>Builds</a:t>
            </a:r>
            <a:endParaRPr lang="de-DE" sz="1800" dirty="0"/>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844561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marL="0" indent="0">
              <a:buNone/>
            </a:pPr>
            <a:endParaRPr lang="de-DE" b="1" dirty="0"/>
          </a:p>
          <a:p>
            <a:pPr>
              <a:buFont typeface="Arial" panose="020B0604020202020204" pitchFamily="34" charset="0"/>
              <a:buChar char="•"/>
            </a:pPr>
            <a:r>
              <a:rPr lang="de-DE" sz="2000" dirty="0"/>
              <a:t>Docker Hub Rate </a:t>
            </a:r>
            <a:r>
              <a:rPr lang="de-DE" sz="2000" dirty="0" err="1"/>
              <a:t>Limiting</a:t>
            </a:r>
            <a:endParaRPr lang="de-DE" sz="2000" dirty="0"/>
          </a:p>
          <a:p>
            <a:pPr lvl="1">
              <a:buFont typeface="Arial" panose="020B0604020202020204" pitchFamily="34" charset="0"/>
              <a:buChar char="•"/>
            </a:pPr>
            <a:r>
              <a:rPr lang="de-DE" sz="1800" dirty="0">
                <a:hlinkClick r:id="rId3"/>
              </a:rPr>
              <a:t>https://docs.docker.com/docker-hub/download-rate-limit/</a:t>
            </a:r>
            <a:r>
              <a:rPr lang="de-DE" sz="1800" dirty="0"/>
              <a:t> </a:t>
            </a:r>
          </a:p>
          <a:p>
            <a:pPr lvl="1">
              <a:buFont typeface="Arial" panose="020B0604020202020204" pitchFamily="34" charset="0"/>
              <a:buChar char="•"/>
            </a:pPr>
            <a:r>
              <a:rPr lang="de-DE" sz="1800" dirty="0"/>
              <a:t>Begrenzt die Image </a:t>
            </a:r>
            <a:r>
              <a:rPr lang="de-DE" sz="1800" dirty="0" err="1"/>
              <a:t>Pulls</a:t>
            </a:r>
            <a:endParaRPr lang="de-DE" sz="1800" dirty="0"/>
          </a:p>
          <a:p>
            <a:pPr lvl="1">
              <a:buFont typeface="Arial" panose="020B0604020202020204" pitchFamily="34" charset="0"/>
              <a:buChar char="•"/>
            </a:pPr>
            <a:r>
              <a:rPr lang="de-DE" sz="1800" dirty="0"/>
              <a:t>Pro Commit eine Pipeline angestoßen</a:t>
            </a:r>
          </a:p>
          <a:p>
            <a:pPr lvl="2">
              <a:buFont typeface="Arial" panose="020B0604020202020204" pitchFamily="34" charset="0"/>
              <a:buChar char="•"/>
            </a:pPr>
            <a:r>
              <a:rPr lang="de-DE" sz="1600" dirty="0"/>
              <a:t>Selbst bei gleichem Image </a:t>
            </a:r>
            <a:r>
              <a:rPr lang="de-DE" sz="1600" dirty="0">
                <a:sym typeface="Wingdings" panose="05000000000000000000" pitchFamily="2" charset="2"/>
              </a:rPr>
              <a:t> Docker Pull Count erhöht durch „manifest </a:t>
            </a:r>
            <a:r>
              <a:rPr lang="de-DE" sz="1600" dirty="0" err="1">
                <a:sym typeface="Wingdings" panose="05000000000000000000" pitchFamily="2" charset="2"/>
              </a:rPr>
              <a:t>requests</a:t>
            </a:r>
            <a:r>
              <a:rPr lang="de-DE" sz="1600" dirty="0">
                <a:sym typeface="Wingdings" panose="05000000000000000000" pitchFamily="2" charset="2"/>
              </a:rPr>
              <a:t>“</a:t>
            </a:r>
            <a:endParaRPr lang="de-DE" sz="2000" dirty="0">
              <a:sym typeface="Wingdings" panose="05000000000000000000" pitchFamily="2" charset="2"/>
            </a:endParaRPr>
          </a:p>
          <a:p>
            <a:pPr lvl="1">
              <a:buFont typeface="Arial" panose="020B0604020202020204" pitchFamily="34" charset="0"/>
              <a:buChar char="•"/>
            </a:pPr>
            <a:r>
              <a:rPr lang="de-DE" sz="1800" dirty="0">
                <a:sym typeface="Wingdings" panose="05000000000000000000" pitchFamily="2" charset="2"/>
              </a:rPr>
              <a:t>Manifest („Inhaltverzeichnis des Images“)</a:t>
            </a:r>
          </a:p>
          <a:p>
            <a:pPr lvl="2">
              <a:buFont typeface="Arial" panose="020B0604020202020204" pitchFamily="34" charset="0"/>
              <a:buChar char="•"/>
            </a:pPr>
            <a:r>
              <a:rPr lang="de-DE" sz="1600" dirty="0">
                <a:sym typeface="Wingdings" panose="05000000000000000000" pitchFamily="2" charset="2"/>
              </a:rPr>
              <a:t>Informationen über </a:t>
            </a:r>
            <a:r>
              <a:rPr lang="de-DE" sz="1600" dirty="0" err="1">
                <a:sym typeface="Wingdings" panose="05000000000000000000" pitchFamily="2" charset="2"/>
              </a:rPr>
              <a:t>Layers</a:t>
            </a:r>
            <a:r>
              <a:rPr lang="de-DE" sz="1600" dirty="0">
                <a:sym typeface="Wingdings" panose="05000000000000000000" pitchFamily="2" charset="2"/>
              </a:rPr>
              <a:t> und Blobs des Images</a:t>
            </a:r>
            <a:endParaRPr lang="de-DE" sz="1600" dirty="0"/>
          </a:p>
          <a:p>
            <a:pPr>
              <a:buFont typeface="Arial" panose="020B0604020202020204" pitchFamily="34" charset="0"/>
              <a:buChar char="•"/>
            </a:pPr>
            <a:endParaRPr lang="de-DE" sz="2000" dirty="0"/>
          </a:p>
          <a:p>
            <a:pPr>
              <a:buFont typeface="Arial" panose="020B0604020202020204" pitchFamily="34" charset="0"/>
              <a:buChar char="•"/>
            </a:pPr>
            <a:r>
              <a:rPr lang="de-DE" sz="2000" dirty="0" err="1"/>
              <a:t>Dependency</a:t>
            </a:r>
            <a:r>
              <a:rPr lang="de-DE" sz="2000" dirty="0"/>
              <a:t> Proxy </a:t>
            </a:r>
            <a:r>
              <a:rPr lang="de-DE" sz="2000" dirty="0" err="1"/>
              <a:t>GitLab</a:t>
            </a:r>
            <a:r>
              <a:rPr lang="de-DE" sz="2000" dirty="0"/>
              <a:t> Dokumentation: </a:t>
            </a:r>
            <a:r>
              <a:rPr lang="de-DE" sz="2000" dirty="0">
                <a:hlinkClick r:id="rId4"/>
              </a:rPr>
              <a:t>https://docs.gitlab.com/ee/user/packages/dependency_proxy/</a:t>
            </a:r>
            <a:r>
              <a:rPr lang="de-DE" sz="2000" dirty="0"/>
              <a:t> </a:t>
            </a:r>
          </a:p>
          <a:p>
            <a:pPr>
              <a:buFont typeface="Arial" panose="020B0604020202020204" pitchFamily="34" charset="0"/>
              <a:buChar char="•"/>
            </a:pPr>
            <a:endParaRPr lang="de-DE" sz="2000" u="sng" dirty="0"/>
          </a:p>
          <a:p>
            <a:pPr>
              <a:buFont typeface="Arial" panose="020B0604020202020204" pitchFamily="34" charset="0"/>
              <a:buChar char="•"/>
            </a:pPr>
            <a:r>
              <a:rPr lang="de-DE" sz="2000" u="sng" dirty="0"/>
              <a:t>Hier:</a:t>
            </a:r>
            <a:r>
              <a:rPr lang="de-DE" sz="2000" dirty="0"/>
              <a:t> Keine weitere Verwendung!</a:t>
            </a:r>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823133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Dependency Proxy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nutzen</a:t>
            </a:r>
            <a:endParaRPr lang="en-US" sz="2000" dirty="0"/>
          </a:p>
          <a:p>
            <a:pPr marL="457200" indent="-457200">
              <a:buFont typeface="+mj-lt"/>
              <a:buAutoNum type="arabicPeriod"/>
            </a:pPr>
            <a:r>
              <a:rPr lang="en-US" sz="2000" dirty="0"/>
              <a:t>Docker-in-Docker </a:t>
            </a:r>
            <a:r>
              <a:rPr lang="en-US" sz="2000" dirty="0" err="1"/>
              <a:t>einrichten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a:t>
            </a:r>
            <a:r>
              <a:rPr lang="en-US" sz="2000" i="1" dirty="0"/>
              <a:t>docker</a:t>
            </a:r>
            <a:r>
              <a:rPr lang="en-US" sz="2000" dirty="0"/>
              <a:t> </a:t>
            </a:r>
            <a:r>
              <a:rPr lang="en-US" sz="2000" dirty="0" err="1"/>
              <a:t>bzw</a:t>
            </a:r>
            <a:r>
              <a:rPr lang="en-US" sz="2000" dirty="0"/>
              <a:t>. </a:t>
            </a:r>
            <a:r>
              <a:rPr lang="en-US" sz="2000" i="1" dirty="0"/>
              <a:t>docker-</a:t>
            </a:r>
            <a:r>
              <a:rPr lang="en-US" sz="2000" i="1" dirty="0" err="1"/>
              <a:t>dind</a:t>
            </a:r>
            <a:r>
              <a:rPr lang="en-US" sz="2000" dirty="0"/>
              <a:t> Image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für </a:t>
            </a:r>
            <a:r>
              <a:rPr lang="en-US" sz="2000" i="1" dirty="0"/>
              <a:t>docker-</a:t>
            </a:r>
            <a:r>
              <a:rPr lang="en-US" sz="2000" i="1" dirty="0" err="1"/>
              <a:t>dind</a:t>
            </a:r>
            <a:r>
              <a:rPr lang="en-US" sz="2000" dirty="0"/>
              <a:t> </a:t>
            </a:r>
            <a:r>
              <a:rPr lang="en-US" sz="2000" dirty="0" err="1"/>
              <a:t>definieren</a:t>
            </a:r>
            <a:endParaRPr lang="en-US" sz="2000" dirty="0">
              <a:latin typeface="Consolas" panose="020B0609020204030204" pitchFamily="49" charset="0"/>
            </a:endParaRP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1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865403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sz="2000" b="1" dirty="0"/>
              <a:t>(</a:t>
            </a:r>
            <a:r>
              <a:rPr lang="en-US" sz="2000" b="1" dirty="0">
                <a:solidFill>
                  <a:srgbClr val="0249FC"/>
                </a:solidFill>
              </a:rPr>
              <a:t>Dependency Proxy</a:t>
            </a:r>
            <a:r>
              <a:rPr lang="en-US" sz="2000" b="1" dirty="0"/>
              <a:t>)</a:t>
            </a:r>
            <a:endParaRPr lang="en-US" sz="2000" dirty="0">
              <a:latin typeface="Consolas" panose="020B0609020204030204" pitchFamily="49" charset="0"/>
            </a:endParaRP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indent="0">
              <a:buNone/>
            </a:pPr>
            <a:endParaRPr lang="en-US" sz="1600" dirty="0">
              <a:latin typeface="Consolas" panose="020B0609020204030204" pitchFamily="49" charset="0"/>
            </a:endParaRPr>
          </a:p>
          <a:p>
            <a:pPr>
              <a:buFont typeface="Arial" panose="020B0604020202020204" pitchFamily="34" charset="0"/>
              <a:buChar char="•"/>
            </a:pPr>
            <a:r>
              <a:rPr lang="en-US" sz="2000" dirty="0" err="1">
                <a:latin typeface="+mj-lt"/>
              </a:rPr>
              <a:t>Ohne</a:t>
            </a:r>
            <a:r>
              <a:rPr lang="en-US" sz="2000" dirty="0">
                <a:latin typeface="+mj-lt"/>
              </a:rPr>
              <a:t> </a:t>
            </a:r>
            <a:r>
              <a:rPr lang="en-US" sz="2000" dirty="0">
                <a:solidFill>
                  <a:srgbClr val="FF0000"/>
                </a:solidFill>
                <a:latin typeface="+mj-lt"/>
              </a:rPr>
              <a:t>alias </a:t>
            </a:r>
            <a:r>
              <a:rPr lang="en-US" sz="2000" dirty="0" err="1">
                <a:latin typeface="+mj-lt"/>
              </a:rPr>
              <a:t>kann</a:t>
            </a:r>
            <a:r>
              <a:rPr lang="en-US" sz="2000" dirty="0">
                <a:latin typeface="+mj-lt"/>
              </a:rPr>
              <a:t> das </a:t>
            </a:r>
            <a:r>
              <a:rPr lang="en-US" sz="2000" i="1" dirty="0">
                <a:latin typeface="+mj-lt"/>
              </a:rPr>
              <a:t>docker</a:t>
            </a:r>
            <a:r>
              <a:rPr lang="en-US" sz="2000" dirty="0">
                <a:latin typeface="+mj-lt"/>
              </a:rPr>
              <a:t> Container Image </a:t>
            </a:r>
            <a:r>
              <a:rPr lang="en-US" sz="2000" dirty="0" err="1">
                <a:latin typeface="+mj-lt"/>
              </a:rPr>
              <a:t>keinen</a:t>
            </a:r>
            <a:r>
              <a:rPr lang="en-US" sz="2000" dirty="0">
                <a:latin typeface="+mj-lt"/>
              </a:rPr>
              <a:t> Docker Host </a:t>
            </a:r>
            <a:r>
              <a:rPr lang="en-US" sz="2000" dirty="0" err="1">
                <a:latin typeface="+mj-lt"/>
              </a:rPr>
              <a:t>finden</a:t>
            </a:r>
            <a:r>
              <a:rPr lang="en-US" sz="2000" dirty="0">
                <a:latin typeface="+mj-lt"/>
              </a:rPr>
              <a:t> und </a:t>
            </a:r>
            <a:r>
              <a:rPr lang="en-US" sz="2000" dirty="0" err="1">
                <a:latin typeface="+mj-lt"/>
              </a:rPr>
              <a:t>folgende</a:t>
            </a:r>
            <a:r>
              <a:rPr lang="en-US" sz="2000" dirty="0">
                <a:latin typeface="+mj-lt"/>
              </a:rPr>
              <a:t> </a:t>
            </a:r>
            <a:r>
              <a:rPr lang="en-US" sz="2000" dirty="0" err="1">
                <a:latin typeface="+mj-lt"/>
              </a:rPr>
              <a:t>Fehlermeldung</a:t>
            </a:r>
            <a:r>
              <a:rPr lang="en-US" sz="2000" dirty="0">
                <a:latin typeface="+mj-lt"/>
              </a:rPr>
              <a:t> </a:t>
            </a:r>
            <a:r>
              <a:rPr lang="en-US" sz="2000" dirty="0" err="1">
                <a:latin typeface="+mj-lt"/>
              </a:rPr>
              <a:t>erscheint</a:t>
            </a:r>
            <a:r>
              <a:rPr lang="en-US" sz="2000" dirty="0">
                <a:latin typeface="+mj-lt"/>
              </a:rPr>
              <a:t>:</a:t>
            </a:r>
          </a:p>
          <a:p>
            <a:pPr lvl="1">
              <a:buFont typeface="Arial" panose="020B0604020202020204" pitchFamily="34" charset="0"/>
              <a:buChar char="•"/>
            </a:pPr>
            <a:r>
              <a:rPr lang="en-US" sz="1600" dirty="0">
                <a:latin typeface="Consolas" panose="020B0609020204030204" pitchFamily="49" charset="0"/>
              </a:rPr>
              <a:t>error during connect: Get http://docker:2376/v1.39/info: dial </a:t>
            </a:r>
            <a:r>
              <a:rPr lang="en-US" sz="1600" dirty="0" err="1">
                <a:latin typeface="Consolas" panose="020B0609020204030204" pitchFamily="49" charset="0"/>
              </a:rPr>
              <a:t>tcp</a:t>
            </a:r>
            <a:r>
              <a:rPr lang="en-US" sz="1600" dirty="0">
                <a:latin typeface="Consolas" panose="020B0609020204030204" pitchFamily="49" charset="0"/>
              </a:rPr>
              <a:t>: lookup docker on 192.168.0.1:53: no such host</a:t>
            </a: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p:txBody>
      </p:sp>
    </p:spTree>
    <p:extLst>
      <p:ext uri="{BB962C8B-B14F-4D97-AF65-F5344CB8AC3E}">
        <p14:creationId xmlns:p14="http://schemas.microsoft.com/office/powerpoint/2010/main" val="3445805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1: Einfache Docker-in-Docker </a:t>
            </a:r>
            <a:r>
              <a:rPr lang="de-DE" b="1" dirty="0" err="1"/>
              <a:t>Build</a:t>
            </a:r>
            <a:r>
              <a:rPr lang="de-DE" b="1" dirty="0"/>
              <a:t>-Pipeline</a:t>
            </a:r>
          </a:p>
          <a:p>
            <a:pPr marL="457200" indent="-457200">
              <a:buFont typeface="+mj-lt"/>
              <a:buAutoNum type="arabicPeriod"/>
            </a:pPr>
            <a:r>
              <a:rPr lang="de-DE" b="1" dirty="0"/>
              <a:t>Ziel: </a:t>
            </a:r>
            <a:r>
              <a:rPr lang="de-DE" dirty="0" err="1"/>
              <a:t>Verständis</a:t>
            </a:r>
            <a:r>
              <a:rPr lang="de-DE" dirty="0"/>
              <a:t> von </a:t>
            </a:r>
            <a:r>
              <a:rPr lang="de-DE" dirty="0" err="1"/>
              <a:t>dind</a:t>
            </a:r>
            <a:r>
              <a:rPr lang="de-DE" dirty="0"/>
              <a:t>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b="1" dirty="0"/>
              <a:t>.</a:t>
            </a:r>
            <a:r>
              <a:rPr lang="de-DE" dirty="0" err="1"/>
              <a:t>gitlab-ci.yml</a:t>
            </a:r>
            <a:r>
              <a:rPr lang="de-DE" dirty="0"/>
              <a:t> dem Projekt hinzufügen oder vorhandene nutzen</a:t>
            </a:r>
          </a:p>
          <a:p>
            <a:pPr marL="857250" lvl="1" indent="-457200">
              <a:buFont typeface="Arial" panose="020B0604020202020204" pitchFamily="34" charset="0"/>
              <a:buChar char="•"/>
            </a:pPr>
            <a:r>
              <a:rPr lang="de-DE" dirty="0"/>
              <a:t>Als </a:t>
            </a:r>
            <a:r>
              <a:rPr lang="de-DE" dirty="0" err="1"/>
              <a:t>image</a:t>
            </a:r>
            <a:r>
              <a:rPr lang="de-DE" dirty="0"/>
              <a:t> folgendes verwenden: </a:t>
            </a:r>
            <a:r>
              <a:rPr lang="de-DE" sz="2000" dirty="0">
                <a:latin typeface="Consolas" panose="020B0609020204030204" pitchFamily="49" charset="0"/>
              </a:rPr>
              <a:t>docker:20.10.16</a:t>
            </a:r>
          </a:p>
          <a:p>
            <a:pPr marL="857250" lvl="1" indent="-457200">
              <a:buFont typeface="Arial" panose="020B0604020202020204" pitchFamily="34" charset="0"/>
              <a:buChar char="•"/>
            </a:pPr>
            <a:r>
              <a:rPr lang="de-DE" dirty="0"/>
              <a:t>Die </a:t>
            </a:r>
            <a:r>
              <a:rPr lang="de-DE" dirty="0" err="1">
                <a:latin typeface="Consolas" panose="020B0609020204030204" pitchFamily="49" charset="0"/>
              </a:rPr>
              <a:t>stage</a:t>
            </a:r>
            <a:r>
              <a:rPr lang="de-DE" dirty="0"/>
              <a:t> sollte </a:t>
            </a:r>
            <a:r>
              <a:rPr lang="de-DE" dirty="0" err="1">
                <a:latin typeface="Consolas" panose="020B0609020204030204" pitchFamily="49" charset="0"/>
              </a:rPr>
              <a:t>build</a:t>
            </a:r>
            <a:r>
              <a:rPr lang="de-DE" dirty="0"/>
              <a:t> sein</a:t>
            </a:r>
          </a:p>
          <a:p>
            <a:pPr marL="857250" lvl="1" indent="-457200">
              <a:buFont typeface="Arial" panose="020B0604020202020204" pitchFamily="34" charset="0"/>
              <a:buChar char="•"/>
            </a:pPr>
            <a:r>
              <a:rPr lang="de-DE" dirty="0"/>
              <a:t>Als </a:t>
            </a:r>
            <a:r>
              <a:rPr lang="de-DE" dirty="0" err="1">
                <a:latin typeface="Consolas" panose="020B0609020204030204" pitchFamily="49" charset="0"/>
              </a:rPr>
              <a:t>service</a:t>
            </a:r>
            <a:r>
              <a:rPr lang="de-DE" dirty="0"/>
              <a:t> das Image als </a:t>
            </a:r>
            <a:r>
              <a:rPr lang="de-DE" dirty="0">
                <a:latin typeface="Consolas" panose="020B0609020204030204" pitchFamily="49" charset="0"/>
              </a:rPr>
              <a:t>–</a:t>
            </a:r>
            <a:r>
              <a:rPr lang="de-DE" dirty="0" err="1">
                <a:latin typeface="Consolas" panose="020B0609020204030204" pitchFamily="49" charset="0"/>
                <a:cs typeface="Calibri" panose="020F0502020204030204" pitchFamily="34" charset="0"/>
              </a:rPr>
              <a:t>dind</a:t>
            </a:r>
            <a:r>
              <a:rPr lang="de-DE" dirty="0"/>
              <a:t> einbinden</a:t>
            </a:r>
          </a:p>
          <a:p>
            <a:pPr marL="857250" lvl="1" indent="-457200">
              <a:buFont typeface="Arial" panose="020B0604020202020204" pitchFamily="34" charset="0"/>
              <a:buChar char="•"/>
            </a:pPr>
            <a:r>
              <a:rPr lang="de-DE" dirty="0"/>
              <a:t>Im </a:t>
            </a:r>
            <a:r>
              <a:rPr lang="de-DE" dirty="0" err="1">
                <a:latin typeface="Consolas" panose="020B0609020204030204" pitchFamily="49" charset="0"/>
              </a:rPr>
              <a:t>script</a:t>
            </a:r>
            <a:r>
              <a:rPr lang="de-DE" dirty="0"/>
              <a:t> Teil sollte folgendes passieren</a:t>
            </a:r>
          </a:p>
          <a:p>
            <a:pPr marL="1257300" lvl="2" indent="-457200">
              <a:buFont typeface="+mj-lt"/>
              <a:buAutoNum type="arabicPeriod"/>
            </a:pPr>
            <a:r>
              <a:rPr lang="de-DE" sz="1800" dirty="0"/>
              <a:t>Bei der Container Registry einloggen (</a:t>
            </a:r>
            <a:r>
              <a:rPr lang="de-DE" sz="1800" dirty="0" err="1"/>
              <a:t>docker</a:t>
            </a:r>
            <a:r>
              <a:rPr lang="de-DE" sz="1800" dirty="0"/>
              <a:t> </a:t>
            </a:r>
            <a:r>
              <a:rPr lang="de-DE" sz="1800" dirty="0" err="1"/>
              <a:t>login</a:t>
            </a:r>
            <a:r>
              <a:rPr lang="de-DE" sz="1800" dirty="0"/>
              <a:t>)</a:t>
            </a:r>
          </a:p>
          <a:p>
            <a:pPr marL="1257300" lvl="2" indent="-457200">
              <a:buFont typeface="+mj-lt"/>
              <a:buAutoNum type="arabicPeriod"/>
            </a:pPr>
            <a:r>
              <a:rPr lang="de-DE" sz="1800" dirty="0"/>
              <a:t>Das Container Image aus dem aktuellen Projekt bauen (</a:t>
            </a:r>
            <a:r>
              <a:rPr lang="de-DE" sz="1800" dirty="0" err="1"/>
              <a:t>docker</a:t>
            </a:r>
            <a:r>
              <a:rPr lang="de-DE" sz="1800" dirty="0"/>
              <a:t> </a:t>
            </a:r>
            <a:r>
              <a:rPr lang="de-DE" sz="1800" dirty="0" err="1"/>
              <a:t>build</a:t>
            </a:r>
            <a:r>
              <a:rPr lang="de-DE" sz="1800" dirty="0"/>
              <a:t>)</a:t>
            </a:r>
          </a:p>
          <a:p>
            <a:pPr marL="1257300" lvl="2" indent="-457200">
              <a:buFont typeface="+mj-lt"/>
              <a:buAutoNum type="arabicPeriod"/>
            </a:pPr>
            <a:r>
              <a:rPr lang="de-DE" sz="1800" dirty="0"/>
              <a:t>Das gebaute Image in die Registry pushen (</a:t>
            </a:r>
            <a:r>
              <a:rPr lang="de-DE" sz="1800" dirty="0" err="1"/>
              <a:t>docker</a:t>
            </a:r>
            <a:r>
              <a:rPr lang="de-DE" sz="1800" dirty="0"/>
              <a:t> push)</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914279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1: Simples Docker-in-Docker</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name</a:t>
            </a:r>
            <a:r>
              <a:rPr lang="de-DE" sz="1400" dirty="0">
                <a:latin typeface="Consolas" panose="020B0609020204030204" pitchFamily="49" charset="0"/>
              </a:rPr>
              <a:t>: docker:20.10.16-dind</a:t>
            </a:r>
          </a:p>
          <a:p>
            <a:pPr marL="0" indent="0">
              <a:buNone/>
            </a:pPr>
            <a:r>
              <a:rPr lang="de-DE" sz="1400" dirty="0">
                <a:latin typeface="Consolas" panose="020B0609020204030204" pitchFamily="49" charset="0"/>
              </a:rPr>
              <a:t>      alias: </a:t>
            </a:r>
            <a:r>
              <a:rPr lang="de-DE" sz="1400" dirty="0" err="1">
                <a:latin typeface="Consolas" panose="020B0609020204030204" pitchFamily="49" charset="0"/>
              </a:rPr>
              <a:t>docker</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r>
              <a:rPr lang="de-DE" sz="1400" dirty="0">
                <a:latin typeface="Consolas" panose="020B0609020204030204" pitchFamily="49" charset="0"/>
              </a:rPr>
              <a:t>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endParaRPr lang="de-DE" sz="1400" dirty="0">
              <a:latin typeface="Consolas" panose="020B0609020204030204" pitchFamily="49" charset="0"/>
            </a:endParaRPr>
          </a:p>
        </p:txBody>
      </p:sp>
    </p:spTree>
    <p:extLst>
      <p:ext uri="{BB962C8B-B14F-4D97-AF65-F5344CB8AC3E}">
        <p14:creationId xmlns:p14="http://schemas.microsoft.com/office/powerpoint/2010/main" val="3629727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2: Docker-in-Docker mit Variablen erweitern</a:t>
            </a:r>
          </a:p>
          <a:p>
            <a:pPr marL="457200" indent="-457200">
              <a:buFont typeface="+mj-lt"/>
              <a:buAutoNum type="arabicPeriod"/>
            </a:pPr>
            <a:r>
              <a:rPr lang="de-DE" b="1" dirty="0"/>
              <a:t>Ziel: </a:t>
            </a:r>
            <a:r>
              <a:rPr lang="de-DE" dirty="0"/>
              <a:t>Verständnis der Variablen schärfen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Fügen Sie die Variable </a:t>
            </a:r>
            <a:r>
              <a:rPr lang="de-DE" sz="2000" dirty="0">
                <a:latin typeface="Consolas" panose="020B0609020204030204" pitchFamily="49" charset="0"/>
              </a:rPr>
              <a:t>IMAGE_TAG</a:t>
            </a:r>
            <a:r>
              <a:rPr lang="de-DE" sz="2000" dirty="0"/>
              <a:t> hinzu</a:t>
            </a:r>
          </a:p>
          <a:p>
            <a:pPr marL="857250" lvl="1" indent="-457200">
              <a:buFont typeface="Arial" panose="020B0604020202020204" pitchFamily="34" charset="0"/>
              <a:buChar char="•"/>
            </a:pPr>
            <a:r>
              <a:rPr lang="de-DE" dirty="0"/>
              <a:t>Nutzen Sie die neue Variable im </a:t>
            </a:r>
            <a:r>
              <a:rPr lang="de-DE" dirty="0" err="1">
                <a:latin typeface="Consolas" panose="020B0609020204030204" pitchFamily="49" charset="0"/>
              </a:rPr>
              <a:t>script</a:t>
            </a:r>
            <a:r>
              <a:rPr lang="de-DE" dirty="0"/>
              <a:t> Teil</a:t>
            </a:r>
          </a:p>
          <a:p>
            <a:pPr marL="857250" lvl="1" indent="-457200">
              <a:buFont typeface="Arial" panose="020B0604020202020204" pitchFamily="34" charset="0"/>
              <a:buChar char="•"/>
            </a:pPr>
            <a:endParaRPr lang="de-DE" dirty="0"/>
          </a:p>
          <a:p>
            <a:pPr marL="457200" indent="-457200">
              <a:buFont typeface="+mj-lt"/>
              <a:buAutoNum type="arabicPeriod"/>
            </a:pPr>
            <a:r>
              <a:rPr lang="de-DE" b="1" dirty="0"/>
              <a:t>Hinweise:</a:t>
            </a:r>
          </a:p>
          <a:p>
            <a:pPr marL="857250" lvl="1" indent="-457200">
              <a:buFont typeface="Arial" panose="020B0604020202020204" pitchFamily="34" charset="0"/>
              <a:buChar char="•"/>
            </a:pPr>
            <a:r>
              <a:rPr lang="de-DE" dirty="0"/>
              <a:t>IMAGE_TAG wird später beim </a:t>
            </a:r>
            <a:r>
              <a:rPr lang="de-DE" dirty="0" err="1"/>
              <a:t>build</a:t>
            </a:r>
            <a:r>
              <a:rPr lang="de-DE" dirty="0"/>
              <a:t> und push benötigt</a:t>
            </a:r>
          </a:p>
          <a:p>
            <a:pPr marL="857250" lvl="1" indent="-457200">
              <a:buFont typeface="Arial" panose="020B0604020202020204" pitchFamily="34" charset="0"/>
              <a:buChar char="•"/>
            </a:pPr>
            <a:r>
              <a:rPr lang="de-DE" dirty="0"/>
              <a:t>Beim Docker-in-Docker Container Image haben Sie </a:t>
            </a:r>
            <a:r>
              <a:rPr lang="de-DE" dirty="0" err="1"/>
              <a:t>GitLab</a:t>
            </a:r>
            <a:r>
              <a:rPr lang="de-DE" dirty="0"/>
              <a:t>-</a:t>
            </a:r>
            <a:r>
              <a:rPr lang="de-DE" dirty="0" err="1"/>
              <a:t>predefined</a:t>
            </a:r>
            <a:r>
              <a:rPr lang="de-DE" dirty="0"/>
              <a:t>-Variables kennengelernt</a:t>
            </a:r>
          </a:p>
          <a:p>
            <a:pPr marL="857250" lvl="1" indent="-457200">
              <a:buFont typeface="Arial" panose="020B0604020202020204" pitchFamily="34" charset="0"/>
              <a:buChar char="•"/>
            </a:pPr>
            <a:r>
              <a:rPr lang="de-DE" dirty="0"/>
              <a:t>$CI_COMMIT_REF_SLUG ist eine vordefinierte Variable in </a:t>
            </a:r>
            <a:r>
              <a:rPr lang="de-DE" dirty="0" err="1"/>
              <a:t>GitLab</a:t>
            </a:r>
            <a:r>
              <a:rPr lang="de-DE" dirty="0"/>
              <a:t> und ist der Branch- oder Tag-Name </a:t>
            </a:r>
            <a:r>
              <a:rPr lang="de-DE" dirty="0" err="1"/>
              <a:t>sanitized</a:t>
            </a:r>
            <a:r>
              <a:rPr lang="de-DE" dirty="0"/>
              <a:t> und </a:t>
            </a:r>
            <a:r>
              <a:rPr lang="de-DE" dirty="0" err="1"/>
              <a:t>lowercase</a:t>
            </a: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p:txBody>
      </p:sp>
    </p:spTree>
    <p:extLst>
      <p:ext uri="{BB962C8B-B14F-4D97-AF65-F5344CB8AC3E}">
        <p14:creationId xmlns:p14="http://schemas.microsoft.com/office/powerpoint/2010/main" val="269078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2: Docker-in-Docker mit Variablen</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endParaRPr lang="de-DE" dirty="0">
              <a:latin typeface="Consolas" panose="020B0609020204030204" pitchFamily="49" charset="0"/>
            </a:endParaRP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name</a:t>
            </a:r>
            <a:r>
              <a:rPr lang="de-DE" sz="1400" dirty="0">
                <a:latin typeface="Consolas" panose="020B0609020204030204" pitchFamily="49" charset="0"/>
              </a:rPr>
              <a:t>: docker:20.10.16-dind</a:t>
            </a:r>
          </a:p>
          <a:p>
            <a:pPr marL="0" indent="0">
              <a:buNone/>
            </a:pPr>
            <a:r>
              <a:rPr lang="de-DE" sz="1400" dirty="0">
                <a:latin typeface="Consolas" panose="020B0609020204030204" pitchFamily="49" charset="0"/>
              </a:rPr>
              <a:t>      alias: </a:t>
            </a:r>
            <a:r>
              <a:rPr lang="de-DE" sz="1400" dirty="0" err="1">
                <a:latin typeface="Consolas" panose="020B0609020204030204" pitchFamily="49" charset="0"/>
              </a:rPr>
              <a:t>docker</a:t>
            </a:r>
            <a:endParaRPr lang="de-DE" sz="1400" dirty="0">
              <a:latin typeface="Consolas" panose="020B0609020204030204" pitchFamily="49" charset="0"/>
            </a:endParaRPr>
          </a:p>
          <a:p>
            <a:pPr marL="0" indent="0">
              <a:buNone/>
            </a:pPr>
            <a:r>
              <a:rPr lang="de-DE" sz="1400" dirty="0">
                <a:latin typeface="Consolas" panose="020B0609020204030204" pitchFamily="49" charset="0"/>
              </a:rPr>
              <a:t>  variables:</a:t>
            </a:r>
          </a:p>
          <a:p>
            <a:pPr marL="0" indent="0">
              <a:buNone/>
            </a:pPr>
            <a:r>
              <a:rPr lang="de-DE" sz="1400" dirty="0">
                <a:latin typeface="Consolas" panose="020B0609020204030204" pitchFamily="49" charset="0"/>
              </a:rPr>
              <a:t>    IMAGE_TAG: $CI_REGISTRY_IMAGE:$CI_COMMIT_REF_SLUG</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$IMAGE_TAG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$IMAGE_TAG</a:t>
            </a:r>
          </a:p>
          <a:p>
            <a:pPr marL="0" indent="0">
              <a:buNone/>
            </a:pPr>
            <a:endParaRPr lang="de-DE" sz="1400" dirty="0">
              <a:latin typeface="Consolas" panose="020B0609020204030204" pitchFamily="49" charset="0"/>
            </a:endParaRPr>
          </a:p>
          <a:p>
            <a:pPr>
              <a:buFont typeface="Arial" panose="020B0604020202020204" pitchFamily="34" charset="0"/>
              <a:buChar char="•"/>
            </a:pPr>
            <a:r>
              <a:rPr lang="de-DE" sz="1800" dirty="0"/>
              <a:t>$CI_REGISTRY_IMAGE</a:t>
            </a:r>
          </a:p>
          <a:p>
            <a:pPr lvl="1">
              <a:buFont typeface="Arial" panose="020B0604020202020204" pitchFamily="34" charset="0"/>
              <a:buChar char="•"/>
            </a:pPr>
            <a:r>
              <a:rPr lang="de-DE" sz="1600" dirty="0"/>
              <a:t>Ist die Adresse der Registry des aktuellen Projektes</a:t>
            </a:r>
          </a:p>
          <a:p>
            <a:pPr>
              <a:buFont typeface="Arial" panose="020B0604020202020204" pitchFamily="34" charset="0"/>
              <a:buChar char="•"/>
            </a:pPr>
            <a:r>
              <a:rPr lang="de-DE" sz="1800" dirty="0"/>
              <a:t>$CI_COMMIT_REF_NAME</a:t>
            </a:r>
          </a:p>
          <a:p>
            <a:pPr lvl="1">
              <a:buFont typeface="Arial" panose="020B0604020202020204" pitchFamily="34" charset="0"/>
              <a:buChar char="•"/>
            </a:pPr>
            <a:r>
              <a:rPr lang="de-DE" sz="1400" dirty="0"/>
              <a:t>Ist der Branch- oder Tag-Name </a:t>
            </a:r>
          </a:p>
          <a:p>
            <a:pPr lvl="1">
              <a:buFont typeface="Arial" panose="020B0604020202020204" pitchFamily="34" charset="0"/>
              <a:buChar char="•"/>
            </a:pPr>
            <a:endParaRPr lang="de-DE" sz="1400" dirty="0"/>
          </a:p>
        </p:txBody>
      </p:sp>
    </p:spTree>
    <p:extLst>
      <p:ext uri="{BB962C8B-B14F-4D97-AF65-F5344CB8AC3E}">
        <p14:creationId xmlns:p14="http://schemas.microsoft.com/office/powerpoint/2010/main" val="97991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Release- und </a:t>
            </a:r>
            <a:r>
              <a:rPr lang="de-DE" cap="none" dirty="0" err="1"/>
              <a:t>Tagged</a:t>
            </a:r>
            <a:r>
              <a:rPr lang="de-DE" cap="none" dirty="0"/>
              <a:t>-Images</a:t>
            </a:r>
          </a:p>
        </p:txBody>
      </p:sp>
      <p:sp>
        <p:nvSpPr>
          <p:cNvPr id="3" name="Untertitel 2"/>
          <p:cNvSpPr>
            <a:spLocks noGrp="1"/>
          </p:cNvSpPr>
          <p:nvPr>
            <p:ph type="body" idx="1"/>
          </p:nvPr>
        </p:nvSpPr>
        <p:spPr/>
        <p:txBody>
          <a:bodyPr/>
          <a:lstStyle/>
          <a:p>
            <a:r>
              <a:rPr lang="de-DE" dirty="0"/>
              <a:t>Erstellen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Inhalt</a:t>
            </a:r>
          </a:p>
          <a:p>
            <a:pPr>
              <a:buFont typeface="Arial" panose="020B0604020202020204" pitchFamily="34" charset="0"/>
              <a:buChar char="•"/>
            </a:pPr>
            <a:r>
              <a:rPr lang="de-DE" dirty="0"/>
              <a:t>Tagging von Docker Images</a:t>
            </a:r>
          </a:p>
          <a:p>
            <a:pPr>
              <a:buFont typeface="Arial" panose="020B0604020202020204" pitchFamily="34" charset="0"/>
              <a:buChar char="•"/>
            </a:pPr>
            <a:r>
              <a:rPr lang="de-DE" dirty="0"/>
              <a:t>Strategien zum Image Tagging</a:t>
            </a:r>
          </a:p>
          <a:p>
            <a:pPr>
              <a:buFont typeface="Arial" panose="020B0604020202020204" pitchFamily="34" charset="0"/>
              <a:buChar char="•"/>
            </a:pPr>
            <a:r>
              <a:rPr lang="de-DE" dirty="0"/>
              <a:t>Verwendung mit </a:t>
            </a:r>
            <a:r>
              <a:rPr lang="de-DE" dirty="0" err="1"/>
              <a:t>GitLab</a:t>
            </a:r>
            <a:endParaRPr lang="de-DE" dirty="0"/>
          </a:p>
        </p:txBody>
      </p:sp>
    </p:spTree>
    <p:extLst>
      <p:ext uri="{BB962C8B-B14F-4D97-AF65-F5344CB8AC3E}">
        <p14:creationId xmlns:p14="http://schemas.microsoft.com/office/powerpoint/2010/main" val="234142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von Docker Images</a:t>
            </a:r>
          </a:p>
          <a:p>
            <a:pPr>
              <a:buFont typeface="Arial" panose="020B0604020202020204" pitchFamily="34" charset="0"/>
              <a:buChar char="•"/>
            </a:pPr>
            <a:r>
              <a:rPr lang="de-DE" dirty="0"/>
              <a:t>Was ist Tagging?</a:t>
            </a:r>
          </a:p>
          <a:p>
            <a:pPr>
              <a:buFont typeface="Arial" panose="020B0604020202020204" pitchFamily="34" charset="0"/>
              <a:buChar char="•"/>
            </a:pPr>
            <a:r>
              <a:rPr lang="de-DE" dirty="0"/>
              <a:t>Warum Tagging?</a:t>
            </a:r>
          </a:p>
          <a:p>
            <a:pPr>
              <a:buFont typeface="Arial" panose="020B0604020202020204" pitchFamily="34" charset="0"/>
              <a:buChar char="•"/>
            </a:pPr>
            <a:r>
              <a:rPr lang="de-DE" dirty="0"/>
              <a:t>Tagging während des </a:t>
            </a:r>
            <a:r>
              <a:rPr lang="de-DE" dirty="0" err="1"/>
              <a:t>Builds</a:t>
            </a:r>
            <a:endParaRPr lang="de-DE" dirty="0"/>
          </a:p>
          <a:p>
            <a:pPr>
              <a:buFont typeface="Arial" panose="020B0604020202020204" pitchFamily="34" charset="0"/>
              <a:buChar char="•"/>
            </a:pPr>
            <a:r>
              <a:rPr lang="de-DE" dirty="0"/>
              <a:t>Tagging nach dem </a:t>
            </a:r>
            <a:r>
              <a:rPr lang="de-DE" dirty="0" err="1"/>
              <a:t>Build</a:t>
            </a:r>
            <a:endParaRPr lang="de-DE" dirty="0"/>
          </a:p>
          <a:p>
            <a:pPr>
              <a:buFont typeface="Arial" panose="020B0604020202020204" pitchFamily="34" charset="0"/>
              <a:buChar char="•"/>
            </a:pPr>
            <a:r>
              <a:rPr lang="de-DE" dirty="0"/>
              <a:t>Best Practices</a:t>
            </a:r>
          </a:p>
        </p:txBody>
      </p:sp>
    </p:spTree>
    <p:extLst>
      <p:ext uri="{BB962C8B-B14F-4D97-AF65-F5344CB8AC3E}">
        <p14:creationId xmlns:p14="http://schemas.microsoft.com/office/powerpoint/2010/main" val="84226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Was ist Tagging?</a:t>
            </a:r>
          </a:p>
          <a:p>
            <a:pPr marL="0" indent="0">
              <a:buNone/>
            </a:pPr>
            <a:endParaRPr lang="de-DE" b="1" dirty="0"/>
          </a:p>
          <a:p>
            <a:pPr>
              <a:buFont typeface="Arial" panose="020B0604020202020204" pitchFamily="34" charset="0"/>
              <a:buChar char="•"/>
            </a:pPr>
            <a:r>
              <a:rPr lang="de-DE" dirty="0"/>
              <a:t>Aussagekräftige Labels für Images</a:t>
            </a:r>
            <a:endParaRPr lang="de-DE" b="1" dirty="0"/>
          </a:p>
          <a:p>
            <a:pPr>
              <a:buFont typeface="Arial" panose="020B0604020202020204" pitchFamily="34" charset="0"/>
              <a:buChar char="•"/>
            </a:pPr>
            <a:endParaRPr lang="de-DE" dirty="0"/>
          </a:p>
          <a:p>
            <a:pPr>
              <a:buFont typeface="Arial" panose="020B0604020202020204" pitchFamily="34" charset="0"/>
              <a:buChar char="•"/>
            </a:pPr>
            <a:r>
              <a:rPr lang="de-DE" dirty="0"/>
              <a:t>Docker Image: </a:t>
            </a:r>
            <a:r>
              <a:rPr lang="de-DE" dirty="0" err="1"/>
              <a:t>unique</a:t>
            </a:r>
            <a:r>
              <a:rPr lang="de-DE" dirty="0"/>
              <a:t> ID</a:t>
            </a:r>
          </a:p>
          <a:p>
            <a:pPr lvl="1">
              <a:buFont typeface="Arial" panose="020B0604020202020204" pitchFamily="34" charset="0"/>
              <a:buChar char="•"/>
            </a:pPr>
            <a:r>
              <a:rPr lang="de-DE" dirty="0"/>
              <a:t>Beispiel: myimage:1f6ad45c7b3</a:t>
            </a:r>
          </a:p>
          <a:p>
            <a:pPr lvl="1">
              <a:buFont typeface="Arial" panose="020B0604020202020204" pitchFamily="34" charset="0"/>
              <a:buChar char="•"/>
            </a:pPr>
            <a:r>
              <a:rPr lang="de-DE" dirty="0"/>
              <a:t>Arbeiten mit IDs umständlich</a:t>
            </a:r>
          </a:p>
          <a:p>
            <a:pPr>
              <a:buFont typeface="Arial" panose="020B0604020202020204" pitchFamily="34" charset="0"/>
              <a:buChar char="•"/>
            </a:pPr>
            <a:r>
              <a:rPr lang="de-DE" dirty="0"/>
              <a:t>Alternative: Image Tagging!</a:t>
            </a:r>
          </a:p>
          <a:p>
            <a:pPr lvl="1">
              <a:buFont typeface="Arial" panose="020B0604020202020204" pitchFamily="34" charset="0"/>
              <a:buChar char="•"/>
            </a:pPr>
            <a:r>
              <a:rPr lang="de-DE" dirty="0"/>
              <a:t>Beispiel: myimage</a:t>
            </a:r>
            <a:r>
              <a:rPr lang="de-DE" dirty="0">
                <a:latin typeface="Consolas" panose="020B0609020204030204" pitchFamily="49" charset="0"/>
              </a:rPr>
              <a:t>:2.4.2</a:t>
            </a:r>
            <a:endParaRPr lang="de-DE" dirty="0"/>
          </a:p>
        </p:txBody>
      </p:sp>
    </p:spTree>
    <p:extLst>
      <p:ext uri="{BB962C8B-B14F-4D97-AF65-F5344CB8AC3E}">
        <p14:creationId xmlns:p14="http://schemas.microsoft.com/office/powerpoint/2010/main" val="304998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Warum Tagging?</a:t>
            </a:r>
          </a:p>
          <a:p>
            <a:pPr marL="0" indent="0">
              <a:buNone/>
            </a:pPr>
            <a:endParaRPr lang="de-DE" b="1" dirty="0"/>
          </a:p>
          <a:p>
            <a:pPr>
              <a:buFont typeface="Arial" panose="020B0604020202020204" pitchFamily="34" charset="0"/>
              <a:buChar char="•"/>
            </a:pPr>
            <a:r>
              <a:rPr lang="de-DE" dirty="0"/>
              <a:t>Lesbarkeit</a:t>
            </a:r>
          </a:p>
          <a:p>
            <a:pPr lvl="1">
              <a:buFont typeface="Arial" panose="020B0604020202020204" pitchFamily="34" charset="0"/>
              <a:buChar char="•"/>
            </a:pPr>
            <a:r>
              <a:rPr lang="de-DE" dirty="0"/>
              <a:t>ID vs. Tag (lesbar und benutzerfreundlicher)</a:t>
            </a:r>
          </a:p>
          <a:p>
            <a:pPr>
              <a:buFont typeface="Arial" panose="020B0604020202020204" pitchFamily="34" charset="0"/>
              <a:buChar char="•"/>
            </a:pPr>
            <a:r>
              <a:rPr lang="de-DE" dirty="0"/>
              <a:t>Versionskontrolle</a:t>
            </a:r>
          </a:p>
          <a:p>
            <a:pPr lvl="1">
              <a:buFont typeface="Arial" panose="020B0604020202020204" pitchFamily="34" charset="0"/>
              <a:buChar char="•"/>
            </a:pPr>
            <a:r>
              <a:rPr lang="de-DE" dirty="0"/>
              <a:t>Wartung verschiedener Versionen</a:t>
            </a:r>
          </a:p>
          <a:p>
            <a:pPr>
              <a:buFont typeface="Arial" panose="020B0604020202020204" pitchFamily="34" charset="0"/>
              <a:buChar char="•"/>
            </a:pPr>
            <a:r>
              <a:rPr lang="de-DE" dirty="0"/>
              <a:t>Rückverfolgbarkeit und Verantwortlichkeit</a:t>
            </a:r>
          </a:p>
          <a:p>
            <a:pPr lvl="1">
              <a:buFont typeface="Arial" panose="020B0604020202020204" pitchFamily="34" charset="0"/>
              <a:buChar char="•"/>
            </a:pPr>
            <a:r>
              <a:rPr lang="de-DE" dirty="0"/>
              <a:t>Herkunft und Verlauf eines </a:t>
            </a:r>
            <a:r>
              <a:rPr lang="de-DE" dirty="0" err="1"/>
              <a:t>Builds</a:t>
            </a:r>
            <a:endParaRPr lang="de-DE" dirty="0"/>
          </a:p>
          <a:p>
            <a:pPr lvl="1">
              <a:buFont typeface="Arial" panose="020B0604020202020204" pitchFamily="34" charset="0"/>
              <a:buChar char="•"/>
            </a:pPr>
            <a:r>
              <a:rPr lang="de-DE" dirty="0"/>
              <a:t>Historie</a:t>
            </a:r>
          </a:p>
          <a:p>
            <a:pPr>
              <a:buFont typeface="Arial" panose="020B0604020202020204" pitchFamily="34" charset="0"/>
              <a:buChar char="•"/>
            </a:pPr>
            <a:r>
              <a:rPr lang="de-DE" dirty="0"/>
              <a:t>Vereinfachtes </a:t>
            </a:r>
            <a:r>
              <a:rPr lang="de-DE" dirty="0" err="1"/>
              <a:t>Deployment</a:t>
            </a:r>
            <a:r>
              <a:rPr lang="de-DE" dirty="0"/>
              <a:t> &amp; Automatisierung</a:t>
            </a:r>
          </a:p>
          <a:p>
            <a:pPr lvl="1">
              <a:buFont typeface="Arial" panose="020B0604020202020204" pitchFamily="34" charset="0"/>
              <a:buChar char="•"/>
            </a:pPr>
            <a:r>
              <a:rPr lang="de-DE" dirty="0"/>
              <a:t>Durch konsistente Tagging-Strategie</a:t>
            </a:r>
          </a:p>
        </p:txBody>
      </p:sp>
    </p:spTree>
    <p:extLst>
      <p:ext uri="{BB962C8B-B14F-4D97-AF65-F5344CB8AC3E}">
        <p14:creationId xmlns:p14="http://schemas.microsoft.com/office/powerpoint/2010/main" val="215193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a:t>
            </a:r>
            <a:r>
              <a:rPr lang="de-DE" b="1" u="sng" dirty="0"/>
              <a:t>während</a:t>
            </a:r>
            <a:r>
              <a:rPr lang="de-DE" b="1" dirty="0"/>
              <a:t> des </a:t>
            </a:r>
            <a:r>
              <a:rPr lang="de-DE" b="1" dirty="0" err="1"/>
              <a:t>Builds</a:t>
            </a:r>
            <a:endParaRPr lang="de-DE" b="1" dirty="0"/>
          </a:p>
          <a:p>
            <a:pPr>
              <a:buFont typeface="Arial" panose="020B0604020202020204" pitchFamily="34" charset="0"/>
              <a:buChar char="•"/>
            </a:pPr>
            <a:r>
              <a:rPr lang="de-DE" dirty="0"/>
              <a:t>Mit dem –t </a:t>
            </a:r>
            <a:r>
              <a:rPr lang="de-DE" dirty="0" err="1"/>
              <a:t>Flag</a:t>
            </a:r>
            <a:r>
              <a:rPr lang="de-DE" dirty="0"/>
              <a:t> während des </a:t>
            </a:r>
            <a:r>
              <a:rPr lang="de-DE" dirty="0" err="1"/>
              <a:t>Build</a:t>
            </a:r>
            <a:r>
              <a:rPr lang="de-DE" dirty="0"/>
              <a:t>-Prozesses</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–t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148692860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2732</Words>
  <Application>Microsoft Office PowerPoint</Application>
  <PresentationFormat>Bildschirmpräsentation (4:3)</PresentationFormat>
  <Paragraphs>490</Paragraphs>
  <Slides>38</Slides>
  <Notes>21</Notes>
  <HiddenSlides>3</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38</vt:i4>
      </vt:variant>
    </vt:vector>
  </HeadingPairs>
  <TitlesOfParts>
    <vt:vector size="48" baseType="lpstr">
      <vt:lpstr>Arial</vt:lpstr>
      <vt:lpstr>Consolas</vt:lpstr>
      <vt:lpstr>gitlab sans</vt:lpstr>
      <vt:lpstr>Monotype Sorts</vt:lpstr>
      <vt:lpstr>open sans</vt:lpstr>
      <vt:lpstr>open sans semibold</vt:lpstr>
      <vt:lpstr>Times New Roman</vt:lpstr>
      <vt:lpstr>Wingdings</vt:lpstr>
      <vt:lpstr>vorlneu</vt:lpstr>
      <vt:lpstr>Benutzerdefiniertes Design</vt:lpstr>
      <vt:lpstr>Tag 3: Docker, GitOps, Deployment-Strategien</vt:lpstr>
      <vt:lpstr>Agenda</vt:lpstr>
      <vt:lpstr>Agenda</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Daniel Krämer</cp:lastModifiedBy>
  <cp:revision>560</cp:revision>
  <cp:lastPrinted>1996-08-01T16:36:58Z</cp:lastPrinted>
  <dcterms:created xsi:type="dcterms:W3CDTF">2024-05-03T10:07:43Z</dcterms:created>
  <dcterms:modified xsi:type="dcterms:W3CDTF">2024-06-19T19:55:21Z</dcterms:modified>
</cp:coreProperties>
</file>