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24"/>
  </p:notesMasterIdLst>
  <p:handoutMasterIdLst>
    <p:handoutMasterId r:id="rId25"/>
  </p:handoutMasterIdLst>
  <p:sldIdLst>
    <p:sldId id="624" r:id="rId3"/>
    <p:sldId id="592" r:id="rId4"/>
    <p:sldId id="656" r:id="rId5"/>
    <p:sldId id="597" r:id="rId6"/>
    <p:sldId id="649" r:id="rId7"/>
    <p:sldId id="645" r:id="rId8"/>
    <p:sldId id="648" r:id="rId9"/>
    <p:sldId id="646" r:id="rId10"/>
    <p:sldId id="639" r:id="rId11"/>
    <p:sldId id="640" r:id="rId12"/>
    <p:sldId id="651" r:id="rId13"/>
    <p:sldId id="641" r:id="rId14"/>
    <p:sldId id="642" r:id="rId15"/>
    <p:sldId id="652" r:id="rId16"/>
    <p:sldId id="643" r:id="rId17"/>
    <p:sldId id="627" r:id="rId18"/>
    <p:sldId id="628" r:id="rId19"/>
    <p:sldId id="629" r:id="rId20"/>
    <p:sldId id="630" r:id="rId21"/>
    <p:sldId id="631" r:id="rId22"/>
    <p:sldId id="637" r:id="rId23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DDEEE8"/>
    <a:srgbClr val="FFFFFF"/>
    <a:srgbClr val="0D4F3C"/>
    <a:srgbClr val="037C03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7246" autoAdjust="0"/>
  </p:normalViewPr>
  <p:slideViewPr>
    <p:cSldViewPr>
      <p:cViewPr varScale="1">
        <p:scale>
          <a:sx n="97" d="100"/>
          <a:sy n="97" d="100"/>
        </p:scale>
        <p:origin x="360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384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77452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94471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14105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32088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98585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74688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17736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04531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Von hier: https://docs.gitlab.com/ee/ci/quick_start/tutorial.html</a:t>
            </a:r>
          </a:p>
          <a:p>
            <a:endParaRPr lang="de-DE" dirty="0"/>
          </a:p>
          <a:p>
            <a:r>
              <a:rPr lang="de-DE" dirty="0" err="1"/>
              <a:t>Docusaurus</a:t>
            </a:r>
            <a:r>
              <a:rPr lang="de-DE" dirty="0"/>
              <a:t>: https://docusaurus.io/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0006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51163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64499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78265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59897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6272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56775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6858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6082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19.06.2024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904" y="6444793"/>
            <a:ext cx="243688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Tag-3_6-Abschluss_inkl_Aufgaben.pptx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403A4CE-3244-5FA9-405A-993A47F15A0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B205985-4C4E-2C68-0E90-E520439C28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ci/quick_start/tutorial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Docker,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19.06.2024,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CI Best Practices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Versionskontrolle</a:t>
            </a:r>
            <a:r>
              <a:rPr lang="de-DE" sz="1800" dirty="0"/>
              <a:t> (VCS): Verwenden Sie ein robustes Versionskontrollsystem wie </a:t>
            </a:r>
            <a:r>
              <a:rPr lang="de-DE" sz="1800" dirty="0" err="1"/>
              <a:t>Git</a:t>
            </a:r>
            <a:r>
              <a:rPr lang="de-DE" sz="1800" dirty="0"/>
              <a:t> zur Verwaltung von Codeänderungen.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Die Wahl des VCS sollte mit dem Workflow, den Projektanforderungen und den Skalierungsplänen des Teams übereinstimmen.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Automatisierte Tests</a:t>
            </a:r>
            <a:r>
              <a:rPr lang="de-DE" sz="1800" dirty="0"/>
              <a:t>: Schreiben Sie Unit-Tests, Integrationstests und End-</a:t>
            </a:r>
            <a:r>
              <a:rPr lang="de-DE" sz="1800" dirty="0" err="1"/>
              <a:t>to</a:t>
            </a:r>
            <a:r>
              <a:rPr lang="de-DE" sz="1800" dirty="0"/>
              <a:t>-End-Tests zur automatischen Validierung von Codeänderungen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Automatisierte </a:t>
            </a:r>
            <a:r>
              <a:rPr lang="de-DE" sz="1800" u="sng" dirty="0" err="1"/>
              <a:t>Builds</a:t>
            </a:r>
            <a:r>
              <a:rPr lang="de-DE" sz="1800" dirty="0"/>
              <a:t>: Richten Sie automatisierte </a:t>
            </a:r>
            <a:r>
              <a:rPr lang="de-DE" sz="1800" dirty="0" err="1"/>
              <a:t>Build</a:t>
            </a:r>
            <a:r>
              <a:rPr lang="de-DE" sz="1800" dirty="0"/>
              <a:t>-Pipelines ein, die Code kompilieren, Anwendungen paketieren und Artefakte erstellen</a:t>
            </a:r>
          </a:p>
        </p:txBody>
      </p:sp>
    </p:spTree>
    <p:extLst>
      <p:ext uri="{BB962C8B-B14F-4D97-AF65-F5344CB8AC3E}">
        <p14:creationId xmlns:p14="http://schemas.microsoft.com/office/powerpoint/2010/main" val="223133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CI Best Practices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Häufige Integration</a:t>
            </a:r>
            <a:r>
              <a:rPr lang="de-DE" sz="1800" dirty="0"/>
              <a:t>: Ermutigen Sie Entwickler, Codeänderungen mehrmals täglich in das gemeinsame Repository zu integrieren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Feedback-Schleifen</a:t>
            </a:r>
            <a:r>
              <a:rPr lang="de-DE" sz="1800" dirty="0"/>
              <a:t>: Implementieren Sie Feedback-Mechanismen, um Entwickler über </a:t>
            </a:r>
            <a:r>
              <a:rPr lang="de-DE" sz="1800" dirty="0" err="1"/>
              <a:t>Build</a:t>
            </a:r>
            <a:r>
              <a:rPr lang="de-DE" sz="1800" dirty="0"/>
              <a:t>- und Testergebnisse zu informieren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0" indent="0">
              <a:buNone/>
            </a:pPr>
            <a:r>
              <a:rPr lang="de-DE" sz="2000" b="1" dirty="0"/>
              <a:t>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GitLab</a:t>
            </a:r>
            <a:r>
              <a:rPr lang="de-DE" sz="2000" dirty="0"/>
              <a:t> CI/CD, Jenkins, </a:t>
            </a:r>
            <a:r>
              <a:rPr lang="de-DE" sz="2000" dirty="0" err="1"/>
              <a:t>CircleCI</a:t>
            </a:r>
            <a:r>
              <a:rPr lang="de-DE" sz="2000" dirty="0"/>
              <a:t>, … </a:t>
            </a:r>
          </a:p>
        </p:txBody>
      </p:sp>
    </p:spTree>
    <p:extLst>
      <p:ext uri="{BB962C8B-B14F-4D97-AF65-F5344CB8AC3E}">
        <p14:creationId xmlns:p14="http://schemas.microsoft.com/office/powerpoint/2010/main" val="623948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Continuous</a:t>
            </a:r>
            <a:r>
              <a:rPr lang="de-DE" sz="2000" b="1" dirty="0"/>
              <a:t> </a:t>
            </a:r>
            <a:r>
              <a:rPr lang="de-DE" sz="2000" b="1" dirty="0" err="1"/>
              <a:t>Delivery</a:t>
            </a:r>
            <a:r>
              <a:rPr lang="de-DE" sz="2000" b="1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CD erweitert die Prinzipien von CI zur </a:t>
            </a:r>
            <a:r>
              <a:rPr lang="de-DE" sz="2000" u="sng" dirty="0"/>
              <a:t>Automatisierung der Anwendungsbereitstellung </a:t>
            </a:r>
            <a:r>
              <a:rPr lang="de-DE" sz="2000" dirty="0"/>
              <a:t>in verschiedene Umgebungen, einschließlich Produktion.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CD stellt sicher, dass Software immer in einem </a:t>
            </a:r>
            <a:r>
              <a:rPr lang="de-DE" sz="2000" u="sng" dirty="0"/>
              <a:t>einsatzbereiten Zustand</a:t>
            </a:r>
            <a:r>
              <a:rPr lang="de-DE" sz="2000" dirty="0"/>
              <a:t> ist und jederzeit in Produktion gehen kann.</a:t>
            </a:r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r>
              <a:rPr lang="de-DE" sz="2000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Automatisierung des </a:t>
            </a:r>
            <a:r>
              <a:rPr lang="de-DE" sz="2000" u="sng" dirty="0"/>
              <a:t>Bereitstellungsprozesses</a:t>
            </a:r>
            <a:r>
              <a:rPr lang="de-DE" sz="2000" dirty="0"/>
              <a:t>, Reduzierung des Risikos menschlicher Fehler bei Releases.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Häufigere Veröffentlichung neuer Funktionen und Fehlerbehebungen, </a:t>
            </a:r>
            <a:r>
              <a:rPr lang="de-DE" sz="2000" u="sng" dirty="0"/>
              <a:t>schnellere Wertschöpfung </a:t>
            </a:r>
            <a:r>
              <a:rPr lang="de-DE" sz="2000" dirty="0"/>
              <a:t>für Benutzer.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Konsistente Bereitstellungsprozesse </a:t>
            </a:r>
            <a:r>
              <a:rPr lang="de-DE" sz="2000" dirty="0"/>
              <a:t>in allen Umgebungen, schnelle Verbesserungen durch häufige Releases und Benutzerfeedback.</a:t>
            </a:r>
          </a:p>
        </p:txBody>
      </p:sp>
    </p:spTree>
    <p:extLst>
      <p:ext uri="{BB962C8B-B14F-4D97-AF65-F5344CB8AC3E}">
        <p14:creationId xmlns:p14="http://schemas.microsoft.com/office/powerpoint/2010/main" val="3055129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CD Best Practices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Automatisierte Tests</a:t>
            </a:r>
            <a:r>
              <a:rPr lang="de-DE" sz="2000" dirty="0"/>
              <a:t>: Kontinuierliche Tests in </a:t>
            </a:r>
            <a:r>
              <a:rPr lang="de-DE" sz="2000" dirty="0" err="1"/>
              <a:t>Staging</a:t>
            </a:r>
            <a:r>
              <a:rPr lang="de-DE" sz="2000" dirty="0"/>
              <a:t>-Umgebungen, die die Produktion nachahmen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Bereitstellungspipelines</a:t>
            </a:r>
            <a:r>
              <a:rPr lang="de-DE" sz="2000" dirty="0"/>
              <a:t>: Erstellen Sie Bereitstellungspipelines mit mehreren Stufen, einschließlich </a:t>
            </a:r>
            <a:r>
              <a:rPr lang="de-DE" sz="2000" dirty="0" err="1"/>
              <a:t>Testing</a:t>
            </a:r>
            <a:r>
              <a:rPr lang="de-DE" sz="2000" dirty="0"/>
              <a:t>, </a:t>
            </a:r>
            <a:r>
              <a:rPr lang="de-DE" sz="2000" dirty="0" err="1"/>
              <a:t>Staging</a:t>
            </a:r>
            <a:r>
              <a:rPr lang="de-DE" sz="2000" dirty="0"/>
              <a:t> und Produktion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Blue-Green </a:t>
            </a:r>
            <a:r>
              <a:rPr lang="de-DE" sz="2000" u="sng" dirty="0" err="1"/>
              <a:t>Deployments</a:t>
            </a:r>
            <a:r>
              <a:rPr lang="de-DE" sz="2000" dirty="0"/>
              <a:t>: Implementieren Sie Blue-Green </a:t>
            </a:r>
            <a:r>
              <a:rPr lang="de-DE" sz="2000" dirty="0" err="1"/>
              <a:t>Deployments</a:t>
            </a:r>
            <a:r>
              <a:rPr lang="de-DE" sz="2000" dirty="0"/>
              <a:t> zur Minimierung von Ausfallzeiten bei Releases</a:t>
            </a:r>
          </a:p>
        </p:txBody>
      </p:sp>
    </p:spTree>
    <p:extLst>
      <p:ext uri="{BB962C8B-B14F-4D97-AF65-F5344CB8AC3E}">
        <p14:creationId xmlns:p14="http://schemas.microsoft.com/office/powerpoint/2010/main" val="1565248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CD Best Practices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Rollbackstrategien</a:t>
            </a:r>
            <a:r>
              <a:rPr lang="de-DE" sz="2000" dirty="0"/>
              <a:t>: Definieren Sie Rollbackstrategien für den Fall, dass Probleme bei der Bereitstellung auftreten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Infrastruktur als Code (</a:t>
            </a:r>
            <a:r>
              <a:rPr lang="de-DE" sz="2000" u="sng" dirty="0" err="1"/>
              <a:t>IaC</a:t>
            </a:r>
            <a:r>
              <a:rPr lang="de-DE" sz="2000" u="sng" dirty="0"/>
              <a:t>): </a:t>
            </a:r>
            <a:r>
              <a:rPr lang="de-DE" sz="2000" dirty="0"/>
              <a:t>Definieren Sie Infrastruktur mit Code (z.B. Terraform oder AWS </a:t>
            </a:r>
            <a:r>
              <a:rPr lang="de-DE" sz="2000" dirty="0" err="1"/>
              <a:t>CloudFormation</a:t>
            </a:r>
            <a:r>
              <a:rPr lang="de-DE" sz="2000" dirty="0"/>
              <a:t>) für konsistente und reproduzierbare Umgebungen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Docker, </a:t>
            </a:r>
            <a:r>
              <a:rPr lang="de-DE" sz="2000" dirty="0" err="1"/>
              <a:t>Kubernetes</a:t>
            </a:r>
            <a:r>
              <a:rPr lang="de-DE" sz="2000" dirty="0"/>
              <a:t>, Jenkins, Spinnaker, …</a:t>
            </a:r>
          </a:p>
        </p:txBody>
      </p:sp>
    </p:spTree>
    <p:extLst>
      <p:ext uri="{BB962C8B-B14F-4D97-AF65-F5344CB8AC3E}">
        <p14:creationId xmlns:p14="http://schemas.microsoft.com/office/powerpoint/2010/main" val="951244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Unterschiede CI und CD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CI konzentriert sich auf die Integration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Hauptziel ist die Integration von Codeänderungen in ein gemeinsames Repository und die Sicherstellung, dass bestehende Funktionalitäten nicht beeinträchtigt werden.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CD konzentriert sich auf Lieferung und Bereitstellung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Erweiterung von CI durch Automatisierung des </a:t>
            </a:r>
            <a:r>
              <a:rPr lang="de-DE" sz="2000" dirty="0" err="1"/>
              <a:t>Builds</a:t>
            </a:r>
            <a:r>
              <a:rPr lang="de-DE" sz="2000" dirty="0"/>
              <a:t>, Testens und Bereitstellens von Anwendungen in verschiedene Umgebungen, letztlich bis hin zur Produktion.</a:t>
            </a:r>
          </a:p>
        </p:txBody>
      </p:sp>
    </p:spTree>
    <p:extLst>
      <p:ext uri="{BB962C8B-B14F-4D97-AF65-F5344CB8AC3E}">
        <p14:creationId xmlns:p14="http://schemas.microsoft.com/office/powerpoint/2010/main" val="3909652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Beispiel: Pipeline mit vier Stages</a:t>
            </a:r>
          </a:p>
          <a:p>
            <a:pPr marL="0" indent="0">
              <a:buNone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Build</a:t>
            </a:r>
            <a:r>
              <a:rPr lang="de-DE" dirty="0"/>
              <a:t> wird in die Container Registry </a:t>
            </a:r>
            <a:r>
              <a:rPr lang="de-DE" dirty="0" err="1"/>
              <a:t>gepushed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Von den nachfolgenden Stages (bei Bedarf) </a:t>
            </a:r>
            <a:r>
              <a:rPr lang="de-DE" dirty="0" err="1"/>
              <a:t>gepulled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Zwei parallel laufende Tests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Änderungen am </a:t>
            </a:r>
            <a:r>
              <a:rPr lang="de-DE" dirty="0" err="1">
                <a:latin typeface="Consolas" panose="020B0609020204030204" pitchFamily="49" charset="0"/>
              </a:rPr>
              <a:t>main</a:t>
            </a:r>
            <a:r>
              <a:rPr lang="de-DE" dirty="0"/>
              <a:t> werden als </a:t>
            </a:r>
            <a:r>
              <a:rPr lang="de-DE" dirty="0" err="1">
                <a:latin typeface="Consolas" panose="020B0609020204030204" pitchFamily="49" charset="0"/>
              </a:rPr>
              <a:t>latest</a:t>
            </a:r>
            <a:r>
              <a:rPr lang="de-DE" dirty="0"/>
              <a:t> </a:t>
            </a:r>
            <a:r>
              <a:rPr lang="de-DE" dirty="0" err="1"/>
              <a:t>getagged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Deployment</a:t>
            </a:r>
            <a:r>
              <a:rPr lang="de-DE" dirty="0"/>
              <a:t> über anwendungsspezifisches Skript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580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(1/4)</a:t>
            </a:r>
          </a:p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default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image</a:t>
            </a:r>
            <a:r>
              <a:rPr lang="de-DE" sz="1800" dirty="0">
                <a:latin typeface="Consolas" panose="020B0609020204030204" pitchFamily="49" charset="0"/>
              </a:rPr>
              <a:t>: docker:20.10.16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services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- </a:t>
            </a:r>
            <a:r>
              <a:rPr lang="de-DE" sz="1800" dirty="0" err="1">
                <a:latin typeface="Consolas" panose="020B0609020204030204" pitchFamily="49" charset="0"/>
              </a:rPr>
              <a:t>name</a:t>
            </a:r>
            <a:r>
              <a:rPr lang="de-DE" sz="1800" dirty="0">
                <a:latin typeface="Consolas" panose="020B0609020204030204" pitchFamily="49" charset="0"/>
              </a:rPr>
              <a:t>: docker:20.10.16-dind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  alias: </a:t>
            </a:r>
            <a:r>
              <a:rPr lang="de-DE" sz="1800" dirty="0" err="1">
                <a:latin typeface="Consolas" panose="020B0609020204030204" pitchFamily="49" charset="0"/>
              </a:rPr>
              <a:t>docker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before_script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- </a:t>
            </a:r>
            <a:r>
              <a:rPr lang="de-DE" sz="1800" dirty="0" err="1">
                <a:latin typeface="Consolas" panose="020B0609020204030204" pitchFamily="49" charset="0"/>
              </a:rPr>
              <a:t>docker</a:t>
            </a:r>
            <a:r>
              <a:rPr lang="de-DE" sz="1800" dirty="0">
                <a:latin typeface="Consolas" panose="020B0609020204030204" pitchFamily="49" charset="0"/>
              </a:rPr>
              <a:t> </a:t>
            </a:r>
            <a:r>
              <a:rPr lang="de-DE" sz="1800" dirty="0" err="1">
                <a:latin typeface="Consolas" panose="020B0609020204030204" pitchFamily="49" charset="0"/>
              </a:rPr>
              <a:t>login</a:t>
            </a:r>
            <a:r>
              <a:rPr lang="de-DE" sz="1800" dirty="0">
                <a:latin typeface="Consolas" panose="020B0609020204030204" pitchFamily="49" charset="0"/>
              </a:rPr>
              <a:t> -u $CI_REGISTRY_USER -p $CI_REGISTRY_PASSWORD $CI_REGISTRY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stages</a:t>
            </a:r>
            <a:r>
              <a:rPr lang="de-DE" sz="1800" dirty="0"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Vier Stages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</a:t>
            </a:r>
            <a:r>
              <a:rPr lang="de-DE" sz="1800" dirty="0" err="1">
                <a:latin typeface="Consolas" panose="020B0609020204030204" pitchFamily="49" charset="0"/>
              </a:rPr>
              <a:t>build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</a:t>
            </a:r>
            <a:r>
              <a:rPr lang="de-DE" sz="1800" dirty="0" err="1">
                <a:latin typeface="Consolas" panose="020B0609020204030204" pitchFamily="49" charset="0"/>
              </a:rPr>
              <a:t>test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release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deploy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470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(2/4)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variables: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# Use TLS  https://docs.gitlab.com/ee/ci/docker/using_docker_build.html#tls-enabled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DOCKER_TLS_CERTDIR: "/certs"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CONTAINER_TEST_IMAGE: $CI_REGISTRY_IMAGE:$CI_COMMIT_REF_SLUG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CONTAINER_RELEASE_IMAGE: $</a:t>
            </a:r>
            <a:r>
              <a:rPr lang="de-DE" sz="1600" dirty="0" err="1">
                <a:latin typeface="Consolas" panose="020B0609020204030204" pitchFamily="49" charset="0"/>
              </a:rPr>
              <a:t>CI_REGISTRY_IMAGE:latest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Variable für 4.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 err="1">
                <a:latin typeface="Consolas" panose="020B0609020204030204" pitchFamily="49" charset="0"/>
              </a:rPr>
              <a:t>build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build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build</a:t>
            </a:r>
            <a:r>
              <a:rPr lang="de-DE" sz="1600" dirty="0">
                <a:latin typeface="Consolas" panose="020B0609020204030204" pitchFamily="49" charset="0"/>
              </a:rPr>
              <a:t> --pull -t $CONTAINER_TEST_IMAGE .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   # 1.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Build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wird in die Container Registry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gepushed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push $CONTAINER_TEST_IMAGE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820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(3/4)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test1: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2. Von den nachfolgenden Stages (bei Bedarf)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pull $CONTAINER_TEST_IMAGE 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- echo 'Testing container in test 1 '# 3. Zwei parallel </a:t>
            </a:r>
            <a:r>
              <a:rPr lang="en-US" sz="1600" dirty="0" err="1">
                <a:latin typeface="Consolas" panose="020B0609020204030204" pitchFamily="49" charset="0"/>
              </a:rPr>
              <a:t>laufende</a:t>
            </a:r>
            <a:r>
              <a:rPr lang="en-US" sz="1600" dirty="0">
                <a:latin typeface="Consolas" panose="020B0609020204030204" pitchFamily="49" charset="0"/>
              </a:rPr>
              <a:t> Tests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- docker run -</a:t>
            </a:r>
            <a:r>
              <a:rPr lang="en-US" sz="1600" dirty="0" err="1">
                <a:latin typeface="Consolas" panose="020B0609020204030204" pitchFamily="49" charset="0"/>
              </a:rPr>
              <a:t>itd</a:t>
            </a:r>
            <a:r>
              <a:rPr lang="en-US" sz="1600" dirty="0">
                <a:latin typeface="Consolas" panose="020B0609020204030204" pitchFamily="49" charset="0"/>
              </a:rPr>
              <a:t> -p 9090:9090 $CONTAINER_TEST_IMAGE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test2: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   # 2. Von den nachfolgenden Stages (bei Bedarf)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pull $CONTAINER_TEST_IMAGE 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- echo 'Testing container in test 2' # 3. Zwei parallel </a:t>
            </a:r>
            <a:r>
              <a:rPr lang="en-US" sz="1600" dirty="0" err="1">
                <a:latin typeface="Consolas" panose="020B0609020204030204" pitchFamily="49" charset="0"/>
              </a:rPr>
              <a:t>laufende</a:t>
            </a:r>
            <a:r>
              <a:rPr lang="en-US" sz="1600" dirty="0">
                <a:latin typeface="Consolas" panose="020B0609020204030204" pitchFamily="49" charset="0"/>
              </a:rPr>
              <a:t> Tests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- docker run -</a:t>
            </a:r>
            <a:r>
              <a:rPr lang="en-US" sz="1600" dirty="0" err="1">
                <a:latin typeface="Consolas" panose="020B0609020204030204" pitchFamily="49" charset="0"/>
              </a:rPr>
              <a:t>itd</a:t>
            </a:r>
            <a:r>
              <a:rPr lang="en-US" sz="1600" dirty="0">
                <a:latin typeface="Consolas" panose="020B0609020204030204" pitchFamily="49" charset="0"/>
              </a:rPr>
              <a:t> -p 9091:9090 $CONTAINER_TEST_IMAGE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60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81715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(4/4)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release-image: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stage</a:t>
            </a:r>
            <a:r>
              <a:rPr lang="de-DE" sz="1400" dirty="0">
                <a:latin typeface="Consolas" panose="020B0609020204030204" pitchFamily="49" charset="0"/>
              </a:rPr>
              <a:t>: release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script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   # 2. Von den nachfolgenden Stages (bei Bedarf)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pull $CONTAINER_TEST_IMAGE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   # 4. Änderungen am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main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werden als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latest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getagged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tag $CONTAINER_TEST_IMAGE $CONTAINER_RELEASE_IMAGE 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push $CONTAINER_RELEASE_IMAGE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only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main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# 5.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Deployment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über anwendungsspezifisches Deploy-Skript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deploy: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stage</a:t>
            </a:r>
            <a:r>
              <a:rPr lang="de-DE" sz="1400" dirty="0">
                <a:latin typeface="Consolas" panose="020B0609020204030204" pitchFamily="49" charset="0"/>
              </a:rPr>
              <a:t>: deploy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script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chmod</a:t>
            </a:r>
            <a:r>
              <a:rPr lang="de-DE" sz="1400" dirty="0">
                <a:latin typeface="Consolas" panose="020B0609020204030204" pitchFamily="49" charset="0"/>
              </a:rPr>
              <a:t> +x ./deploy.sh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./deploy.sh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only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main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environment</a:t>
            </a:r>
            <a:r>
              <a:rPr lang="de-DE" sz="1400" dirty="0">
                <a:latin typeface="Consolas" panose="020B0609020204030204" pitchFamily="49" charset="0"/>
              </a:rPr>
              <a:t>: </a:t>
            </a:r>
            <a:r>
              <a:rPr lang="de-DE" sz="1400" dirty="0" err="1">
                <a:latin typeface="Consolas" panose="020B0609020204030204" pitchFamily="49" charset="0"/>
              </a:rPr>
              <a:t>production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526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C1737-D484-715E-7DED-B4DAE068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7B5FFC-7C29-4CF8-B4D6-9549918B4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Abschlussübung: Komplexe Pipeline mit </a:t>
            </a:r>
            <a:r>
              <a:rPr lang="de-DE" b="1" dirty="0" err="1"/>
              <a:t>Docusaurus</a:t>
            </a:r>
            <a:r>
              <a:rPr lang="de-DE" b="1" dirty="0"/>
              <a:t> und </a:t>
            </a:r>
            <a:r>
              <a:rPr lang="de-DE" b="1" dirty="0" err="1"/>
              <a:t>npm</a:t>
            </a: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Ziel: </a:t>
            </a:r>
            <a:r>
              <a:rPr lang="de-DE" dirty="0"/>
              <a:t>Tiefgehendes CI/CD Verständnis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Folgen Sie den Anweisungen des </a:t>
            </a:r>
            <a:r>
              <a:rPr lang="de-DE" dirty="0" err="1"/>
              <a:t>GitLab</a:t>
            </a:r>
            <a:r>
              <a:rPr lang="de-DE" dirty="0"/>
              <a:t>-Tutorials:</a:t>
            </a:r>
            <a:br>
              <a:rPr lang="de-DE" dirty="0"/>
            </a:br>
            <a:r>
              <a:rPr lang="de-DE" dirty="0">
                <a:hlinkClick r:id="rId3"/>
              </a:rPr>
              <a:t>https://docs.gitlab.com/ee/ci/quick_start/tutorial.html</a:t>
            </a:r>
            <a:r>
              <a:rPr lang="de-DE" dirty="0"/>
              <a:t>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Beachten Sie </a:t>
            </a:r>
            <a:r>
              <a:rPr lang="de-DE"/>
              <a:t>die Voraussetzungen</a:t>
            </a:r>
            <a:endParaRPr lang="de-DE" dirty="0"/>
          </a:p>
          <a:p>
            <a:pPr marL="0" indent="0"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0878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72334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902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D71A2-77C7-233E-99B5-C65F61B7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E273EC-803A-83B8-5F26-E5867491F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Inhalt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Key Takeaways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Beispiel: Pipeline mit vier Stages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Abschlussübung: Komplexe Pipeline mit </a:t>
            </a:r>
            <a:r>
              <a:rPr lang="de-DE" dirty="0" err="1"/>
              <a:t>Docusaurus</a:t>
            </a:r>
            <a:r>
              <a:rPr lang="de-DE" dirty="0"/>
              <a:t> und </a:t>
            </a:r>
            <a:r>
              <a:rPr lang="de-DE" dirty="0" err="1"/>
              <a:t>npm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80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Key Takeaways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Git</a:t>
            </a:r>
            <a:r>
              <a:rPr lang="de-DE" sz="2000" dirty="0"/>
              <a:t>-Workflows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Versionierungsstrategie</a:t>
            </a:r>
            <a:r>
              <a:rPr lang="de-DE" sz="2000" dirty="0"/>
              <a:t> für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Continuous</a:t>
            </a:r>
            <a:r>
              <a:rPr lang="de-DE" sz="2000" dirty="0"/>
              <a:t> Integration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Continuous</a:t>
            </a:r>
            <a:r>
              <a:rPr lang="de-DE" sz="2000" dirty="0"/>
              <a:t> </a:t>
            </a:r>
            <a:r>
              <a:rPr lang="de-DE" sz="2000" dirty="0" err="1"/>
              <a:t>Delivery</a:t>
            </a:r>
            <a:r>
              <a:rPr lang="de-DE" sz="2000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Unterschiede CI und CD</a:t>
            </a:r>
          </a:p>
        </p:txBody>
      </p:sp>
    </p:spTree>
    <p:extLst>
      <p:ext uri="{BB962C8B-B14F-4D97-AF65-F5344CB8AC3E}">
        <p14:creationId xmlns:p14="http://schemas.microsoft.com/office/powerpoint/2010/main" val="112553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Git</a:t>
            </a:r>
            <a:r>
              <a:rPr lang="de-DE" sz="2000" b="1" dirty="0"/>
              <a:t>-Workflow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 gut definierter Workflow skizziert, wie </a:t>
            </a:r>
            <a:r>
              <a:rPr lang="de-DE" sz="2000" u="sng" dirty="0"/>
              <a:t>Codeänderungen von der Entwicklung bis zur Bereitstellung</a:t>
            </a:r>
            <a:r>
              <a:rPr lang="de-DE" sz="2000" dirty="0"/>
              <a:t> fortschreiten.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 err="1"/>
              <a:t>Gitflow</a:t>
            </a:r>
            <a:r>
              <a:rPr lang="de-DE" sz="2000" dirty="0"/>
              <a:t>: </a:t>
            </a:r>
            <a:r>
              <a:rPr lang="de-DE" sz="2000" dirty="0" err="1"/>
              <a:t>Branching</a:t>
            </a:r>
            <a:r>
              <a:rPr lang="de-DE" sz="2000" dirty="0"/>
              <a:t>-Modell, das zwischen Feature-</a:t>
            </a:r>
            <a:r>
              <a:rPr lang="de-DE" sz="2000" dirty="0" err="1"/>
              <a:t>Branches</a:t>
            </a:r>
            <a:r>
              <a:rPr lang="de-DE" sz="2000" dirty="0"/>
              <a:t>, Release-</a:t>
            </a:r>
            <a:r>
              <a:rPr lang="de-DE" sz="2000" dirty="0" err="1"/>
              <a:t>Branches</a:t>
            </a:r>
            <a:r>
              <a:rPr lang="de-DE" sz="2000" dirty="0"/>
              <a:t> und Hotfixes unterscheidet, geeignet für Projekte mit klar definierten Release-Zyklen.</a:t>
            </a:r>
          </a:p>
          <a:p>
            <a:pPr marL="0" indent="0">
              <a:buNone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Custom Workflow</a:t>
            </a:r>
            <a:r>
              <a:rPr lang="de-DE" sz="2000" dirty="0"/>
              <a:t>: Einige Projekte erfordern maßgeschneiderte Workflows, die spezifische Release-Strategien oder regulatorische Anforderungen berücksichtigen.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Der definierte Workflow dient als Fahrplan für das Entwicklungsteam und sorgt für </a:t>
            </a:r>
            <a:r>
              <a:rPr lang="de-DE" sz="2000" u="sng" dirty="0"/>
              <a:t>konsistente Praktiken und effiziente Code-Integration</a:t>
            </a:r>
            <a:r>
              <a:rPr lang="de-DE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836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Versionierungsstrategie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Eine gut definierte </a:t>
            </a:r>
            <a:r>
              <a:rPr lang="de-DE" sz="2000" dirty="0" err="1"/>
              <a:t>Versionierungsstrategie</a:t>
            </a:r>
            <a:r>
              <a:rPr lang="de-DE" sz="2000" dirty="0"/>
              <a:t> gewährleistet </a:t>
            </a:r>
            <a:r>
              <a:rPr lang="de-DE" sz="2000" u="sng" dirty="0"/>
              <a:t>Konsistenz und Rückverfolgbarkeit </a:t>
            </a:r>
            <a:r>
              <a:rPr lang="de-DE" sz="2000" dirty="0"/>
              <a:t>der Software-Releases.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Semantische Versionierung </a:t>
            </a:r>
            <a:r>
              <a:rPr lang="de-DE" sz="2000" dirty="0"/>
              <a:t>(</a:t>
            </a:r>
            <a:r>
              <a:rPr lang="de-DE" sz="2000" dirty="0" err="1"/>
              <a:t>SemVer</a:t>
            </a:r>
            <a:r>
              <a:rPr lang="de-DE" sz="2000" dirty="0"/>
              <a:t>): Klare Formatierung von MAJOR.MINOR.PATCH, weit verbreitet und kommuniziert Kompatibilität und Änderungen effektiv.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Custom </a:t>
            </a:r>
            <a:r>
              <a:rPr lang="de-DE" sz="2000" u="sng" dirty="0" err="1"/>
              <a:t>Versioning</a:t>
            </a:r>
            <a:r>
              <a:rPr lang="de-DE" sz="2000" dirty="0"/>
              <a:t>: Für Projekte mit speziellen Anforderungen kann eine benutzerdefinierte </a:t>
            </a:r>
            <a:r>
              <a:rPr lang="de-DE" sz="2000" dirty="0" err="1"/>
              <a:t>Versionierungsstrategie</a:t>
            </a:r>
            <a:r>
              <a:rPr lang="de-DE" sz="2000" dirty="0"/>
              <a:t> besser geeignet sein.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Klare Versionierung </a:t>
            </a:r>
            <a:r>
              <a:rPr lang="de-DE" sz="2000" dirty="0"/>
              <a:t>hilft, die Bedeutung jedes Releases zu verstehen und ermöglicht es Benutzern, fundierte Entscheidungen über Updates und Kompatibilität zu treffen.</a:t>
            </a:r>
          </a:p>
        </p:txBody>
      </p:sp>
    </p:spTree>
    <p:extLst>
      <p:ext uri="{BB962C8B-B14F-4D97-AF65-F5344CB8AC3E}">
        <p14:creationId xmlns:p14="http://schemas.microsoft.com/office/powerpoint/2010/main" val="223300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Continuous</a:t>
            </a:r>
            <a:r>
              <a:rPr lang="de-DE" sz="2000" b="1" dirty="0"/>
              <a:t> Integration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Ist eine </a:t>
            </a:r>
            <a:r>
              <a:rPr lang="de-DE" sz="2000" u="sng" dirty="0"/>
              <a:t>Vorgehensweise</a:t>
            </a:r>
            <a:r>
              <a:rPr lang="de-DE" sz="2000" dirty="0"/>
              <a:t> in der Softwareentwicklung, bei der die häufige </a:t>
            </a:r>
            <a:r>
              <a:rPr lang="de-DE" sz="2000" u="sng" dirty="0"/>
              <a:t>Integration von Codeänderungen </a:t>
            </a:r>
            <a:r>
              <a:rPr lang="de-DE" sz="2000" dirty="0"/>
              <a:t>in ein gemeinsames (</a:t>
            </a:r>
            <a:r>
              <a:rPr lang="de-DE" sz="2000" dirty="0" err="1"/>
              <a:t>remotes</a:t>
            </a:r>
            <a:r>
              <a:rPr lang="de-DE" sz="2000" dirty="0"/>
              <a:t>) Repository im Vordergrund steht.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Ermöglicht die frühzeitige Erkennung im Entwicklungszyklus von Integrationsproblemen und Bugs, wodurch </a:t>
            </a:r>
            <a:r>
              <a:rPr lang="de-DE" sz="2000" u="sng" dirty="0"/>
              <a:t>Kosten und Aufwand für deren Behebung reduziert</a:t>
            </a:r>
            <a:r>
              <a:rPr lang="de-DE" sz="2000" dirty="0"/>
              <a:t>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Entwickler können in kleineren, </a:t>
            </a:r>
            <a:r>
              <a:rPr lang="de-DE" sz="2000" u="sng" dirty="0"/>
              <a:t>überschaubaren Schritten </a:t>
            </a:r>
            <a:r>
              <a:rPr lang="de-DE" sz="2000" dirty="0"/>
              <a:t>arbeiten und ihre Änderungen schnell integrieren und testen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Teams arbeiten </a:t>
            </a:r>
            <a:r>
              <a:rPr lang="de-DE" sz="2000" u="sng" dirty="0"/>
              <a:t>kollaborativer</a:t>
            </a:r>
            <a:r>
              <a:rPr lang="de-DE" sz="2000" dirty="0"/>
              <a:t>, da CI das Teilen von Code und das schnelle Lösen von Konflikten fördert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CI stellt sicher, dass der </a:t>
            </a:r>
            <a:r>
              <a:rPr lang="de-DE" sz="2000" u="sng" dirty="0"/>
              <a:t>Code stets bau- und testbar</a:t>
            </a:r>
            <a:r>
              <a:rPr lang="de-DE" sz="2000" dirty="0"/>
              <a:t> ist.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291748913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1611</Words>
  <Application>Microsoft Office PowerPoint</Application>
  <PresentationFormat>Bildschirmpräsentation (4:3)</PresentationFormat>
  <Paragraphs>241</Paragraphs>
  <Slides>21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Consolas</vt:lpstr>
      <vt:lpstr>Monotype Sorts</vt:lpstr>
      <vt:lpstr>Times New Roman</vt:lpstr>
      <vt:lpstr>vorlneu</vt:lpstr>
      <vt:lpstr>Benutzerdefiniertes Design</vt:lpstr>
      <vt:lpstr>Tag 3: Docker, GitOps, Deployment-Strategien</vt:lpstr>
      <vt:lpstr>Agenda</vt:lpstr>
      <vt:lpstr>Agenda</vt:lpstr>
      <vt:lpstr>Abschlussübung &amp; Diskussion</vt:lpstr>
      <vt:lpstr>Abschlussübung &amp; Diskussion</vt:lpstr>
      <vt:lpstr>Abschlussübung &amp; Diskussion</vt:lpstr>
      <vt:lpstr>Key Takeaways</vt:lpstr>
      <vt:lpstr>Key Takeaways</vt:lpstr>
      <vt:lpstr>Key Takeaways</vt:lpstr>
      <vt:lpstr>Key Takeaways</vt:lpstr>
      <vt:lpstr>Key Takeaways</vt:lpstr>
      <vt:lpstr>Key Takeaways</vt:lpstr>
      <vt:lpstr>Key Takeaways</vt:lpstr>
      <vt:lpstr>Key Takeaways</vt:lpstr>
      <vt:lpstr>Key Takeaways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428</cp:revision>
  <cp:lastPrinted>1996-08-01T16:36:58Z</cp:lastPrinted>
  <dcterms:created xsi:type="dcterms:W3CDTF">2024-05-03T10:07:43Z</dcterms:created>
  <dcterms:modified xsi:type="dcterms:W3CDTF">2024-06-19T19:54:52Z</dcterms:modified>
</cp:coreProperties>
</file>