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73"/>
  </p:notesMasterIdLst>
  <p:handoutMasterIdLst>
    <p:handoutMasterId r:id="rId74"/>
  </p:handoutMasterIdLst>
  <p:sldIdLst>
    <p:sldId id="604" r:id="rId3"/>
    <p:sldId id="606" r:id="rId4"/>
    <p:sldId id="607" r:id="rId5"/>
    <p:sldId id="287" r:id="rId6"/>
    <p:sldId id="596" r:id="rId7"/>
    <p:sldId id="303" r:id="rId8"/>
    <p:sldId id="304" r:id="rId9"/>
    <p:sldId id="309" r:id="rId10"/>
    <p:sldId id="308" r:id="rId11"/>
    <p:sldId id="311" r:id="rId12"/>
    <p:sldId id="313" r:id="rId13"/>
    <p:sldId id="312" r:id="rId14"/>
    <p:sldId id="314" r:id="rId15"/>
    <p:sldId id="597" r:id="rId16"/>
    <p:sldId id="289" r:id="rId17"/>
    <p:sldId id="318" r:id="rId18"/>
    <p:sldId id="319" r:id="rId19"/>
    <p:sldId id="321" r:id="rId20"/>
    <p:sldId id="322" r:id="rId21"/>
    <p:sldId id="601" r:id="rId22"/>
    <p:sldId id="598" r:id="rId23"/>
    <p:sldId id="323" r:id="rId24"/>
    <p:sldId id="324" r:id="rId25"/>
    <p:sldId id="325" r:id="rId26"/>
    <p:sldId id="602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88" r:id="rId37"/>
    <p:sldId id="335" r:id="rId38"/>
    <p:sldId id="338" r:id="rId39"/>
    <p:sldId id="339" r:id="rId40"/>
    <p:sldId id="340" r:id="rId41"/>
    <p:sldId id="389" r:id="rId42"/>
    <p:sldId id="603" r:id="rId43"/>
    <p:sldId id="391" r:id="rId44"/>
    <p:sldId id="393" r:id="rId45"/>
    <p:sldId id="599" r:id="rId46"/>
    <p:sldId id="341" r:id="rId47"/>
    <p:sldId id="342" r:id="rId48"/>
    <p:sldId id="343" r:id="rId49"/>
    <p:sldId id="344" r:id="rId50"/>
    <p:sldId id="345" r:id="rId51"/>
    <p:sldId id="347" r:id="rId52"/>
    <p:sldId id="358" r:id="rId53"/>
    <p:sldId id="357" r:id="rId54"/>
    <p:sldId id="394" r:id="rId55"/>
    <p:sldId id="346" r:id="rId56"/>
    <p:sldId id="348" r:id="rId57"/>
    <p:sldId id="350" r:id="rId58"/>
    <p:sldId id="352" r:id="rId59"/>
    <p:sldId id="351" r:id="rId60"/>
    <p:sldId id="355" r:id="rId61"/>
    <p:sldId id="356" r:id="rId62"/>
    <p:sldId id="395" r:id="rId63"/>
    <p:sldId id="600" r:id="rId64"/>
    <p:sldId id="359" r:id="rId65"/>
    <p:sldId id="365" r:id="rId66"/>
    <p:sldId id="362" r:id="rId67"/>
    <p:sldId id="363" r:id="rId68"/>
    <p:sldId id="370" r:id="rId69"/>
    <p:sldId id="367" r:id="rId70"/>
    <p:sldId id="368" r:id="rId71"/>
    <p:sldId id="369" r:id="rId7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A42"/>
    <a:srgbClr val="0249FC"/>
    <a:srgbClr val="008C5A"/>
    <a:srgbClr val="0D4F3C"/>
    <a:srgbClr val="037C03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586" autoAdjust="0"/>
  </p:normalViewPr>
  <p:slideViewPr>
    <p:cSldViewPr>
      <p:cViewPr varScale="1">
        <p:scale>
          <a:sx n="153" d="100"/>
          <a:sy n="153" d="100"/>
        </p:scale>
        <p:origin x="200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FA95FD-393F-42A8-A207-199B4A6476FA}" type="slidenum">
              <a:rPr kumimoji="0" lang="de-DE" altLang="de-DE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8981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07753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Tag-1_2-Git.ppt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3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6A49564-ADCA-65A2-EEA9-ADD78BCFBF3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de/v2/Erste-Schritte-Git-installieren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kraken.com/learn/git/best-practices/git-commit-message" TargetMode="External"/><Relationship Id="rId2" Type="http://schemas.openxmlformats.org/officeDocument/2006/relationships/hyperlink" Target="https://www.baeldung.com/ops/git-commit-message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ngular/angular/blob/main/CONTRIBUTING.md#commit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gitignore" TargetMode="Externa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,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 im Team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5900017" cy="5400675"/>
          </a:xfrm>
        </p:spPr>
        <p:txBody>
          <a:bodyPr/>
          <a:lstStyle/>
          <a:p>
            <a:r>
              <a:rPr lang="de-DE" altLang="de-DE" dirty="0"/>
              <a:t>Entwickler können Dateien zur Bearbeitung „auschecken“</a:t>
            </a:r>
          </a:p>
          <a:p>
            <a:pPr lvl="1"/>
            <a:r>
              <a:rPr lang="de-DE" altLang="de-DE" dirty="0"/>
              <a:t>Datei wird auf lokalen Arbeitsplatz kopiert</a:t>
            </a:r>
          </a:p>
          <a:p>
            <a:pPr lvl="1"/>
            <a:r>
              <a:rPr lang="de-DE" altLang="de-DE" dirty="0"/>
              <a:t>Änderungen werden lokal vorgenommen</a:t>
            </a:r>
          </a:p>
          <a:p>
            <a:pPr lvl="1"/>
            <a:r>
              <a:rPr lang="de-DE" altLang="de-DE" dirty="0"/>
              <a:t>Nach Abschluss wird Datei wieder „eingecheckt“, um Änderungen auf den Server zu übernehmen</a:t>
            </a:r>
          </a:p>
          <a:p>
            <a:r>
              <a:rPr lang="de-DE" altLang="de-DE" dirty="0"/>
              <a:t>Benötigen Netzwerkverbindung, um effektiv arbeiten zu können</a:t>
            </a:r>
          </a:p>
          <a:p>
            <a:r>
              <a:rPr lang="de-DE" altLang="de-DE" dirty="0"/>
              <a:t>Server gibt Überblick über das Projekt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CVCS – Client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A8B153B-1433-53CF-84EC-2D326AEF9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908" y="1124397"/>
            <a:ext cx="3469479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1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r>
              <a:rPr lang="de-DE" altLang="de-DE" dirty="0"/>
              <a:t>DVCS (Distributed Version Control System)</a:t>
            </a:r>
          </a:p>
          <a:p>
            <a:r>
              <a:rPr lang="de-DE" altLang="de-DE" dirty="0"/>
              <a:t>Kein zentrales Repository</a:t>
            </a:r>
          </a:p>
          <a:p>
            <a:pPr lvl="1"/>
            <a:r>
              <a:rPr lang="de-DE" altLang="de-DE" dirty="0"/>
              <a:t>Jeder Teilnehmer hat sein eigenes lokales Repository</a:t>
            </a:r>
          </a:p>
          <a:p>
            <a:pPr lvl="1"/>
            <a:r>
              <a:rPr lang="de-DE" altLang="de-DE" dirty="0"/>
              <a:t>Historie kann ohne Verbindung zu einem Server nachverfolgt werden</a:t>
            </a:r>
          </a:p>
          <a:p>
            <a:r>
              <a:rPr lang="de-DE" altLang="de-DE" dirty="0"/>
              <a:t>Jedes Repository kann mit jedem anderen abgeglichen werden </a:t>
            </a:r>
            <a:br>
              <a:rPr lang="de-DE" altLang="de-DE" dirty="0"/>
            </a:br>
            <a:r>
              <a:rPr lang="de-DE" altLang="de-DE" dirty="0">
                <a:sym typeface="Wingdings" panose="05000000000000000000" pitchFamily="2" charset="2"/>
              </a:rPr>
              <a:t> zentraler Server kann theoretisch entfallen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Populäre Umsetzungen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BitKeeper</a:t>
            </a:r>
            <a:r>
              <a:rPr lang="de-DE" altLang="de-DE" dirty="0">
                <a:sym typeface="Wingdings" panose="05000000000000000000" pitchFamily="2" charset="2"/>
              </a:rPr>
              <a:t>, 2000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Darcs</a:t>
            </a:r>
            <a:r>
              <a:rPr lang="de-DE" altLang="de-DE" dirty="0">
                <a:sym typeface="Wingdings" panose="05000000000000000000" pitchFamily="2" charset="2"/>
              </a:rPr>
              <a:t>, 2003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Mercurial</a:t>
            </a:r>
            <a:r>
              <a:rPr lang="de-DE" altLang="de-DE" dirty="0">
                <a:sym typeface="Wingdings" panose="05000000000000000000" pitchFamily="2" charset="2"/>
              </a:rPr>
              <a:t>, 2005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Git</a:t>
            </a:r>
            <a:r>
              <a:rPr lang="de-DE" altLang="de-DE" dirty="0">
                <a:sym typeface="Wingdings" panose="05000000000000000000" pitchFamily="2" charset="2"/>
              </a:rPr>
              <a:t>, 2005</a:t>
            </a:r>
          </a:p>
          <a:p>
            <a:pPr lvl="1"/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Dezentrale Versionsverwaltung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9FD91AB-BDC5-BD73-8F06-D22C0FF37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291" y="3335432"/>
            <a:ext cx="3406161" cy="223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19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r>
              <a:rPr lang="de-DE" altLang="de-DE" dirty="0"/>
              <a:t>Oft existiert ein Remote Repository</a:t>
            </a:r>
          </a:p>
          <a:p>
            <a:pPr lvl="1"/>
            <a:r>
              <a:rPr lang="de-DE" altLang="de-DE" dirty="0"/>
              <a:t>Übernimmt einzelne Konzepte des Servers aus der CVCS</a:t>
            </a:r>
          </a:p>
          <a:p>
            <a:pPr lvl="1"/>
            <a:r>
              <a:rPr lang="de-DE" altLang="de-DE" dirty="0"/>
              <a:t>Für Betrieb des DVCS nicht unbedingt notwendig</a:t>
            </a:r>
          </a:p>
          <a:p>
            <a:r>
              <a:rPr lang="de-DE" altLang="de-DE" dirty="0"/>
              <a:t>Vereinfacht Zusammenarbeit</a:t>
            </a:r>
          </a:p>
          <a:p>
            <a:pPr lvl="1"/>
            <a:r>
              <a:rPr lang="de-DE" altLang="de-DE" dirty="0"/>
              <a:t>Zentraler Ort, von dem Entwickler ihre lokalen </a:t>
            </a:r>
            <a:r>
              <a:rPr lang="de-DE" altLang="de-DE" dirty="0" err="1"/>
              <a:t>Repositories</a:t>
            </a:r>
            <a:r>
              <a:rPr lang="de-DE" altLang="de-DE" dirty="0"/>
              <a:t> ableiten</a:t>
            </a:r>
          </a:p>
          <a:p>
            <a:pPr lvl="1"/>
            <a:r>
              <a:rPr lang="de-DE" altLang="de-DE" dirty="0"/>
              <a:t>Abrufen und Hochladen von Änderungen</a:t>
            </a:r>
          </a:p>
          <a:p>
            <a:r>
              <a:rPr lang="de-DE" altLang="de-DE" dirty="0"/>
              <a:t>Ermöglicht zentrale Zugriffskontrolle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DVCS – Remote Repository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2FC7461-F4A9-44FC-AA8E-AB573A987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77" y="1282452"/>
            <a:ext cx="3406161" cy="42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78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r>
              <a:rPr lang="de-DE" altLang="de-DE" dirty="0"/>
              <a:t>Keine dauerhafte Netzwerkverbindung notwendig</a:t>
            </a:r>
          </a:p>
          <a:p>
            <a:r>
              <a:rPr lang="de-DE" altLang="de-DE" dirty="0"/>
              <a:t>Entwickler holt such aktuellen Stand vom Remote Repository (</a:t>
            </a:r>
            <a:r>
              <a:rPr lang="de-DE" altLang="de-DE" i="1" dirty="0"/>
              <a:t>pull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Änderungen werden im eigenen lokalen Workspace vorgenommen und anschließend wieder ans Remote Repository gesendet (</a:t>
            </a:r>
            <a:r>
              <a:rPr lang="de-DE" altLang="de-DE" i="1" dirty="0"/>
              <a:t>push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Durch lokale Änderungen entstehen zunächst keine Konflikte bei Änderung von mehreren Entwicklern an einer Datei</a:t>
            </a:r>
          </a:p>
          <a:p>
            <a:r>
              <a:rPr lang="de-DE" altLang="de-DE" dirty="0"/>
              <a:t>Eventuelle Konflikte müssen bei der Zusammenfügung im Remote Repository aufgelöst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DVCS – Nutzung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CD7CEA8-2991-EEC5-013D-80597423C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77" y="1282452"/>
            <a:ext cx="3406161" cy="42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1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Konfiguration von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Einführung und</a:t>
            </a:r>
          </a:p>
        </p:txBody>
      </p:sp>
    </p:spTree>
    <p:extLst>
      <p:ext uri="{BB962C8B-B14F-4D97-AF65-F5344CB8AC3E}">
        <p14:creationId xmlns:p14="http://schemas.microsoft.com/office/powerpoint/2010/main" val="4146403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ist </a:t>
            </a:r>
            <a:r>
              <a:rPr lang="de-DE" altLang="de-DE" b="1" dirty="0" err="1"/>
              <a:t>Git</a:t>
            </a:r>
            <a:r>
              <a:rPr lang="de-DE" altLang="de-DE" b="1" dirty="0"/>
              <a:t>?</a:t>
            </a:r>
          </a:p>
          <a:p>
            <a:r>
              <a:rPr lang="de-DE" altLang="de-DE" dirty="0"/>
              <a:t>Freie Software zu dezentralen Versionsverwaltung </a:t>
            </a:r>
          </a:p>
          <a:p>
            <a:r>
              <a:rPr lang="de-DE" altLang="de-DE" dirty="0"/>
              <a:t>2005 von Linus Torvalds entwickelt</a:t>
            </a:r>
          </a:p>
          <a:p>
            <a:r>
              <a:rPr lang="de-DE" altLang="de-DE" dirty="0"/>
              <a:t>Torvalds benötigte durch Lizenzänderungen von </a:t>
            </a:r>
            <a:r>
              <a:rPr lang="de-DE" altLang="de-DE" dirty="0" err="1"/>
              <a:t>BitKeeper</a:t>
            </a:r>
            <a:r>
              <a:rPr lang="de-DE" altLang="de-DE" dirty="0"/>
              <a:t> neue Quellcode-Management-Software zur Entwicklung des Linux Kernels</a:t>
            </a:r>
          </a:p>
          <a:p>
            <a:r>
              <a:rPr lang="de-DE" altLang="de-DE" dirty="0"/>
              <a:t>Am weitesten verbreitete Versionsverwaltung</a:t>
            </a:r>
          </a:p>
          <a:p>
            <a:r>
              <a:rPr lang="de-DE" altLang="de-DE" dirty="0"/>
              <a:t>Bedienung via Command Line</a:t>
            </a:r>
          </a:p>
          <a:p>
            <a:r>
              <a:rPr lang="de-DE" altLang="de-DE" dirty="0"/>
              <a:t>Vielzahl von GUI-Applikationen und </a:t>
            </a:r>
            <a:br>
              <a:rPr lang="de-DE" altLang="de-DE" dirty="0"/>
            </a:br>
            <a:r>
              <a:rPr lang="de-DE" altLang="de-DE" dirty="0"/>
              <a:t>IDE-Integrationen (</a:t>
            </a:r>
            <a:r>
              <a:rPr lang="de-DE" altLang="de-DE" dirty="0" err="1"/>
              <a:t>Intellij</a:t>
            </a:r>
            <a:r>
              <a:rPr lang="de-DE" altLang="de-DE" dirty="0"/>
              <a:t>, </a:t>
            </a:r>
            <a:r>
              <a:rPr lang="de-DE" altLang="de-DE" dirty="0" err="1"/>
              <a:t>Eclipse</a:t>
            </a:r>
            <a:r>
              <a:rPr lang="de-DE" altLang="de-DE" dirty="0"/>
              <a:t> </a:t>
            </a:r>
            <a:r>
              <a:rPr lang="de-DE" altLang="de-DE" dirty="0" err="1"/>
              <a:t>uvm</a:t>
            </a:r>
            <a:r>
              <a:rPr lang="de-DE" altLang="de-DE" dirty="0"/>
              <a:t>.)</a:t>
            </a:r>
          </a:p>
          <a:p>
            <a:r>
              <a:rPr lang="de-DE" altLang="de-DE" dirty="0"/>
              <a:t>Website: </a:t>
            </a:r>
            <a:r>
              <a:rPr lang="de-DE" altLang="de-DE" dirty="0">
                <a:hlinkClick r:id="rId2"/>
              </a:rPr>
              <a:t>https://git-scm.com/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 </a:t>
            </a:r>
          </a:p>
        </p:txBody>
      </p:sp>
      <p:pic>
        <p:nvPicPr>
          <p:cNvPr id="3" name="Picture 2" descr="Git – Wikipedia">
            <a:extLst>
              <a:ext uri="{FF2B5EF4-FFF2-40B4-BE49-F238E27FC236}">
                <a16:creationId xmlns:a16="http://schemas.microsoft.com/office/drawing/2014/main" id="{401DC4B9-976E-14AA-DD5C-08D6D215E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861048"/>
            <a:ext cx="2565598" cy="107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6824411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Git</a:t>
            </a:r>
            <a:r>
              <a:rPr lang="de-DE" altLang="de-DE" b="1" dirty="0"/>
              <a:t> – lokales Repository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lässt sich als DVCS auch ausschließlich lokal Betreiben</a:t>
            </a:r>
          </a:p>
          <a:p>
            <a:pPr lvl="1"/>
            <a:r>
              <a:rPr lang="de-DE" altLang="de-DE" dirty="0"/>
              <a:t>Remote Repository und andere Mitwirkende entfallen</a:t>
            </a:r>
          </a:p>
          <a:p>
            <a:r>
              <a:rPr lang="de-DE" altLang="de-DE" dirty="0"/>
              <a:t>Einsatz zur Versionierung auch bei eigenen Projekten ohne andere Mitwirkende sinnvoll</a:t>
            </a:r>
          </a:p>
          <a:p>
            <a:r>
              <a:rPr lang="de-DE" altLang="de-DE" dirty="0"/>
              <a:t>Zunächst Betrachtung eines lokalen Szenarios, um Begriffe und Basisfunktionen zu verstehen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1F59AE3-6A30-8639-AF6A-EE105E655594}"/>
              </a:ext>
            </a:extLst>
          </p:cNvPr>
          <p:cNvGrpSpPr/>
          <p:nvPr/>
        </p:nvGrpSpPr>
        <p:grpSpPr>
          <a:xfrm>
            <a:off x="7164288" y="2153408"/>
            <a:ext cx="1800200" cy="3056008"/>
            <a:chOff x="2771799" y="3277290"/>
            <a:chExt cx="1800200" cy="305600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F1317778-BB42-5D29-6069-F74B0E2894D3}"/>
                </a:ext>
              </a:extLst>
            </p:cNvPr>
            <p:cNvSpPr/>
            <p:nvPr/>
          </p:nvSpPr>
          <p:spPr bwMode="auto">
            <a:xfrm>
              <a:off x="2897484" y="3294276"/>
              <a:ext cx="1512168" cy="3039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5B3B0A11-336E-78A3-F3FC-FEA021FFA6D5}"/>
                </a:ext>
              </a:extLst>
            </p:cNvPr>
            <p:cNvSpPr/>
            <p:nvPr/>
          </p:nvSpPr>
          <p:spPr bwMode="auto">
            <a:xfrm>
              <a:off x="2998950" y="4545726"/>
              <a:ext cx="1296000" cy="172819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24043666-2D20-4D4B-F309-A46FDF1B09C8}"/>
                </a:ext>
              </a:extLst>
            </p:cNvPr>
            <p:cNvSpPr txBox="1"/>
            <p:nvPr/>
          </p:nvSpPr>
          <p:spPr bwMode="auto">
            <a:xfrm>
              <a:off x="2771799" y="3277290"/>
              <a:ext cx="1800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600" dirty="0">
                  <a:latin typeface="Arial" charset="0"/>
                </a:rPr>
                <a:t>Developer</a:t>
              </a:r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DAADF4EE-7E85-5B8F-21C3-F3D4BF7BE3EC}"/>
                </a:ext>
              </a:extLst>
            </p:cNvPr>
            <p:cNvSpPr/>
            <p:nvPr/>
          </p:nvSpPr>
          <p:spPr bwMode="auto">
            <a:xfrm>
              <a:off x="3077504" y="4630365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</a:t>
              </a:r>
              <a:r>
                <a:rPr kumimoji="0" lang="de-DE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1</a:t>
              </a: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2E820AE6-849E-C7E3-0385-1816AA7BE9EE}"/>
                </a:ext>
              </a:extLst>
            </p:cNvPr>
            <p:cNvSpPr/>
            <p:nvPr/>
          </p:nvSpPr>
          <p:spPr bwMode="auto">
            <a:xfrm>
              <a:off x="3061294" y="5225156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2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4352DEAC-F3D7-CB9C-ADA8-CF34B9356236}"/>
                </a:ext>
              </a:extLst>
            </p:cNvPr>
            <p:cNvSpPr/>
            <p:nvPr/>
          </p:nvSpPr>
          <p:spPr bwMode="auto">
            <a:xfrm>
              <a:off x="3061294" y="5819947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3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6" name="Pfeil: nach unten 45">
              <a:extLst>
                <a:ext uri="{FF2B5EF4-FFF2-40B4-BE49-F238E27FC236}">
                  <a16:creationId xmlns:a16="http://schemas.microsoft.com/office/drawing/2014/main" id="{68850C69-B5EC-0B08-F852-A32233EFA323}"/>
                </a:ext>
              </a:extLst>
            </p:cNvPr>
            <p:cNvSpPr/>
            <p:nvPr/>
          </p:nvSpPr>
          <p:spPr bwMode="auto">
            <a:xfrm>
              <a:off x="3581560" y="5035727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Pfeil: nach unten 46">
              <a:extLst>
                <a:ext uri="{FF2B5EF4-FFF2-40B4-BE49-F238E27FC236}">
                  <a16:creationId xmlns:a16="http://schemas.microsoft.com/office/drawing/2014/main" id="{03877127-4FD2-0227-C3F2-BE77A0367283}"/>
                </a:ext>
              </a:extLst>
            </p:cNvPr>
            <p:cNvSpPr/>
            <p:nvPr/>
          </p:nvSpPr>
          <p:spPr bwMode="auto">
            <a:xfrm>
              <a:off x="3581560" y="5638443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Rechteck: gefaltete Ecke 47">
              <a:extLst>
                <a:ext uri="{FF2B5EF4-FFF2-40B4-BE49-F238E27FC236}">
                  <a16:creationId xmlns:a16="http://schemas.microsoft.com/office/drawing/2014/main" id="{4A511204-84F0-038B-312B-CF91CB965325}"/>
                </a:ext>
              </a:extLst>
            </p:cNvPr>
            <p:cNvSpPr/>
            <p:nvPr/>
          </p:nvSpPr>
          <p:spPr bwMode="auto">
            <a:xfrm rot="10800000" flipH="1">
              <a:off x="3394922" y="3651823"/>
              <a:ext cx="504056" cy="650972"/>
            </a:xfrm>
            <a:prstGeom prst="foldedCorner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FEC7424A-58E7-6795-BDC2-44D2AC961BE0}"/>
                </a:ext>
              </a:extLst>
            </p:cNvPr>
            <p:cNvSpPr txBox="1"/>
            <p:nvPr/>
          </p:nvSpPr>
          <p:spPr bwMode="auto">
            <a:xfrm>
              <a:off x="3394921" y="3848102"/>
              <a:ext cx="50405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400" dirty="0">
                  <a:solidFill>
                    <a:schemeClr val="bg1"/>
                  </a:solidFill>
                  <a:latin typeface="Arial" charset="0"/>
                </a:rPr>
                <a:t>File</a:t>
              </a:r>
            </a:p>
          </p:txBody>
        </p:sp>
        <p:sp>
          <p:nvSpPr>
            <p:cNvPr id="50" name="Pfeil: nach unten 49">
              <a:extLst>
                <a:ext uri="{FF2B5EF4-FFF2-40B4-BE49-F238E27FC236}">
                  <a16:creationId xmlns:a16="http://schemas.microsoft.com/office/drawing/2014/main" id="{7A8F3DEF-EA0A-053B-8310-3AC0D966D92A}"/>
                </a:ext>
              </a:extLst>
            </p:cNvPr>
            <p:cNvSpPr/>
            <p:nvPr/>
          </p:nvSpPr>
          <p:spPr bwMode="auto">
            <a:xfrm rot="10800000">
              <a:off x="3581560" y="4349957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1405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Installation von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/>
              <a:t>Aktuelle Version von </a:t>
            </a:r>
            <a:r>
              <a:rPr lang="de-DE" altLang="de-DE" dirty="0" err="1"/>
              <a:t>Git</a:t>
            </a:r>
            <a:r>
              <a:rPr lang="de-DE" altLang="de-DE" dirty="0"/>
              <a:t> prüfen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--version </a:t>
            </a:r>
            <a:endParaRPr lang="de-DE" altLang="de-DE" dirty="0"/>
          </a:p>
          <a:p>
            <a:r>
              <a:rPr lang="de-DE" altLang="de-DE" dirty="0"/>
              <a:t>Bei fehlender Installation </a:t>
            </a:r>
            <a:r>
              <a:rPr lang="de-DE" altLang="de-DE" dirty="0" err="1"/>
              <a:t>Git</a:t>
            </a:r>
            <a:r>
              <a:rPr lang="de-DE" altLang="de-DE" dirty="0"/>
              <a:t> installieren: </a:t>
            </a:r>
            <a:br>
              <a:rPr lang="de-DE" altLang="de-DE" dirty="0"/>
            </a:br>
            <a:r>
              <a:rPr lang="de-DE" altLang="de-DE" dirty="0">
                <a:hlinkClick r:id="rId2"/>
              </a:rPr>
              <a:t>https://git-scm.com/downloads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4220905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Konfiguration von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bietet eine Vielzahl von Konfigurationsmöglichkeiten</a:t>
            </a:r>
          </a:p>
          <a:p>
            <a:r>
              <a:rPr lang="de-DE" altLang="de-DE" dirty="0"/>
              <a:t>Beinhaltet Tool zur Konfiguration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endParaRPr lang="de-DE" altLang="de-DE" dirty="0"/>
          </a:p>
          <a:p>
            <a:r>
              <a:rPr lang="de-DE" altLang="de-DE" dirty="0"/>
              <a:t>Konfigurationsdateien können auf drei Ebenen gespeichert werden</a:t>
            </a:r>
          </a:p>
          <a:p>
            <a:pPr lvl="1"/>
            <a:r>
              <a:rPr lang="de-DE" altLang="de-DE" b="1" dirty="0"/>
              <a:t>Systemkonfiguration</a:t>
            </a:r>
          </a:p>
          <a:p>
            <a:pPr lvl="2"/>
            <a:r>
              <a:rPr lang="de-DE" altLang="de-DE" dirty="0"/>
              <a:t>/</a:t>
            </a:r>
            <a:r>
              <a:rPr lang="de-DE" altLang="de-DE" dirty="0" err="1"/>
              <a:t>etc</a:t>
            </a:r>
            <a:r>
              <a:rPr lang="de-DE" altLang="de-DE" dirty="0"/>
              <a:t>/</a:t>
            </a:r>
            <a:r>
              <a:rPr lang="de-DE" altLang="de-DE" dirty="0" err="1"/>
              <a:t>gitconfig</a:t>
            </a:r>
            <a:r>
              <a:rPr lang="de-DE" altLang="de-DE" dirty="0"/>
              <a:t> (Linux)</a:t>
            </a:r>
          </a:p>
          <a:p>
            <a:pPr lvl="2"/>
            <a:r>
              <a:rPr lang="de-DE" altLang="de-DE" dirty="0"/>
              <a:t>C:\ProgrammData\Git\config oder C:\Programm Files\</a:t>
            </a:r>
            <a:r>
              <a:rPr lang="de-DE" altLang="de-DE" dirty="0" err="1"/>
              <a:t>Git</a:t>
            </a:r>
            <a:r>
              <a:rPr lang="de-DE" altLang="de-DE" dirty="0"/>
              <a:t>\</a:t>
            </a:r>
            <a:r>
              <a:rPr lang="de-DE" altLang="de-DE" dirty="0" err="1"/>
              <a:t>etc</a:t>
            </a:r>
            <a:r>
              <a:rPr lang="de-DE" altLang="de-DE" dirty="0"/>
              <a:t>\</a:t>
            </a:r>
            <a:r>
              <a:rPr lang="de-DE" altLang="de-DE" dirty="0" err="1"/>
              <a:t>gitconfig</a:t>
            </a:r>
            <a:r>
              <a:rPr lang="de-DE" altLang="de-DE" dirty="0"/>
              <a:t> (Windows, </a:t>
            </a:r>
            <a:r>
              <a:rPr lang="de-DE" altLang="de-DE" dirty="0" err="1"/>
              <a:t>Git</a:t>
            </a:r>
            <a:r>
              <a:rPr lang="de-DE" altLang="de-DE" dirty="0"/>
              <a:t> Version 2.x oder neuer)</a:t>
            </a:r>
          </a:p>
          <a:p>
            <a:pPr lvl="1"/>
            <a:r>
              <a:rPr lang="de-DE" altLang="de-DE" b="1" dirty="0"/>
              <a:t>Userkonfiguration</a:t>
            </a:r>
          </a:p>
          <a:p>
            <a:pPr lvl="2"/>
            <a:r>
              <a:rPr lang="de-DE" altLang="de-DE" dirty="0"/>
              <a:t>~/.</a:t>
            </a:r>
            <a:r>
              <a:rPr lang="de-DE" altLang="de-DE" dirty="0" err="1"/>
              <a:t>gitconfig</a:t>
            </a:r>
            <a:r>
              <a:rPr lang="de-DE" altLang="de-DE" dirty="0"/>
              <a:t> oder ~/.</a:t>
            </a:r>
            <a:r>
              <a:rPr lang="de-DE" altLang="de-DE" dirty="0" err="1"/>
              <a:t>config</a:t>
            </a:r>
            <a:r>
              <a:rPr lang="de-DE" altLang="de-DE" dirty="0"/>
              <a:t>/</a:t>
            </a:r>
            <a:r>
              <a:rPr lang="de-DE" altLang="de-DE" dirty="0" err="1"/>
              <a:t>gitconfig</a:t>
            </a:r>
            <a:r>
              <a:rPr lang="de-DE" altLang="de-DE" dirty="0"/>
              <a:t> (Linux)</a:t>
            </a:r>
          </a:p>
          <a:p>
            <a:pPr lvl="2"/>
            <a:r>
              <a:rPr lang="de-DE" altLang="de-DE" dirty="0"/>
              <a:t>C:\User\&lt;User&gt;\.gitconifg (Windows)</a:t>
            </a:r>
          </a:p>
          <a:p>
            <a:pPr lvl="1"/>
            <a:r>
              <a:rPr lang="de-DE" altLang="de-DE" b="1" dirty="0"/>
              <a:t>Projektkonfiguration</a:t>
            </a:r>
          </a:p>
          <a:p>
            <a:pPr lvl="2"/>
            <a:r>
              <a:rPr lang="de-DE" altLang="de-DE" dirty="0"/>
              <a:t>&lt;Pfad zum Projekt&gt;/.</a:t>
            </a:r>
            <a:r>
              <a:rPr lang="de-DE" altLang="de-DE" dirty="0" err="1"/>
              <a:t>git</a:t>
            </a:r>
            <a:r>
              <a:rPr lang="de-DE" altLang="de-DE" dirty="0"/>
              <a:t>/</a:t>
            </a:r>
            <a:r>
              <a:rPr lang="de-DE" altLang="de-DE" dirty="0" err="1"/>
              <a:t>config</a:t>
            </a:r>
            <a:endParaRPr lang="de-DE" altLang="de-DE" dirty="0"/>
          </a:p>
          <a:p>
            <a:r>
              <a:rPr lang="de-DE" altLang="de-DE" dirty="0"/>
              <a:t>Nachfolgende Level überschreiben vorheriges Level</a:t>
            </a:r>
          </a:p>
          <a:p>
            <a:pPr lvl="2"/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2589574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Anzeigen der aktuellen Konfiguration mittels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--list --show-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endParaRPr lang="de-DE" altLang="de-DE" dirty="0"/>
          </a:p>
          <a:p>
            <a:r>
              <a:rPr lang="de-DE" altLang="de-DE" dirty="0"/>
              <a:t>Identität konfigurieren</a:t>
            </a:r>
          </a:p>
          <a:p>
            <a:pPr lvl="1"/>
            <a:r>
              <a:rPr lang="de-DE" altLang="de-DE" dirty="0"/>
              <a:t>Notwendig, um mit </a:t>
            </a:r>
            <a:r>
              <a:rPr lang="de-DE" altLang="de-DE" dirty="0" err="1"/>
              <a:t>Git</a:t>
            </a:r>
            <a:r>
              <a:rPr lang="de-DE" altLang="de-DE" dirty="0"/>
              <a:t> arbeiten zu können</a:t>
            </a:r>
          </a:p>
          <a:p>
            <a:pPr lvl="1"/>
            <a:r>
              <a:rPr lang="de-DE" altLang="de-DE" dirty="0"/>
              <a:t>Autorinformation, die </a:t>
            </a:r>
            <a:r>
              <a:rPr lang="de-DE" altLang="de-DE" dirty="0" err="1"/>
              <a:t>Git</a:t>
            </a:r>
            <a:r>
              <a:rPr lang="de-DE" altLang="de-DE" dirty="0"/>
              <a:t> bei Änderungen beifügt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--global user.name "&lt;Name&gt;"</a:t>
            </a: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	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user.email</a:t>
            </a:r>
            <a:r>
              <a:rPr lang="en-US" altLang="de-DE" dirty="0">
                <a:latin typeface="Consolas" panose="020B0609020204030204" pitchFamily="49" charset="0"/>
              </a:rPr>
              <a:t> &lt;Email&gt;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282861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1: Installation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Überprüfen Sie, ob eine aktuelle Version von </a:t>
            </a:r>
            <a:r>
              <a:rPr lang="de-DE" altLang="de-DE" dirty="0" err="1"/>
              <a:t>Git</a:t>
            </a:r>
            <a:r>
              <a:rPr lang="de-DE" altLang="de-DE" dirty="0"/>
              <a:t> auf Ihrem Rechner installiert ist 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--version</a:t>
            </a:r>
          </a:p>
          <a:p>
            <a:pPr marL="400050" lvl="1" indent="0">
              <a:spcBef>
                <a:spcPts val="0"/>
              </a:spcBef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  <a:tabLst>
                <a:tab pos="444500" algn="l"/>
                <a:tab pos="538163" algn="l"/>
                <a:tab pos="1077913" algn="l"/>
              </a:tabLst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--version</a:t>
            </a:r>
          </a:p>
          <a:p>
            <a:pPr marL="444500" lvl="1" indent="0">
              <a:spcBef>
                <a:spcPts val="0"/>
              </a:spcBef>
              <a:buNone/>
              <a:tabLst>
                <a:tab pos="444500" algn="l"/>
                <a:tab pos="538163" algn="l"/>
                <a:tab pos="1077913" algn="l"/>
              </a:tabLst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version</a:t>
            </a:r>
            <a:r>
              <a:rPr lang="de-DE" altLang="de-DE" dirty="0">
                <a:latin typeface="Consolas" panose="020B0609020204030204" pitchFamily="49" charset="0"/>
              </a:rPr>
              <a:t> 2.34.1</a:t>
            </a:r>
          </a:p>
          <a:p>
            <a:pPr marL="400050" lvl="1" indent="0">
              <a:spcBef>
                <a:spcPts val="0"/>
              </a:spcBef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Wenn keine aktuelle Version installiert ist, folgen Sie der Anleitung auf </a:t>
            </a:r>
            <a:r>
              <a:rPr lang="de-DE" altLang="de-DE" dirty="0">
                <a:hlinkClick r:id="rId2"/>
              </a:rPr>
              <a:t>https://git-scm.com/book/de/v2/Erste-Schritte-Git-installieren</a:t>
            </a:r>
            <a:r>
              <a:rPr lang="de-DE" altLang="de-DE" dirty="0"/>
              <a:t> für Ihr jeweiliges System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Falls noch nicht geschehen, setzen mit dem folgenden Befehl Ihren globalen Namen sowie Ihre E-Mail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config --global user.name "&lt;</a:t>
            </a:r>
            <a:r>
              <a:rPr lang="en-US" altLang="de-DE" dirty="0" err="1">
                <a:latin typeface="Consolas" panose="020B0609020204030204" pitchFamily="49" charset="0"/>
              </a:rPr>
              <a:t>Ihr</a:t>
            </a:r>
            <a:r>
              <a:rPr lang="en-US" altLang="de-DE" dirty="0">
                <a:latin typeface="Consolas" panose="020B0609020204030204" pitchFamily="49" charset="0"/>
              </a:rPr>
              <a:t> Name&gt;"</a:t>
            </a: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user.email</a:t>
            </a:r>
            <a:r>
              <a:rPr lang="en-US" altLang="de-DE" dirty="0">
                <a:latin typeface="Consolas" panose="020B0609020204030204" pitchFamily="49" charset="0"/>
              </a:rPr>
              <a:t> "</a:t>
            </a:r>
            <a:r>
              <a:rPr lang="de-DE" altLang="de-DE" dirty="0">
                <a:latin typeface="Consolas" panose="020B0609020204030204" pitchFamily="49" charset="0"/>
              </a:rPr>
              <a:t>&lt;Ihre E-Mail&gt;</a:t>
            </a:r>
            <a:r>
              <a:rPr lang="en-US" altLang="de-DE" dirty="0">
                <a:latin typeface="Consolas" panose="020B0609020204030204" pitchFamily="49" charset="0"/>
              </a:rPr>
              <a:t>"</a:t>
            </a:r>
            <a:endParaRPr lang="de-DE" altLang="de-DE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Grundlagen von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Konzepte und</a:t>
            </a:r>
          </a:p>
        </p:txBody>
      </p:sp>
    </p:spTree>
    <p:extLst>
      <p:ext uri="{BB962C8B-B14F-4D97-AF65-F5344CB8AC3E}">
        <p14:creationId xmlns:p14="http://schemas.microsoft.com/office/powerpoint/2010/main" val="1886578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Git</a:t>
            </a:r>
            <a:r>
              <a:rPr lang="de-DE" altLang="de-DE" b="1" dirty="0"/>
              <a:t> Projekte</a:t>
            </a:r>
          </a:p>
          <a:p>
            <a:r>
              <a:rPr lang="de-DE" altLang="de-DE" dirty="0"/>
              <a:t>Sammlung von Dateien, die als Projekt zusammengehören und von </a:t>
            </a:r>
            <a:r>
              <a:rPr lang="de-DE" altLang="de-DE" dirty="0" err="1"/>
              <a:t>Git</a:t>
            </a:r>
            <a:r>
              <a:rPr lang="de-DE" altLang="de-DE" dirty="0"/>
              <a:t> versioniert werden</a:t>
            </a:r>
          </a:p>
          <a:p>
            <a:r>
              <a:rPr lang="de-DE" altLang="de-DE" dirty="0"/>
              <a:t>Ein </a:t>
            </a:r>
            <a:r>
              <a:rPr lang="de-DE" altLang="de-DE" dirty="0" err="1"/>
              <a:t>Git</a:t>
            </a:r>
            <a:r>
              <a:rPr lang="de-DE" altLang="de-DE" dirty="0"/>
              <a:t> Projekt liegt immer in einem Ordner mit beliebig vielen Unterordnern</a:t>
            </a:r>
          </a:p>
          <a:p>
            <a:r>
              <a:rPr lang="de-DE" altLang="de-DE" dirty="0"/>
              <a:t>Hauptordner wird auch als Workspace bezeichnet</a:t>
            </a:r>
          </a:p>
          <a:p>
            <a:r>
              <a:rPr lang="de-DE" altLang="de-DE" dirty="0"/>
              <a:t>Um einen Ordner und seinen Inhalt mittels </a:t>
            </a:r>
            <a:r>
              <a:rPr lang="de-DE" altLang="de-DE" dirty="0" err="1"/>
              <a:t>Git</a:t>
            </a:r>
            <a:r>
              <a:rPr lang="de-DE" altLang="de-DE" dirty="0"/>
              <a:t> versionieren, kann man folgenden Befehl nutzen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init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Dabei wird ein Unterordner </a:t>
            </a:r>
            <a:r>
              <a:rPr lang="de-DE" altLang="de-DE" b="1" dirty="0"/>
              <a:t>.</a:t>
            </a:r>
            <a:r>
              <a:rPr lang="de-DE" altLang="de-DE" b="1" dirty="0" err="1"/>
              <a:t>git</a:t>
            </a:r>
            <a:r>
              <a:rPr lang="de-DE" altLang="de-DE" dirty="0"/>
              <a:t> angelegt, indem sich das Repository des Projektes befindet</a:t>
            </a:r>
            <a:endParaRPr lang="de-DE" altLang="de-DE" i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829088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644843F-8747-D3AC-BB5B-DD4110F4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Beispiel </a:t>
            </a:r>
            <a:r>
              <a:rPr lang="de-DE" dirty="0"/>
              <a:t>Anlegen eines </a:t>
            </a:r>
            <a:r>
              <a:rPr lang="de-DE" dirty="0" err="1"/>
              <a:t>Git</a:t>
            </a:r>
            <a:r>
              <a:rPr lang="de-DE" dirty="0"/>
              <a:t> Projektes</a:t>
            </a:r>
            <a:endParaRPr 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ls</a:t>
            </a:r>
            <a:r>
              <a:rPr lang="de-DE" sz="1200" dirty="0">
                <a:latin typeface="Consolas" panose="020B0609020204030204" pitchFamily="49" charset="0"/>
              </a:rPr>
              <a:t>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total 12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3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22:31 </a:t>
            </a:r>
            <a:r>
              <a:rPr lang="de-DE" sz="1200" dirty="0" err="1">
                <a:latin typeface="Consolas" panose="020B0609020204030204" pitchFamily="49" charset="0"/>
              </a:rPr>
              <a:t>subdir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init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Initialized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empty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repository</a:t>
            </a:r>
            <a:r>
              <a:rPr lang="de-DE" sz="1200" dirty="0">
                <a:latin typeface="Consolas" panose="020B0609020204030204" pitchFamily="49" charset="0"/>
              </a:rPr>
              <a:t> in /</a:t>
            </a:r>
            <a:r>
              <a:rPr lang="de-DE" sz="1200" dirty="0" err="1">
                <a:latin typeface="Consolas" panose="020B0609020204030204" pitchFamily="49" charset="0"/>
              </a:rPr>
              <a:t>home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  <a:r>
              <a:rPr lang="de-DE" sz="1200" dirty="0" err="1">
                <a:latin typeface="Consolas" panose="020B0609020204030204" pitchFamily="49" charset="0"/>
              </a:rPr>
              <a:t>example</a:t>
            </a:r>
            <a:r>
              <a:rPr lang="de-DE" sz="1200" dirty="0">
                <a:latin typeface="Consolas" panose="020B0609020204030204" pitchFamily="49" charset="0"/>
              </a:rPr>
              <a:t>/.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ls</a:t>
            </a:r>
            <a:r>
              <a:rPr lang="de-DE" sz="1200" dirty="0">
                <a:latin typeface="Consolas" panose="020B0609020204030204" pitchFamily="49" charset="0"/>
              </a:rPr>
              <a:t>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total 16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4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7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22:31 </a:t>
            </a:r>
            <a:r>
              <a:rPr lang="de-DE" sz="1200" dirty="0" err="1">
                <a:latin typeface="Consolas" panose="020B0609020204030204" pitchFamily="49" charset="0"/>
              </a:rPr>
              <a:t>subdir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47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Status des </a:t>
            </a:r>
            <a:r>
              <a:rPr lang="de-DE" altLang="de-DE" b="1" dirty="0" err="1"/>
              <a:t>Workspaces</a:t>
            </a:r>
            <a:endParaRPr lang="de-DE" altLang="de-DE" b="1" dirty="0"/>
          </a:p>
          <a:p>
            <a:r>
              <a:rPr lang="de-DE" altLang="de-DE" dirty="0"/>
              <a:t>Um den Status eines </a:t>
            </a:r>
            <a:r>
              <a:rPr lang="de-DE" altLang="de-DE" dirty="0" err="1"/>
              <a:t>Workspaces</a:t>
            </a:r>
            <a:r>
              <a:rPr lang="de-DE" altLang="de-DE" dirty="0"/>
              <a:t> anzuzeigen kann man folgenden Befehl verwenden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Zeigt Informationen über Dateien im Workspace</a:t>
            </a: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subdir/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added to commit but untracked files present (use "git add" to track)</a:t>
            </a:r>
            <a:endParaRPr lang="de-DE" altLang="de-DE" dirty="0"/>
          </a:p>
          <a:p>
            <a:r>
              <a:rPr lang="de-DE" altLang="de-DE" dirty="0"/>
              <a:t>Dateien müssen explizit zur Versionierung von </a:t>
            </a:r>
            <a:r>
              <a:rPr lang="de-DE" altLang="de-DE" dirty="0" err="1"/>
              <a:t>Git</a:t>
            </a:r>
            <a:r>
              <a:rPr lang="de-DE" altLang="de-DE" dirty="0"/>
              <a:t> hinzugefügt werden</a:t>
            </a:r>
          </a:p>
          <a:p>
            <a:r>
              <a:rPr lang="de-DE" altLang="de-DE" dirty="0"/>
              <a:t>Sogenannte „</a:t>
            </a:r>
            <a:r>
              <a:rPr lang="de-DE" altLang="de-DE" dirty="0" err="1"/>
              <a:t>Tracked</a:t>
            </a:r>
            <a:r>
              <a:rPr lang="de-DE" altLang="de-DE" dirty="0"/>
              <a:t> Files“ werden dann auf Änderungen überwacht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750129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2: Repository anlegen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Ordner </a:t>
            </a:r>
            <a:r>
              <a:rPr lang="de-DE" altLang="de-DE" dirty="0" err="1">
                <a:solidFill>
                  <a:srgbClr val="C00000"/>
                </a:solidFill>
              </a:rPr>
              <a:t>MyRepository</a:t>
            </a:r>
            <a:r>
              <a:rPr lang="de-DE" altLang="de-DE" dirty="0">
                <a:solidFill>
                  <a:srgbClr val="006A42"/>
                </a:solidFill>
              </a:rPr>
              <a:t> </a:t>
            </a:r>
            <a:r>
              <a:rPr lang="de-DE" altLang="de-DE" dirty="0"/>
              <a:t>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ein neues </a:t>
            </a:r>
            <a:r>
              <a:rPr lang="de-DE" altLang="de-DE" dirty="0" err="1"/>
              <a:t>Git</a:t>
            </a:r>
            <a:r>
              <a:rPr lang="de-DE" altLang="de-DE" dirty="0"/>
              <a:t>-Repository an mit dem Befehl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init</a:t>
            </a:r>
            <a:endParaRPr lang="de-DE" altLang="de-DE" dirty="0"/>
          </a:p>
          <a:p>
            <a:pPr marL="720725" lvl="1" indent="-276225">
              <a:tabLst>
                <a:tab pos="895350" algn="l"/>
              </a:tabLst>
            </a:pPr>
            <a:r>
              <a:rPr lang="de-DE" altLang="de-DE" dirty="0"/>
              <a:t>Beim ersten Anlegen eines </a:t>
            </a:r>
            <a:r>
              <a:rPr lang="de-DE" altLang="de-DE" dirty="0" err="1"/>
              <a:t>Repositories</a:t>
            </a:r>
            <a:r>
              <a:rPr lang="de-DE" altLang="de-DE" dirty="0"/>
              <a:t> zeigt </a:t>
            </a:r>
            <a:r>
              <a:rPr lang="de-DE" altLang="de-DE" dirty="0" err="1"/>
              <a:t>Git</a:t>
            </a:r>
            <a:r>
              <a:rPr lang="de-DE" altLang="de-DE" dirty="0"/>
              <a:t> einen Text bezüglich Benennung des Default </a:t>
            </a:r>
            <a:r>
              <a:rPr lang="de-DE" altLang="de-DE" dirty="0" err="1"/>
              <a:t>Branches</a:t>
            </a:r>
            <a:r>
              <a:rPr lang="de-DE" altLang="de-DE" dirty="0"/>
              <a:t> an</a:t>
            </a:r>
          </a:p>
          <a:p>
            <a:pPr marL="720725" lvl="1" indent="-276225">
              <a:tabLst>
                <a:tab pos="895350" algn="l"/>
              </a:tabLst>
            </a:pPr>
            <a:r>
              <a:rPr lang="de-DE" altLang="de-DE" dirty="0"/>
              <a:t>Möchten Sie den Default Branch global umbenennen, so können Sie dies mit dem Befehl </a:t>
            </a:r>
            <a:r>
              <a:rPr lang="en-US" altLang="de-DE" dirty="0">
                <a:latin typeface="Consolas" panose="020B0609020204030204" pitchFamily="49" charset="0"/>
              </a:rPr>
              <a:t>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init.defaultBranch</a:t>
            </a:r>
            <a:r>
              <a:rPr lang="en-US" altLang="de-DE" dirty="0">
                <a:latin typeface="Consolas" panose="020B0609020204030204" pitchFamily="49" charset="0"/>
              </a:rPr>
              <a:t> &lt;Name&gt; </a:t>
            </a:r>
            <a:r>
              <a:rPr lang="en-US" altLang="de-DE" dirty="0" err="1"/>
              <a:t>machen</a:t>
            </a:r>
            <a:endParaRPr lang="en-US" altLang="de-DE" dirty="0"/>
          </a:p>
          <a:p>
            <a:pPr marL="720725" lvl="1" indent="-276225">
              <a:tabLst>
                <a:tab pos="895350" algn="l"/>
              </a:tabLst>
            </a:pPr>
            <a:r>
              <a:rPr lang="en-US" altLang="de-DE" dirty="0" err="1"/>
              <a:t>Im</a:t>
            </a:r>
            <a:r>
              <a:rPr lang="en-US" altLang="de-DE" dirty="0"/>
              <a:t> </a:t>
            </a:r>
            <a:r>
              <a:rPr lang="en-US" altLang="de-DE" dirty="0" err="1"/>
              <a:t>folgenden</a:t>
            </a:r>
            <a:r>
              <a:rPr lang="en-US" altLang="de-DE" dirty="0"/>
              <a:t> </a:t>
            </a:r>
            <a:r>
              <a:rPr lang="en-US" altLang="de-DE" dirty="0" err="1"/>
              <a:t>wird</a:t>
            </a:r>
            <a:r>
              <a:rPr lang="en-US" altLang="de-DE" dirty="0"/>
              <a:t> der Default Branch </a:t>
            </a:r>
            <a:r>
              <a:rPr lang="en-US" altLang="de-DE" dirty="0" err="1"/>
              <a:t>als</a:t>
            </a:r>
            <a:r>
              <a:rPr lang="en-US" altLang="de-DE" dirty="0"/>
              <a:t> main </a:t>
            </a:r>
            <a:r>
              <a:rPr lang="en-US" altLang="de-DE" dirty="0" err="1"/>
              <a:t>bezeichnet</a:t>
            </a:r>
            <a:endParaRPr lang="de-DE" altLang="de-DE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Schauen Sie sich über die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an, ob Ihr Repository erfolgreich angelegt wurde.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797034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Tracked</a:t>
            </a:r>
            <a:r>
              <a:rPr lang="de-DE" altLang="de-DE" b="1" dirty="0"/>
              <a:t> Files</a:t>
            </a:r>
          </a:p>
          <a:p>
            <a:r>
              <a:rPr lang="de-DE" altLang="de-DE" dirty="0"/>
              <a:t>Um eine Datei in die </a:t>
            </a:r>
            <a:r>
              <a:rPr lang="de-DE" altLang="de-DE" dirty="0" err="1"/>
              <a:t>Git</a:t>
            </a:r>
            <a:r>
              <a:rPr lang="de-DE" altLang="de-DE" dirty="0"/>
              <a:t> Versionierung aufzunehmen, nutzt man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*/*.txt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subdir/subdir_file1.txt</a:t>
            </a:r>
            <a:endParaRPr lang="de-DE" altLang="de-DE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*/*.</a:t>
            </a:r>
            <a:r>
              <a:rPr lang="de-DE" altLang="de-DE" dirty="0" err="1">
                <a:latin typeface="Consolas" panose="020B0609020204030204" pitchFamily="49" charset="0"/>
              </a:rPr>
              <a:t>txt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/>
              <a:t>tracked</a:t>
            </a:r>
            <a:r>
              <a:rPr lang="de-DE" altLang="de-DE" dirty="0"/>
              <a:t> beispielweise alle Textdateien im Workspace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960175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Tracking von Ordnern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versioniert keine Ordner an sich</a:t>
            </a:r>
          </a:p>
          <a:p>
            <a:r>
              <a:rPr lang="de-DE" altLang="de-DE" dirty="0"/>
              <a:t>Ordner werden indirekt über Dateiinformationen verwaltet und aufgenommen</a:t>
            </a:r>
          </a:p>
          <a:p>
            <a:r>
              <a:rPr lang="de-DE" altLang="de-DE" dirty="0"/>
              <a:t>Dadurch können nur nicht-leere Ordner mit im Repository aufgenommen werden</a:t>
            </a:r>
          </a:p>
          <a:p>
            <a:r>
              <a:rPr lang="de-DE" altLang="de-DE" dirty="0"/>
              <a:t>Möchte man Ordner ohne Inhalt versionieren, so muss man ein „Dummy File“ in diesem anlegen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772424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 Kein </a:t>
            </a:r>
            <a:r>
              <a:rPr lang="de-DE" altLang="de-DE" dirty="0" err="1"/>
              <a:t>tracking</a:t>
            </a:r>
            <a:r>
              <a:rPr lang="de-DE" altLang="de-DE" dirty="0"/>
              <a:t> von leeren Ordnern</a:t>
            </a:r>
            <a:endParaRPr lang="de-DE" alt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6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</a:t>
            </a:r>
            <a:r>
              <a:rPr lang="en-US" altLang="de-DE" sz="1200" dirty="0" err="1">
                <a:latin typeface="Consolas" panose="020B0609020204030204" pitchFamily="49" charset="0"/>
              </a:rPr>
              <a:t>mkdir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total 20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4096 May  9 23:07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22:34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7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23:06 .git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23:07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rw</a:t>
            </a:r>
            <a:r>
              <a:rPr lang="en-US" alt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rw</a:t>
            </a:r>
            <a:r>
              <a:rPr lang="en-US" alt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22:54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subdir/subdir_file1.txt</a:t>
            </a:r>
            <a:endParaRPr lang="de-DE" altLang="de-DE" dirty="0"/>
          </a:p>
          <a:p>
            <a:r>
              <a:rPr lang="de-DE" altLang="de-DE" dirty="0"/>
              <a:t>Neuer Ordner wird von </a:t>
            </a:r>
            <a:r>
              <a:rPr lang="de-DE" altLang="de-DE" dirty="0" err="1"/>
              <a:t>Git</a:t>
            </a:r>
            <a:r>
              <a:rPr lang="de-DE" altLang="de-DE" dirty="0"/>
              <a:t> nicht erkannt und taucht nicht im Status auf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464340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 </a:t>
            </a:r>
            <a:r>
              <a:rPr lang="de-DE" altLang="de-DE" dirty="0"/>
              <a:t>Tracking mit Dummy File</a:t>
            </a:r>
            <a:endParaRPr lang="de-DE" alt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touch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r>
              <a:rPr lang="en-US" altLang="de-DE" sz="1200" dirty="0">
                <a:latin typeface="Consolas" panose="020B0609020204030204" pitchFamily="49" charset="0"/>
              </a:rPr>
              <a:t>/.</a:t>
            </a:r>
            <a:r>
              <a:rPr lang="en-US" altLang="de-DE" sz="1200" dirty="0" err="1">
                <a:latin typeface="Consolas" panose="020B0609020204030204" pitchFamily="49" charset="0"/>
              </a:rPr>
              <a:t>gitkeep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subdir/subdir_file1.txt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empty_subdir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/</a:t>
            </a:r>
            <a:endParaRPr lang="de-DE" altLang="de-DE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de-DE" altLang="de-DE" dirty="0"/>
              <a:t>Durch Dummy File wird der Ordner erkannt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4013212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Grundlagen von </a:t>
            </a:r>
            <a:r>
              <a:rPr lang="de-DE" altLang="de-DE" sz="1400" u="sng" dirty="0" err="1"/>
              <a:t>Git</a:t>
            </a:r>
            <a:endParaRPr lang="de-DE" altLang="de-DE" sz="1400" u="sn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</p:spTree>
    <p:extLst>
      <p:ext uri="{BB962C8B-B14F-4D97-AF65-F5344CB8AC3E}">
        <p14:creationId xmlns:p14="http://schemas.microsoft.com/office/powerpoint/2010/main" val="270064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Ein Commit speichert den aktuellen Zustand der zum Commit angemeldeten Dateien im Repository</a:t>
            </a:r>
          </a:p>
          <a:p>
            <a:r>
              <a:rPr lang="de-DE" altLang="de-DE" dirty="0"/>
              <a:t>Änderungen committen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        new file:   subdir/subdir_file1.txt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"Initial commit“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(root-commit) c61ef14] Initial commit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2 files changed, 0 insertions(+), 0 deletions(-)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subdir/subdir_file1.txt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703303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Commit Messages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-m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--message </a:t>
            </a:r>
            <a:r>
              <a:rPr lang="de-DE" altLang="de-DE" dirty="0"/>
              <a:t>gibt die Option, dem Commit eine Beschreibung hinzuzufügen</a:t>
            </a:r>
          </a:p>
          <a:p>
            <a:r>
              <a:rPr lang="de-DE" altLang="de-DE" dirty="0"/>
              <a:t>Zu Commit Messages gibt es eine Vielzahl verschiedener Conventions und Guidelines</a:t>
            </a:r>
          </a:p>
          <a:p>
            <a:r>
              <a:rPr lang="de-DE" altLang="de-DE" dirty="0"/>
              <a:t>Beispiele</a:t>
            </a:r>
          </a:p>
          <a:p>
            <a:pPr lvl="1"/>
            <a:r>
              <a:rPr lang="de-DE" altLang="de-DE" dirty="0">
                <a:hlinkClick r:id="rId2"/>
              </a:rPr>
              <a:t>https://www.baeldung.com/ops/git-commit-messages</a:t>
            </a:r>
            <a:endParaRPr lang="de-DE" altLang="de-DE" dirty="0"/>
          </a:p>
          <a:p>
            <a:pPr lvl="1"/>
            <a:r>
              <a:rPr lang="de-DE" altLang="de-DE" dirty="0">
                <a:hlinkClick r:id="rId3"/>
              </a:rPr>
              <a:t>https://www.gitkraken.com/learn/git/best-practices/git-commit-message</a:t>
            </a:r>
            <a:endParaRPr lang="de-DE" altLang="de-DE" dirty="0"/>
          </a:p>
          <a:p>
            <a:pPr lvl="1"/>
            <a:r>
              <a:rPr lang="de-DE" altLang="de-DE" dirty="0">
                <a:hlinkClick r:id="rId4"/>
              </a:rPr>
              <a:t>https://github.com/angular/angular/blob/main/CONTRIBUTING.md#commit</a:t>
            </a:r>
            <a:endParaRPr lang="de-DE" altLang="de-DE" dirty="0"/>
          </a:p>
          <a:p>
            <a:pPr lvl="1"/>
            <a:r>
              <a:rPr lang="de-DE" altLang="de-DE" dirty="0"/>
              <a:t>…</a:t>
            </a:r>
          </a:p>
          <a:p>
            <a:r>
              <a:rPr lang="de-DE" altLang="de-DE" dirty="0"/>
              <a:t>Generell sollte eine Commit Message eine kurze aber aussagekräftige Auskunft über den Commit geben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165456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Staging</a:t>
            </a:r>
            <a:r>
              <a:rPr lang="de-DE" altLang="de-DE" b="1" dirty="0"/>
              <a:t> von Änderungen für neue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Im vorherigen Beispiel befanden sich nur neu aufgenommene Dateien im Commit</a:t>
            </a:r>
          </a:p>
          <a:p>
            <a:r>
              <a:rPr lang="de-DE" altLang="de-DE" dirty="0"/>
              <a:t>Wird eine Datei verändert, so muss man diese für den nächsten Commit „</a:t>
            </a:r>
            <a:r>
              <a:rPr lang="de-DE" altLang="de-DE" dirty="0" err="1"/>
              <a:t>stagen</a:t>
            </a:r>
            <a:r>
              <a:rPr lang="de-DE" altLang="de-DE" dirty="0"/>
              <a:t>“</a:t>
            </a:r>
          </a:p>
          <a:p>
            <a:r>
              <a:rPr lang="de-DE" altLang="de-DE" dirty="0"/>
              <a:t>Beispiel mit veränderter file1.txt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echo test &gt;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not staged for commit: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update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restore &lt;file&gt;..." to discard changes in working directory)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modified:  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changes added to commit (use "git add" and/or "git commit -a")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 err="1"/>
              <a:t>Git</a:t>
            </a:r>
            <a:r>
              <a:rPr lang="de-DE" altLang="de-DE" dirty="0"/>
              <a:t> zeigt an, dass file1.txt modifiziert wurde</a:t>
            </a:r>
          </a:p>
          <a:p>
            <a:r>
              <a:rPr lang="de-DE" altLang="de-DE" dirty="0"/>
              <a:t>Ohne </a:t>
            </a:r>
            <a:r>
              <a:rPr lang="de-DE" altLang="de-DE" dirty="0" err="1"/>
              <a:t>Staging</a:t>
            </a:r>
            <a:r>
              <a:rPr lang="de-DE" altLang="de-DE" dirty="0"/>
              <a:t> würde die Datei beim nächsten Commit nicht beachtet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7944472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Eine Datei wird über folgenden Command </a:t>
            </a:r>
            <a:r>
              <a:rPr lang="de-DE" altLang="de-DE" dirty="0" err="1"/>
              <a:t>gestaged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restore --staged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modified:  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"Update file1.txt"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e0b3cf3] Update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r>
              <a:rPr lang="de-DE" altLang="de-DE" dirty="0"/>
              <a:t>Ermöglicht selektiv Dateien für Commit auszuwählen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-a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--all</a:t>
            </a:r>
            <a:r>
              <a:rPr lang="de-DE" altLang="de-DE" dirty="0"/>
              <a:t> </a:t>
            </a:r>
            <a:r>
              <a:rPr lang="de-DE" altLang="de-DE" dirty="0" err="1"/>
              <a:t>staged</a:t>
            </a:r>
            <a:r>
              <a:rPr lang="de-DE" altLang="de-DE" dirty="0"/>
              <a:t> alle geänderten Files für den Commit, ist also eine Kurzform für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* </a:t>
            </a:r>
            <a:r>
              <a:rPr lang="de-DE" altLang="de-DE" dirty="0"/>
              <a:t>+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505706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Inhalt eines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dirty="0"/>
              <a:t>Änderungen innerhalb eines </a:t>
            </a:r>
            <a:r>
              <a:rPr lang="de-DE" dirty="0" err="1"/>
              <a:t>Commits</a:t>
            </a:r>
            <a:r>
              <a:rPr lang="de-DE" dirty="0"/>
              <a:t> sollten auf ein einzelnes Feature oder eine spezifische Änderung beschränkt sein</a:t>
            </a:r>
            <a:endParaRPr lang="de-DE" altLang="de-DE" dirty="0"/>
          </a:p>
          <a:p>
            <a:r>
              <a:rPr lang="de-DE" altLang="de-DE" dirty="0" err="1"/>
              <a:t>Commits</a:t>
            </a:r>
            <a:r>
              <a:rPr lang="de-DE" altLang="de-DE" dirty="0"/>
              <a:t> sollten nur Änderungen für das jeweilige Ziel beinhalten</a:t>
            </a:r>
          </a:p>
          <a:p>
            <a:pPr lvl="1"/>
            <a:r>
              <a:rPr lang="de-DE" altLang="de-DE" dirty="0"/>
              <a:t>Beim Einfügen eines funktionalen Features sollten zum Beispiel keine Bugs an ganz anderen Stellen gefixt werden</a:t>
            </a:r>
          </a:p>
          <a:p>
            <a:pPr lvl="1"/>
            <a:r>
              <a:rPr lang="de-DE" altLang="de-DE" dirty="0"/>
              <a:t>Dient der Übersichtlichkeit und ermöglicht Nachverfolgung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076633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3: Erste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leere Textdatei </a:t>
            </a:r>
            <a:r>
              <a:rPr lang="de-DE" altLang="de-DE" dirty="0">
                <a:solidFill>
                  <a:srgbClr val="C00000"/>
                </a:solidFill>
              </a:rPr>
              <a:t>file1.txt</a:t>
            </a:r>
            <a:r>
              <a:rPr lang="de-DE" altLang="de-DE" dirty="0"/>
              <a:t>.</a:t>
            </a:r>
            <a:endParaRPr lang="de-DE" altLang="de-DE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zeigt Ihnen an, dass </a:t>
            </a:r>
            <a:r>
              <a:rPr lang="de-DE" altLang="de-DE" dirty="0">
                <a:solidFill>
                  <a:srgbClr val="C00000"/>
                </a:solidFill>
              </a:rPr>
              <a:t>file1.txt</a:t>
            </a:r>
            <a:r>
              <a:rPr lang="de-DE" altLang="de-DE" dirty="0"/>
              <a:t> aktuell nicht von </a:t>
            </a:r>
            <a:r>
              <a:rPr lang="de-DE" altLang="de-DE" dirty="0" err="1"/>
              <a:t>Git</a:t>
            </a:r>
            <a:r>
              <a:rPr lang="de-DE" altLang="de-DE" dirty="0"/>
              <a:t> versioniert wird. </a:t>
            </a:r>
            <a:br>
              <a:rPr lang="de-DE" altLang="de-DE" dirty="0"/>
            </a:br>
            <a:r>
              <a:rPr lang="de-DE" altLang="de-DE" dirty="0"/>
              <a:t>Lassen Sie </a:t>
            </a:r>
            <a:r>
              <a:rPr lang="de-DE" altLang="de-DE" dirty="0" err="1"/>
              <a:t>Git</a:t>
            </a:r>
            <a:r>
              <a:rPr lang="de-DE" altLang="de-DE" dirty="0"/>
              <a:t> diese Datei tracken.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nun Ihre hinzugefügte Datei mit der Commit-Nachricht „Add file1.txt </a:t>
            </a:r>
            <a:r>
              <a:rPr lang="de-DE" altLang="de-DE" dirty="0" err="1"/>
              <a:t>file</a:t>
            </a:r>
            <a:r>
              <a:rPr lang="de-DE" altLang="de-DE" dirty="0"/>
              <a:t>“.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nun Ihre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mit dem Inhalt „file1 </a:t>
            </a:r>
            <a:r>
              <a:rPr lang="de-DE" altLang="de-DE" dirty="0" err="1"/>
              <a:t>content</a:t>
            </a:r>
            <a:r>
              <a:rPr lang="de-DE" altLang="de-DE" dirty="0"/>
              <a:t>“.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erneut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Ihnen wird nun angezeigt, dass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modifiziert wurde.</a:t>
            </a:r>
            <a:br>
              <a:rPr lang="de-DE" altLang="de-DE" dirty="0"/>
            </a:br>
            <a:r>
              <a:rPr lang="de-DE" altLang="de-DE" dirty="0"/>
              <a:t>Fügen Sie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zur </a:t>
            </a:r>
            <a:r>
              <a:rPr lang="de-DE" altLang="de-DE" dirty="0" err="1"/>
              <a:t>Staging</a:t>
            </a:r>
            <a:r>
              <a:rPr lang="de-DE" altLang="de-DE" dirty="0"/>
              <a:t> Area hinzu.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zweiten Commit um die Änderungen an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zu speichern. Wählen Sie dabei eine geeignete Commit-Message.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3640533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Identifier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Jeder Commit besitzt einen eindeutigen 40 Zeichen Hex Identifier</a:t>
            </a:r>
          </a:p>
          <a:p>
            <a:r>
              <a:rPr lang="de-DE" altLang="de-DE" dirty="0"/>
              <a:t>Mittels SHA-1 anhand des Contents, Autor und Commit-Infos errechnet </a:t>
            </a:r>
          </a:p>
          <a:p>
            <a:r>
              <a:rPr lang="de-DE" altLang="de-DE" dirty="0"/>
              <a:t>Commit IDs können über den Log-Output angezeigt werden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</a:t>
            </a: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c61ef14e66353d2be1d7a20a3c1eaa73d78ffe71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Thu May 9 23:40:52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1505635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8097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Visualisierung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Eine Abfolge von </a:t>
            </a:r>
            <a:r>
              <a:rPr lang="de-DE" altLang="de-DE" dirty="0" err="1"/>
              <a:t>Commits</a:t>
            </a:r>
            <a:r>
              <a:rPr lang="de-DE" altLang="de-DE" dirty="0"/>
              <a:t> wird häufig als gerichteter Graph dargestellt</a:t>
            </a:r>
          </a:p>
          <a:p>
            <a:r>
              <a:rPr lang="de-DE" altLang="de-DE" dirty="0"/>
              <a:t>Ein Knoten entspricht dabei einem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0553EF60-7D82-A046-3829-15B2E0F9837E}"/>
              </a:ext>
            </a:extLst>
          </p:cNvPr>
          <p:cNvSpPr/>
          <p:nvPr/>
        </p:nvSpPr>
        <p:spPr bwMode="auto">
          <a:xfrm>
            <a:off x="755576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8A4285D-FEEF-B6CD-DE10-8C17B460B44E}"/>
              </a:ext>
            </a:extLst>
          </p:cNvPr>
          <p:cNvSpPr/>
          <p:nvPr/>
        </p:nvSpPr>
        <p:spPr bwMode="auto">
          <a:xfrm>
            <a:off x="1907704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B23B1E0-9179-3CA7-6FE3-0608E96A2F68}"/>
              </a:ext>
            </a:extLst>
          </p:cNvPr>
          <p:cNvSpPr/>
          <p:nvPr/>
        </p:nvSpPr>
        <p:spPr bwMode="auto">
          <a:xfrm>
            <a:off x="3059832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2AA5F7D-7549-017A-4CF2-E6DE476C0258}"/>
              </a:ext>
            </a:extLst>
          </p:cNvPr>
          <p:cNvSpPr/>
          <p:nvPr/>
        </p:nvSpPr>
        <p:spPr bwMode="auto">
          <a:xfrm>
            <a:off x="4211960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D79C1EA-A5D3-53B9-C06B-76E3788C86CC}"/>
              </a:ext>
            </a:extLst>
          </p:cNvPr>
          <p:cNvSpPr/>
          <p:nvPr/>
        </p:nvSpPr>
        <p:spPr bwMode="auto">
          <a:xfrm>
            <a:off x="5364088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353579C-071C-E6FB-45AD-1F04288517BD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9C6731F-D015-F0C0-D551-E0019E470F19}"/>
              </a:ext>
            </a:extLst>
          </p:cNvPr>
          <p:cNvCxnSpPr/>
          <p:nvPr/>
        </p:nvCxnSpPr>
        <p:spPr bwMode="auto">
          <a:xfrm>
            <a:off x="2627784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DE867F5-F761-EC85-00D9-C66ED10F7B48}"/>
              </a:ext>
            </a:extLst>
          </p:cNvPr>
          <p:cNvCxnSpPr/>
          <p:nvPr/>
        </p:nvCxnSpPr>
        <p:spPr bwMode="auto">
          <a:xfrm>
            <a:off x="3779912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D40FD38-AF45-273D-51AF-F1FE586CCB08}"/>
              </a:ext>
            </a:extLst>
          </p:cNvPr>
          <p:cNvCxnSpPr/>
          <p:nvPr/>
        </p:nvCxnSpPr>
        <p:spPr bwMode="auto">
          <a:xfrm>
            <a:off x="4932040" y="245964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A07A8848-0724-D44D-E8A4-38556194BA26}"/>
              </a:ext>
            </a:extLst>
          </p:cNvPr>
          <p:cNvSpPr txBox="1"/>
          <p:nvPr/>
        </p:nvSpPr>
        <p:spPr bwMode="auto">
          <a:xfrm>
            <a:off x="395536" y="2673121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initialer Commit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26E9CCB-3D3C-6342-BDAB-739F32F84BBA}"/>
              </a:ext>
            </a:extLst>
          </p:cNvPr>
          <p:cNvSpPr txBox="1"/>
          <p:nvPr/>
        </p:nvSpPr>
        <p:spPr bwMode="auto">
          <a:xfrm>
            <a:off x="5004048" y="2683169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neuster Commit</a:t>
            </a:r>
          </a:p>
        </p:txBody>
      </p:sp>
      <p:sp>
        <p:nvSpPr>
          <p:cNvPr id="13" name="Inhaltsplatzhalter 18">
            <a:extLst>
              <a:ext uri="{FF2B5EF4-FFF2-40B4-BE49-F238E27FC236}">
                <a16:creationId xmlns:a16="http://schemas.microsoft.com/office/drawing/2014/main" id="{3D71757E-0C14-6966-1C12-5177B02BCF59}"/>
              </a:ext>
            </a:extLst>
          </p:cNvPr>
          <p:cNvSpPr txBox="1">
            <a:spLocks/>
          </p:cNvSpPr>
          <p:nvPr/>
        </p:nvSpPr>
        <p:spPr bwMode="auto">
          <a:xfrm>
            <a:off x="285750" y="3356994"/>
            <a:ext cx="4646290" cy="2808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c61ef14e66353d2be1d7a20a3c1eaa73d78ffe71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Thu May 9 23:40:52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Initial commit</a:t>
            </a:r>
          </a:p>
          <a:p>
            <a:pPr marL="457200" lvl="1" indent="0">
              <a:buNone/>
            </a:pPr>
            <a:endParaRPr lang="de-DE" altLang="de-DE" kern="0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C44CA9F-9C76-E684-C850-0F02E2152A39}"/>
              </a:ext>
            </a:extLst>
          </p:cNvPr>
          <p:cNvSpPr/>
          <p:nvPr/>
        </p:nvSpPr>
        <p:spPr bwMode="auto">
          <a:xfrm>
            <a:off x="5896544" y="44730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481A4C8-C014-A096-B380-246A65E4F96B}"/>
              </a:ext>
            </a:extLst>
          </p:cNvPr>
          <p:cNvSpPr/>
          <p:nvPr/>
        </p:nvSpPr>
        <p:spPr bwMode="auto">
          <a:xfrm>
            <a:off x="7048672" y="44730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488BA6C-C036-B870-004E-BB57002A6EE2}"/>
              </a:ext>
            </a:extLst>
          </p:cNvPr>
          <p:cNvCxnSpPr>
            <a:stCxn id="14" idx="6"/>
            <a:endCxn id="15" idx="2"/>
          </p:cNvCxnSpPr>
          <p:nvPr/>
        </p:nvCxnSpPr>
        <p:spPr bwMode="auto">
          <a:xfrm>
            <a:off x="6616624" y="46710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E46DF8D-FBEA-CBBF-8C7A-AC143C6C58B2}"/>
              </a:ext>
            </a:extLst>
          </p:cNvPr>
          <p:cNvSpPr txBox="1"/>
          <p:nvPr/>
        </p:nvSpPr>
        <p:spPr bwMode="auto">
          <a:xfrm>
            <a:off x="5585792" y="450177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c61...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4CD210F-9F2D-A7A2-AB70-19480681BFDF}"/>
              </a:ext>
            </a:extLst>
          </p:cNvPr>
          <p:cNvSpPr txBox="1"/>
          <p:nvPr/>
        </p:nvSpPr>
        <p:spPr bwMode="auto">
          <a:xfrm>
            <a:off x="6732240" y="4511560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e0b...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6532487-9E52-4CFE-1ADE-5D51485D346D}"/>
              </a:ext>
            </a:extLst>
          </p:cNvPr>
          <p:cNvCxnSpPr/>
          <p:nvPr/>
        </p:nvCxnSpPr>
        <p:spPr bwMode="auto">
          <a:xfrm>
            <a:off x="4932040" y="4005064"/>
            <a:ext cx="2093912" cy="4320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E3F76A3-3FB3-883B-2614-4C374397B154}"/>
              </a:ext>
            </a:extLst>
          </p:cNvPr>
          <p:cNvCxnSpPr>
            <a:cxnSpLocks/>
          </p:cNvCxnSpPr>
          <p:nvPr/>
        </p:nvCxnSpPr>
        <p:spPr bwMode="auto">
          <a:xfrm flipV="1">
            <a:off x="4932040" y="4897823"/>
            <a:ext cx="964504" cy="3687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959337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698923"/>
              </p:ext>
            </p:extLst>
          </p:nvPr>
        </p:nvGraphicFramePr>
        <p:xfrm>
          <a:off x="395536" y="1412776"/>
          <a:ext cx="8445250" cy="472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5492922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commit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 err="1"/>
                        <a:t>Commitet</a:t>
                      </a:r>
                      <a:r>
                        <a:rPr lang="de-DE" sz="2000" b="0" dirty="0"/>
                        <a:t> selektiv ausgewählte Dateien, umgeht </a:t>
                      </a:r>
                      <a:r>
                        <a:rPr lang="de-DE" sz="2000" b="0" dirty="0" err="1"/>
                        <a:t>Staging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Zeigt Unterschiede der aktuellen Dateiinhalte im Vergleich zum letzten Commit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1135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staged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Wie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r>
                        <a:rPr lang="de-DE" sz="2000" dirty="0"/>
                        <a:t>, jedoch werden nur </a:t>
                      </a:r>
                      <a:r>
                        <a:rPr lang="de-DE" sz="2000" dirty="0" err="1"/>
                        <a:t>gestagete</a:t>
                      </a:r>
                      <a:r>
                        <a:rPr lang="de-DE" sz="2000" dirty="0"/>
                        <a:t> Dateien betrachtet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161723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rm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Entfernt Datei aus Workspace und </a:t>
                      </a:r>
                      <a:r>
                        <a:rPr lang="de-DE" sz="2000" dirty="0" err="1"/>
                        <a:t>staged</a:t>
                      </a:r>
                      <a:r>
                        <a:rPr lang="de-DE" sz="2000" dirty="0"/>
                        <a:t> Löschung aus </a:t>
                      </a:r>
                      <a:r>
                        <a:rPr lang="de-DE" sz="2000" dirty="0" err="1"/>
                        <a:t>Git</a:t>
                      </a:r>
                      <a:r>
                        <a:rPr lang="de-DE" sz="2000" dirty="0"/>
                        <a:t> für nächsten Commit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794242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Verschiebt Dateien im Workspace, Nutzung auch zum Umbenennen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82881"/>
                  </a:ext>
                </a:extLst>
              </a:tr>
            </a:tbl>
          </a:graphicData>
        </a:graphic>
      </p:graphicFrame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FD5F21AC-85CE-3CE9-9968-34A59E143758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6"/>
            <a:ext cx="8517258" cy="80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Grundlegende </a:t>
            </a:r>
            <a:r>
              <a:rPr lang="de-DE" altLang="de-DE" b="1" kern="0" dirty="0" err="1"/>
              <a:t>Git</a:t>
            </a:r>
            <a:r>
              <a:rPr lang="de-DE" altLang="de-DE" b="1" kern="0" dirty="0"/>
              <a:t> Befehle</a:t>
            </a: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535367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844820"/>
              </p:ext>
            </p:extLst>
          </p:nvPr>
        </p:nvGraphicFramePr>
        <p:xfrm>
          <a:off x="395536" y="1047328"/>
          <a:ext cx="8445250" cy="5334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506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reset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HEAD</a:t>
                      </a:r>
                    </a:p>
                    <a:p>
                      <a:endParaRPr lang="de-DE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 err="1"/>
                        <a:t>Unstaged</a:t>
                      </a:r>
                      <a:r>
                        <a:rPr lang="de-DE" sz="2000" b="0" dirty="0"/>
                        <a:t> alle aktuell </a:t>
                      </a:r>
                      <a:r>
                        <a:rPr lang="de-DE" sz="2000" b="0" dirty="0" err="1"/>
                        <a:t>gestageten</a:t>
                      </a:r>
                      <a:r>
                        <a:rPr lang="de-DE" sz="2000" b="0" dirty="0"/>
                        <a:t> Dateien, Änderungen bleiben erhalten</a:t>
                      </a:r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302134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</a:t>
                      </a:r>
                    </a:p>
                    <a:p>
                      <a:endParaRPr lang="de-DE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Zurücksetzen aller getrackten Dateien auf den Stand des letzten </a:t>
                      </a:r>
                      <a:r>
                        <a:rPr lang="de-DE" sz="2000" dirty="0" err="1"/>
                        <a:t>Commits</a:t>
                      </a:r>
                      <a:endParaRPr lang="de-DE" sz="200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101125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--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Zurücksetzen ausgewählter Dateien auf den Stand des letzten </a:t>
                      </a:r>
                      <a:r>
                        <a:rPr lang="de-DE" sz="2000" b="0" dirty="0" err="1"/>
                        <a:t>Commits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Zurücksetzen aller Dateien auf den Stand des letzten </a:t>
                      </a:r>
                      <a:r>
                        <a:rPr lang="de-DE" sz="2000" b="0" dirty="0" err="1"/>
                        <a:t>Stagings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617056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staged</a:t>
                      </a:r>
                      <a:b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staged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/>
                        <a:t>Äquivalent zu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/</a:t>
                      </a:r>
                      <a:br>
                        <a:rPr lang="de-DE" sz="2000" dirty="0">
                          <a:latin typeface="Consolas" panose="020B0609020204030204" pitchFamily="49" charset="0"/>
                        </a:rPr>
                      </a:b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077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454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/>
              <a:t>Einführung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Version Control System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Zentrale und dezentrale Versionsverwaltung</a:t>
            </a:r>
          </a:p>
          <a:p>
            <a:pPr>
              <a:spcBef>
                <a:spcPts val="600"/>
              </a:spcBef>
            </a:pPr>
            <a:r>
              <a:rPr lang="de-DE" altLang="de-DE" dirty="0"/>
              <a:t>Grundlagen von </a:t>
            </a:r>
            <a:r>
              <a:rPr lang="de-DE" altLang="de-DE" dirty="0" err="1"/>
              <a:t>Git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Was ist </a:t>
            </a:r>
            <a:r>
              <a:rPr lang="de-DE" altLang="de-DE" dirty="0" err="1"/>
              <a:t>Git</a:t>
            </a:r>
            <a:r>
              <a:rPr lang="de-DE" altLang="de-DE" dirty="0"/>
              <a:t>?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Konfiguration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Projekte und </a:t>
            </a:r>
            <a:r>
              <a:rPr lang="de-DE" altLang="de-DE" dirty="0" err="1"/>
              <a:t>Repositories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Commits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Branches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Zurücksetzen von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4: Umbenennen von Dateien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Datei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mit dem Inhalt „file2 </a:t>
            </a:r>
            <a:r>
              <a:rPr lang="de-DE" altLang="de-DE" dirty="0" err="1"/>
              <a:t>content</a:t>
            </a:r>
            <a:r>
              <a:rPr lang="de-DE" altLang="de-DE" dirty="0"/>
              <a:t>“, lassen Sie diese durch </a:t>
            </a:r>
            <a:r>
              <a:rPr lang="de-DE" altLang="de-DE" dirty="0" err="1"/>
              <a:t>Git</a:t>
            </a:r>
            <a:r>
              <a:rPr lang="de-DE" altLang="de-DE" dirty="0"/>
              <a:t> tracken und committen Sie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Benennen Sie die Datei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über Ihr Betriebssystem in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um (Beispielsweise </a:t>
            </a:r>
            <a:r>
              <a:rPr lang="de-DE" altLang="de-DE" dirty="0">
                <a:latin typeface="Consolas" panose="020B0609020204030204" pitchFamily="49" charset="0"/>
              </a:rPr>
              <a:t>mv new_file.txt file2.txt </a:t>
            </a:r>
            <a:r>
              <a:rPr lang="de-DE" altLang="de-DE" dirty="0"/>
              <a:t>unter Linux).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sollte Ihnen anzeigen, dass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gelöscht wurde und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als </a:t>
            </a:r>
            <a:r>
              <a:rPr lang="de-DE" altLang="de-DE" dirty="0" err="1"/>
              <a:t>untracked</a:t>
            </a:r>
            <a:r>
              <a:rPr lang="de-DE" altLang="de-DE" dirty="0"/>
              <a:t> </a:t>
            </a:r>
            <a:r>
              <a:rPr lang="de-DE" altLang="de-DE" dirty="0" err="1"/>
              <a:t>file</a:t>
            </a:r>
            <a:r>
              <a:rPr lang="de-DE" altLang="de-DE" dirty="0"/>
              <a:t> zum Repository hinzugefügt wurde, was nicht direkt unsere Änderungen widerspiegelt.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Machen Sie die vorherige Umbenennung rückgängig und führen Sie diese erneut 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mv </a:t>
            </a:r>
            <a:r>
              <a:rPr lang="de-DE" altLang="de-DE" dirty="0"/>
              <a:t>aus.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sollte Ihnen nun anzeigen, dass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in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umbenannt wurde. Committen Sie die Änderungen.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865250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.</a:t>
            </a:r>
            <a:r>
              <a:rPr lang="de-DE" altLang="de-DE" b="1" dirty="0" err="1"/>
              <a:t>gitignore</a:t>
            </a:r>
            <a:r>
              <a:rPr lang="de-DE" altLang="de-DE" b="1" dirty="0"/>
              <a:t> Datei</a:t>
            </a:r>
          </a:p>
          <a:p>
            <a:r>
              <a:rPr lang="de-DE" altLang="de-DE" dirty="0"/>
              <a:t>Definiert von </a:t>
            </a:r>
            <a:r>
              <a:rPr lang="de-DE" altLang="de-DE" dirty="0" err="1"/>
              <a:t>Git</a:t>
            </a:r>
            <a:r>
              <a:rPr lang="de-DE" altLang="de-DE" dirty="0"/>
              <a:t> ignorierte Ordner oder Dateien</a:t>
            </a:r>
          </a:p>
          <a:p>
            <a:r>
              <a:rPr lang="de-DE" altLang="de-DE" dirty="0"/>
              <a:t>Auf verschiedenen Ebenen definiert</a:t>
            </a:r>
          </a:p>
          <a:p>
            <a:pPr lvl="1"/>
            <a:r>
              <a:rPr lang="de-DE" altLang="de-DE" dirty="0"/>
              <a:t>Globale .</a:t>
            </a:r>
            <a:r>
              <a:rPr lang="de-DE" altLang="de-DE" dirty="0" err="1"/>
              <a:t>gitignore</a:t>
            </a:r>
            <a:r>
              <a:rPr lang="de-DE" altLang="de-DE" dirty="0"/>
              <a:t> in der </a:t>
            </a:r>
            <a:r>
              <a:rPr lang="de-DE" altLang="de-DE" dirty="0" err="1"/>
              <a:t>Git</a:t>
            </a:r>
            <a:r>
              <a:rPr lang="de-DE" altLang="de-DE" dirty="0"/>
              <a:t>-Konfiguration</a:t>
            </a:r>
          </a:p>
          <a:p>
            <a:pPr lvl="1"/>
            <a:r>
              <a:rPr lang="de-DE" altLang="de-DE" dirty="0" err="1"/>
              <a:t>Respository</a:t>
            </a:r>
            <a:r>
              <a:rPr lang="de-DE" altLang="de-DE" dirty="0"/>
              <a:t>-spezifische .</a:t>
            </a:r>
            <a:r>
              <a:rPr lang="de-DE" altLang="de-DE" dirty="0" err="1"/>
              <a:t>gitignore</a:t>
            </a:r>
            <a:endParaRPr lang="de-DE" altLang="de-DE" dirty="0"/>
          </a:p>
          <a:p>
            <a:pPr lvl="1"/>
            <a:r>
              <a:rPr lang="de-DE" altLang="de-DE" dirty="0"/>
              <a:t>Verzeichnis-spezifische .</a:t>
            </a:r>
            <a:r>
              <a:rPr lang="de-DE" altLang="de-DE" dirty="0" err="1"/>
              <a:t>gitignore</a:t>
            </a:r>
            <a:endParaRPr lang="de-DE" altLang="de-DE" dirty="0"/>
          </a:p>
          <a:p>
            <a:r>
              <a:rPr lang="de-DE" altLang="de-DE" dirty="0"/>
              <a:t>Ordner/Dateien können über </a:t>
            </a:r>
            <a:r>
              <a:rPr lang="de-DE" altLang="de-DE" dirty="0">
                <a:hlinkClick r:id="rId2"/>
              </a:rPr>
              <a:t>Pattern</a:t>
            </a:r>
            <a:r>
              <a:rPr lang="de-DE" altLang="de-DE" dirty="0"/>
              <a:t> angegeben werden</a:t>
            </a:r>
          </a:p>
          <a:p>
            <a:r>
              <a:rPr lang="de-DE" altLang="de-DE" dirty="0"/>
              <a:t>Beispielsinhalt</a:t>
            </a:r>
          </a:p>
          <a:p>
            <a:pPr marL="457200" lvl="1" indent="0">
              <a:spcBef>
                <a:spcPts val="0"/>
              </a:spcBef>
              <a:buNone/>
            </a:pP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class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</a:t>
            </a:r>
            <a:r>
              <a:rPr lang="de-DE" altLang="de-DE" sz="1200" dirty="0" err="1">
                <a:latin typeface="Consolas" panose="020B0609020204030204" pitchFamily="49" charset="0"/>
              </a:rPr>
              <a:t>class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# log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*.log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jar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</a:t>
            </a:r>
            <a:r>
              <a:rPr lang="de-DE" altLang="de-DE" sz="1200" dirty="0" err="1">
                <a:latin typeface="Consolas" panose="020B0609020204030204" pitchFamily="49" charset="0"/>
              </a:rPr>
              <a:t>jar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build</a:t>
            </a:r>
            <a:r>
              <a:rPr lang="de-DE" altLang="de-DE" sz="1200" dirty="0">
                <a:latin typeface="Consolas" panose="020B0609020204030204" pitchFamily="49" charset="0"/>
              </a:rPr>
              <a:t> and out dir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**/</a:t>
            </a:r>
            <a:r>
              <a:rPr lang="de-DE" altLang="de-DE" sz="1200" dirty="0" err="1">
                <a:latin typeface="Consolas" panose="020B0609020204030204" pitchFamily="49" charset="0"/>
              </a:rPr>
              <a:t>build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**/out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6459513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In vielen Softwareprojekten existieren Ordner wie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>
                <a:solidFill>
                  <a:srgbClr val="C00000"/>
                </a:solidFill>
              </a:rPr>
              <a:t>/</a:t>
            </a:r>
            <a:r>
              <a:rPr lang="de-DE" altLang="de-DE" dirty="0"/>
              <a:t> oder </a:t>
            </a:r>
            <a:r>
              <a:rPr lang="de-DE" altLang="de-DE" dirty="0">
                <a:solidFill>
                  <a:srgbClr val="C00000"/>
                </a:solidFill>
              </a:rPr>
              <a:t>bin/</a:t>
            </a:r>
            <a:r>
              <a:rPr lang="de-DE" altLang="de-DE" dirty="0"/>
              <a:t>, welche typischerweise beim Bauen bzw. beim Kompilieren von Code erzeugt werden. Diese enthalten meist plattformspezifische </a:t>
            </a:r>
            <a:r>
              <a:rPr lang="de-DE" altLang="de-DE" dirty="0" err="1"/>
              <a:t>Binaries</a:t>
            </a:r>
            <a:r>
              <a:rPr lang="de-DE" altLang="de-DE" dirty="0"/>
              <a:t> und werden dadurch häufig nicht in </a:t>
            </a:r>
            <a:r>
              <a:rPr lang="de-DE" altLang="de-DE" dirty="0" err="1"/>
              <a:t>Git</a:t>
            </a:r>
            <a:r>
              <a:rPr lang="de-DE" altLang="de-DE" dirty="0"/>
              <a:t> versioniert.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die beiden Ordner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und legen Sie in beiden Ordnern eine Datei </a:t>
            </a:r>
            <a:r>
              <a:rPr lang="de-DE" altLang="de-DE" dirty="0" err="1">
                <a:solidFill>
                  <a:srgbClr val="C00000"/>
                </a:solidFill>
              </a:rPr>
              <a:t>output.class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an. 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sollte Ihnen die neuen Ordner und Dateien als </a:t>
            </a:r>
            <a:r>
              <a:rPr lang="de-DE" altLang="de-DE" dirty="0" err="1"/>
              <a:t>untracked</a:t>
            </a:r>
            <a:r>
              <a:rPr lang="de-DE" altLang="de-DE" dirty="0"/>
              <a:t> anzeigen.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im Hauptordner eine Datei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und tragen Sie in diese den folgenden Inhalt ein.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**/</a:t>
            </a:r>
            <a:r>
              <a:rPr lang="de-DE" altLang="de-DE" dirty="0" err="1">
                <a:latin typeface="Consolas" panose="020B0609020204030204" pitchFamily="49" charset="0"/>
              </a:rPr>
              <a:t>build</a:t>
            </a:r>
            <a:r>
              <a:rPr lang="de-DE" altLang="de-DE" dirty="0">
                <a:latin typeface="Consolas" panose="020B0609020204030204" pitchFamily="49" charset="0"/>
              </a:rPr>
              <a:t>/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**/bin/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*.</a:t>
            </a:r>
            <a:r>
              <a:rPr lang="de-DE" altLang="de-DE" dirty="0" err="1">
                <a:latin typeface="Consolas" panose="020B0609020204030204" pitchFamily="49" charset="0"/>
              </a:rPr>
              <a:t>class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5050374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Durch die Einträge in der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werden alle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Ordner, sowie alle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class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Dateien im gesamten Projekt ignoriert.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Committen Sie die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Datei. Achten Sie darauf, dass die Dateien im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bzw.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Ordner nicht von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getracked</a:t>
            </a:r>
            <a:r>
              <a:rPr lang="de-DE" altLang="de-DE" dirty="0"/>
              <a:t>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Nun sollten in der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weder der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noch der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Ordner und deren Dateien als </a:t>
            </a:r>
            <a:r>
              <a:rPr lang="de-DE" altLang="de-DE" dirty="0" err="1"/>
              <a:t>untracked</a:t>
            </a:r>
            <a:r>
              <a:rPr lang="de-DE" altLang="de-DE" dirty="0"/>
              <a:t> aufgeführt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eine neue Datei </a:t>
            </a:r>
            <a:r>
              <a:rPr lang="de-DE" altLang="de-DE" dirty="0">
                <a:solidFill>
                  <a:srgbClr val="C00000"/>
                </a:solidFill>
              </a:rPr>
              <a:t>test.txt </a:t>
            </a:r>
            <a:r>
              <a:rPr lang="de-DE" altLang="de-DE" dirty="0"/>
              <a:t>an. Auch diese sollte nicht durch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getracked</a:t>
            </a:r>
            <a:r>
              <a:rPr lang="de-DE" altLang="de-DE" dirty="0"/>
              <a:t> werden und damit bei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auch nicht aufgeführt werden.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42013068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Branches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091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Branches</a:t>
            </a:r>
            <a:r>
              <a:rPr lang="de-DE" altLang="de-DE" b="1" dirty="0"/>
              <a:t>?</a:t>
            </a:r>
          </a:p>
          <a:p>
            <a:r>
              <a:rPr lang="de-DE" altLang="de-DE" dirty="0" err="1"/>
              <a:t>Branches</a:t>
            </a:r>
            <a:r>
              <a:rPr lang="de-DE" altLang="de-DE" dirty="0"/>
              <a:t> sind Entwicklungszweige und bestehen aus einer Reihe von einzelnen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arbeitet immer in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Beim Initialisieren eines Repository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init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wird automatisch ein initialer </a:t>
            </a:r>
            <a:r>
              <a:rPr lang="de-DE" altLang="de-DE" i="1" dirty="0" err="1"/>
              <a:t>main</a:t>
            </a:r>
            <a:r>
              <a:rPr lang="de-DE" altLang="de-DE" dirty="0"/>
              <a:t> Branch angelegt</a:t>
            </a:r>
          </a:p>
          <a:p>
            <a:pPr lvl="1"/>
            <a:r>
              <a:rPr lang="de-DE" altLang="de-DE" dirty="0"/>
              <a:t>Bis 2020 war der Standardname </a:t>
            </a:r>
            <a:r>
              <a:rPr lang="de-DE" altLang="de-DE" i="1" dirty="0" err="1"/>
              <a:t>master</a:t>
            </a:r>
            <a:r>
              <a:rPr lang="de-DE" altLang="de-DE" i="1" dirty="0"/>
              <a:t>, </a:t>
            </a:r>
            <a:r>
              <a:rPr lang="de-DE" altLang="de-DE" dirty="0"/>
              <a:t>aufgrund von offensive Language umbenannt</a:t>
            </a:r>
          </a:p>
          <a:p>
            <a:pPr lvl="1"/>
            <a:r>
              <a:rPr lang="de-DE" altLang="de-DE" dirty="0"/>
              <a:t>Standardname konfigurierbar mittels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--global </a:t>
            </a:r>
            <a:r>
              <a:rPr lang="de-DE" altLang="de-DE" dirty="0" err="1">
                <a:latin typeface="Consolas" panose="020B0609020204030204" pitchFamily="49" charset="0"/>
              </a:rPr>
              <a:t>init.defaultBranch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-name&gt;</a:t>
            </a:r>
          </a:p>
          <a:p>
            <a:r>
              <a:rPr lang="de-DE" altLang="de-DE" dirty="0"/>
              <a:t>Visuelle Darstellung als azyklischer Graph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488181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38376E8E-62AC-9C7D-1E3A-88892F3E1834}"/>
              </a:ext>
            </a:extLst>
          </p:cNvPr>
          <p:cNvSpPr txBox="1"/>
          <p:nvPr/>
        </p:nvSpPr>
        <p:spPr bwMode="auto">
          <a:xfrm>
            <a:off x="395536" y="5095289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initialer Commit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A5E9213-99C7-76E5-F3E8-A8794EA543D8}"/>
              </a:ext>
            </a:extLst>
          </p:cNvPr>
          <p:cNvSpPr txBox="1"/>
          <p:nvPr/>
        </p:nvSpPr>
        <p:spPr bwMode="auto">
          <a:xfrm>
            <a:off x="5004048" y="5105337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neuster Commit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43142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0508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Verschiedene </a:t>
            </a:r>
            <a:r>
              <a:rPr lang="de-DE" altLang="de-DE" dirty="0" err="1"/>
              <a:t>Branches</a:t>
            </a:r>
            <a:r>
              <a:rPr lang="de-DE" altLang="de-DE" dirty="0"/>
              <a:t> ermöglichen paralleles Arbeiten</a:t>
            </a:r>
          </a:p>
          <a:p>
            <a:pPr lvl="1"/>
            <a:r>
              <a:rPr lang="de-DE" altLang="de-DE" dirty="0"/>
              <a:t>Funktionale Komponenten in separaten </a:t>
            </a:r>
            <a:r>
              <a:rPr lang="de-DE" altLang="de-DE" dirty="0" err="1"/>
              <a:t>Branches</a:t>
            </a:r>
            <a:r>
              <a:rPr lang="de-DE" altLang="de-DE" dirty="0"/>
              <a:t> entwickeln</a:t>
            </a:r>
          </a:p>
          <a:p>
            <a:pPr lvl="1"/>
            <a:r>
              <a:rPr lang="de-DE" altLang="de-DE" dirty="0"/>
              <a:t>Bugfixes</a:t>
            </a:r>
          </a:p>
          <a:p>
            <a:pPr lvl="1"/>
            <a:r>
              <a:rPr lang="de-DE" altLang="de-DE" dirty="0"/>
              <a:t>Hotfixes für spezielle Versionen</a:t>
            </a:r>
          </a:p>
          <a:p>
            <a:pPr lvl="1"/>
            <a:r>
              <a:rPr lang="de-DE" altLang="de-DE" dirty="0"/>
              <a:t>Versionierung (bspw. Separater Branch für jedes Release/Version)</a:t>
            </a:r>
          </a:p>
          <a:p>
            <a:r>
              <a:rPr lang="de-DE" altLang="de-DE" dirty="0"/>
              <a:t>Abzweigung von jedem Commit aus möglich</a:t>
            </a:r>
          </a:p>
          <a:p>
            <a:r>
              <a:rPr lang="de-DE" altLang="de-DE" dirty="0"/>
              <a:t>Beispielgraph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53589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551723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C000"/>
                </a:solidFill>
                <a:latin typeface="Arial" charset="0"/>
              </a:rPr>
              <a:t>branch2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D1FDCF-9517-A468-EEF7-D2248AEBB30C}"/>
              </a:ext>
            </a:extLst>
          </p:cNvPr>
          <p:cNvSpPr/>
          <p:nvPr/>
        </p:nvSpPr>
        <p:spPr bwMode="auto">
          <a:xfrm>
            <a:off x="4211960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C11131A-2DDF-A96B-E2A6-C9D5A688CBA1}"/>
              </a:ext>
            </a:extLst>
          </p:cNvPr>
          <p:cNvSpPr/>
          <p:nvPr/>
        </p:nvSpPr>
        <p:spPr bwMode="auto">
          <a:xfrm>
            <a:off x="5364088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285E19D-9763-7703-C82C-B061D7CB05C0}"/>
              </a:ext>
            </a:extLst>
          </p:cNvPr>
          <p:cNvSpPr/>
          <p:nvPr/>
        </p:nvSpPr>
        <p:spPr bwMode="auto">
          <a:xfrm>
            <a:off x="6516216" y="5163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D4A8D85-37B3-61FC-EC1E-DA70B94EB6F2}"/>
              </a:ext>
            </a:extLst>
          </p:cNvPr>
          <p:cNvCxnSpPr>
            <a:cxnSpLocks/>
            <a:stCxn id="4" idx="4"/>
          </p:cNvCxnSpPr>
          <p:nvPr/>
        </p:nvCxnSpPr>
        <p:spPr bwMode="auto">
          <a:xfrm>
            <a:off x="3419872" y="5553628"/>
            <a:ext cx="792088" cy="4694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DCEAFBE-AB5F-21C1-5389-29A0B2D5862F}"/>
              </a:ext>
            </a:extLst>
          </p:cNvPr>
          <p:cNvCxnSpPr/>
          <p:nvPr/>
        </p:nvCxnSpPr>
        <p:spPr bwMode="auto">
          <a:xfrm>
            <a:off x="4932040" y="60231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055C1BA-B88C-33A7-A6AF-BDF4F52EDBC8}"/>
              </a:ext>
            </a:extLst>
          </p:cNvPr>
          <p:cNvCxnSpPr/>
          <p:nvPr/>
        </p:nvCxnSpPr>
        <p:spPr bwMode="auto">
          <a:xfrm>
            <a:off x="6084168" y="5364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4E852D9-4FE2-2CEF-53E4-7B15FAF6D1A4}"/>
              </a:ext>
            </a:extLst>
          </p:cNvPr>
          <p:cNvSpPr txBox="1"/>
          <p:nvPr/>
        </p:nvSpPr>
        <p:spPr bwMode="auto">
          <a:xfrm>
            <a:off x="6516216" y="484197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7057E8A-E59F-0B76-8FB9-C9F790477AA0}"/>
              </a:ext>
            </a:extLst>
          </p:cNvPr>
          <p:cNvSpPr/>
          <p:nvPr/>
        </p:nvSpPr>
        <p:spPr bwMode="auto">
          <a:xfrm>
            <a:off x="3059832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BA31937-2708-BD02-C7D9-8851DABE0466}"/>
              </a:ext>
            </a:extLst>
          </p:cNvPr>
          <p:cNvSpPr/>
          <p:nvPr/>
        </p:nvSpPr>
        <p:spPr bwMode="auto">
          <a:xfrm>
            <a:off x="5364088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FBB5498-0D24-0971-2BAC-FE18B7651552}"/>
              </a:ext>
            </a:extLst>
          </p:cNvPr>
          <p:cNvCxnSpPr>
            <a:cxnSpLocks/>
            <a:stCxn id="3" idx="0"/>
            <a:endCxn id="25" idx="2"/>
          </p:cNvCxnSpPr>
          <p:nvPr/>
        </p:nvCxnSpPr>
        <p:spPr bwMode="auto">
          <a:xfrm flipV="1">
            <a:off x="2267744" y="46480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FD0ADB1-DAD2-C7BA-D69F-457F3FCEF3FF}"/>
              </a:ext>
            </a:extLst>
          </p:cNvPr>
          <p:cNvCxnSpPr/>
          <p:nvPr/>
        </p:nvCxnSpPr>
        <p:spPr bwMode="auto">
          <a:xfrm>
            <a:off x="3779912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37DD18A-8E6C-A2B0-B211-50DC6DA38B95}"/>
              </a:ext>
            </a:extLst>
          </p:cNvPr>
          <p:cNvCxnSpPr/>
          <p:nvPr/>
        </p:nvCxnSpPr>
        <p:spPr bwMode="auto">
          <a:xfrm>
            <a:off x="4932040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4EC41A1-E174-4B0C-D422-9B5C24A9A159}"/>
              </a:ext>
            </a:extLst>
          </p:cNvPr>
          <p:cNvSpPr txBox="1"/>
          <p:nvPr/>
        </p:nvSpPr>
        <p:spPr bwMode="auto">
          <a:xfrm>
            <a:off x="5436096" y="409855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9133C38-ABB1-DE61-27AD-B9E35F04AE88}"/>
              </a:ext>
            </a:extLst>
          </p:cNvPr>
          <p:cNvSpPr/>
          <p:nvPr/>
        </p:nvSpPr>
        <p:spPr bwMode="auto">
          <a:xfrm>
            <a:off x="5364088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A63463E-4FE1-4ED6-3048-764214F5C0E8}"/>
              </a:ext>
            </a:extLst>
          </p:cNvPr>
          <p:cNvSpPr/>
          <p:nvPr/>
        </p:nvSpPr>
        <p:spPr bwMode="auto">
          <a:xfrm>
            <a:off x="6516216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49F4D02-AA4B-F977-6305-8661A4794828}"/>
              </a:ext>
            </a:extLst>
          </p:cNvPr>
          <p:cNvCxnSpPr>
            <a:cxnSpLocks/>
            <a:stCxn id="26" idx="0"/>
            <a:endCxn id="35" idx="2"/>
          </p:cNvCxnSpPr>
          <p:nvPr/>
        </p:nvCxnSpPr>
        <p:spPr bwMode="auto">
          <a:xfrm flipV="1">
            <a:off x="4572000" y="3913152"/>
            <a:ext cx="792088" cy="5368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21B77DB-54E7-2F5A-29E2-064CF4F3ECF8}"/>
              </a:ext>
            </a:extLst>
          </p:cNvPr>
          <p:cNvCxnSpPr/>
          <p:nvPr/>
        </p:nvCxnSpPr>
        <p:spPr bwMode="auto">
          <a:xfrm>
            <a:off x="6084168" y="391315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8A2480CB-B035-FBF3-6935-77068DBFBB20}"/>
              </a:ext>
            </a:extLst>
          </p:cNvPr>
          <p:cNvSpPr txBox="1"/>
          <p:nvPr/>
        </p:nvSpPr>
        <p:spPr bwMode="auto">
          <a:xfrm>
            <a:off x="6516216" y="33738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branch3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E8AE84-12CC-51C7-4CF3-B3BFC07ACE96}"/>
              </a:ext>
            </a:extLst>
          </p:cNvPr>
          <p:cNvSpPr txBox="1"/>
          <p:nvPr/>
        </p:nvSpPr>
        <p:spPr bwMode="auto">
          <a:xfrm>
            <a:off x="5436096" y="4118484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branch1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44C77D1-5AF7-66A8-3C55-D2755BE42596}"/>
              </a:ext>
            </a:extLst>
          </p:cNvPr>
          <p:cNvSpPr/>
          <p:nvPr/>
        </p:nvSpPr>
        <p:spPr bwMode="auto">
          <a:xfrm>
            <a:off x="4211960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223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Es gibt viele unterschiedliche Möglichkeiten und Ansätze, um </a:t>
            </a:r>
            <a:r>
              <a:rPr lang="de-DE" altLang="de-DE" dirty="0" err="1"/>
              <a:t>Branches</a:t>
            </a:r>
            <a:r>
              <a:rPr lang="de-DE" altLang="de-DE" dirty="0"/>
              <a:t> zu verwenden</a:t>
            </a:r>
          </a:p>
          <a:p>
            <a:r>
              <a:rPr lang="de-DE" altLang="de-DE" dirty="0"/>
              <a:t>Aufbau und Nutzung stark von individuellen Bedürfnissen abhängig</a:t>
            </a:r>
          </a:p>
          <a:p>
            <a:r>
              <a:rPr lang="de-DE" altLang="de-DE" dirty="0"/>
              <a:t>Genaue Abläufe und Beispiele werden im Rahmen von Workflows noch besprochen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475656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53589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551723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C000"/>
                </a:solidFill>
                <a:latin typeface="Arial" charset="0"/>
              </a:rPr>
              <a:t>branch2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D1FDCF-9517-A468-EEF7-D2248AEBB30C}"/>
              </a:ext>
            </a:extLst>
          </p:cNvPr>
          <p:cNvSpPr/>
          <p:nvPr/>
        </p:nvSpPr>
        <p:spPr bwMode="auto">
          <a:xfrm>
            <a:off x="4211960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C11131A-2DDF-A96B-E2A6-C9D5A688CBA1}"/>
              </a:ext>
            </a:extLst>
          </p:cNvPr>
          <p:cNvSpPr/>
          <p:nvPr/>
        </p:nvSpPr>
        <p:spPr bwMode="auto">
          <a:xfrm>
            <a:off x="5364088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285E19D-9763-7703-C82C-B061D7CB05C0}"/>
              </a:ext>
            </a:extLst>
          </p:cNvPr>
          <p:cNvSpPr/>
          <p:nvPr/>
        </p:nvSpPr>
        <p:spPr bwMode="auto">
          <a:xfrm>
            <a:off x="6516216" y="5163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D4A8D85-37B3-61FC-EC1E-DA70B94EB6F2}"/>
              </a:ext>
            </a:extLst>
          </p:cNvPr>
          <p:cNvCxnSpPr>
            <a:cxnSpLocks/>
            <a:stCxn id="4" idx="4"/>
          </p:cNvCxnSpPr>
          <p:nvPr/>
        </p:nvCxnSpPr>
        <p:spPr bwMode="auto">
          <a:xfrm>
            <a:off x="3419872" y="5553628"/>
            <a:ext cx="792088" cy="4694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DCEAFBE-AB5F-21C1-5389-29A0B2D5862F}"/>
              </a:ext>
            </a:extLst>
          </p:cNvPr>
          <p:cNvCxnSpPr/>
          <p:nvPr/>
        </p:nvCxnSpPr>
        <p:spPr bwMode="auto">
          <a:xfrm>
            <a:off x="4932040" y="60231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055C1BA-B88C-33A7-A6AF-BDF4F52EDBC8}"/>
              </a:ext>
            </a:extLst>
          </p:cNvPr>
          <p:cNvCxnSpPr/>
          <p:nvPr/>
        </p:nvCxnSpPr>
        <p:spPr bwMode="auto">
          <a:xfrm>
            <a:off x="6084168" y="5364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4E852D9-4FE2-2CEF-53E4-7B15FAF6D1A4}"/>
              </a:ext>
            </a:extLst>
          </p:cNvPr>
          <p:cNvSpPr txBox="1"/>
          <p:nvPr/>
        </p:nvSpPr>
        <p:spPr bwMode="auto">
          <a:xfrm>
            <a:off x="6516216" y="484197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7057E8A-E59F-0B76-8FB9-C9F790477AA0}"/>
              </a:ext>
            </a:extLst>
          </p:cNvPr>
          <p:cNvSpPr/>
          <p:nvPr/>
        </p:nvSpPr>
        <p:spPr bwMode="auto">
          <a:xfrm>
            <a:off x="3059832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BA31937-2708-BD02-C7D9-8851DABE0466}"/>
              </a:ext>
            </a:extLst>
          </p:cNvPr>
          <p:cNvSpPr/>
          <p:nvPr/>
        </p:nvSpPr>
        <p:spPr bwMode="auto">
          <a:xfrm>
            <a:off x="5364088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FBB5498-0D24-0971-2BAC-FE18B7651552}"/>
              </a:ext>
            </a:extLst>
          </p:cNvPr>
          <p:cNvCxnSpPr>
            <a:cxnSpLocks/>
            <a:stCxn id="3" idx="0"/>
            <a:endCxn id="25" idx="2"/>
          </p:cNvCxnSpPr>
          <p:nvPr/>
        </p:nvCxnSpPr>
        <p:spPr bwMode="auto">
          <a:xfrm flipV="1">
            <a:off x="2267744" y="46480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FD0ADB1-DAD2-C7BA-D69F-457F3FCEF3FF}"/>
              </a:ext>
            </a:extLst>
          </p:cNvPr>
          <p:cNvCxnSpPr/>
          <p:nvPr/>
        </p:nvCxnSpPr>
        <p:spPr bwMode="auto">
          <a:xfrm>
            <a:off x="3779912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37DD18A-8E6C-A2B0-B211-50DC6DA38B95}"/>
              </a:ext>
            </a:extLst>
          </p:cNvPr>
          <p:cNvCxnSpPr/>
          <p:nvPr/>
        </p:nvCxnSpPr>
        <p:spPr bwMode="auto">
          <a:xfrm>
            <a:off x="4932040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4EC41A1-E174-4B0C-D422-9B5C24A9A159}"/>
              </a:ext>
            </a:extLst>
          </p:cNvPr>
          <p:cNvSpPr txBox="1"/>
          <p:nvPr/>
        </p:nvSpPr>
        <p:spPr bwMode="auto">
          <a:xfrm>
            <a:off x="5436096" y="409855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9133C38-ABB1-DE61-27AD-B9E35F04AE88}"/>
              </a:ext>
            </a:extLst>
          </p:cNvPr>
          <p:cNvSpPr/>
          <p:nvPr/>
        </p:nvSpPr>
        <p:spPr bwMode="auto">
          <a:xfrm>
            <a:off x="5364088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A63463E-4FE1-4ED6-3048-764214F5C0E8}"/>
              </a:ext>
            </a:extLst>
          </p:cNvPr>
          <p:cNvSpPr/>
          <p:nvPr/>
        </p:nvSpPr>
        <p:spPr bwMode="auto">
          <a:xfrm>
            <a:off x="6516216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49F4D02-AA4B-F977-6305-8661A4794828}"/>
              </a:ext>
            </a:extLst>
          </p:cNvPr>
          <p:cNvCxnSpPr>
            <a:cxnSpLocks/>
            <a:stCxn id="26" idx="0"/>
            <a:endCxn id="35" idx="2"/>
          </p:cNvCxnSpPr>
          <p:nvPr/>
        </p:nvCxnSpPr>
        <p:spPr bwMode="auto">
          <a:xfrm flipV="1">
            <a:off x="4572000" y="3913152"/>
            <a:ext cx="792088" cy="5368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21B77DB-54E7-2F5A-29E2-064CF4F3ECF8}"/>
              </a:ext>
            </a:extLst>
          </p:cNvPr>
          <p:cNvCxnSpPr/>
          <p:nvPr/>
        </p:nvCxnSpPr>
        <p:spPr bwMode="auto">
          <a:xfrm>
            <a:off x="6084168" y="391315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8A2480CB-B035-FBF3-6935-77068DBFBB20}"/>
              </a:ext>
            </a:extLst>
          </p:cNvPr>
          <p:cNvSpPr txBox="1"/>
          <p:nvPr/>
        </p:nvSpPr>
        <p:spPr bwMode="auto">
          <a:xfrm>
            <a:off x="6516216" y="33738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branch3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E8AE84-12CC-51C7-4CF3-B3BFC07ACE96}"/>
              </a:ext>
            </a:extLst>
          </p:cNvPr>
          <p:cNvSpPr txBox="1"/>
          <p:nvPr/>
        </p:nvSpPr>
        <p:spPr bwMode="auto">
          <a:xfrm>
            <a:off x="5436096" y="4118484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branch1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44C77D1-5AF7-66A8-3C55-D2755BE42596}"/>
              </a:ext>
            </a:extLst>
          </p:cNvPr>
          <p:cNvSpPr/>
          <p:nvPr/>
        </p:nvSpPr>
        <p:spPr bwMode="auto">
          <a:xfrm>
            <a:off x="4211960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089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Grundlegende Befehle für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 err="1"/>
              <a:t>Branches</a:t>
            </a:r>
            <a:r>
              <a:rPr lang="de-DE" altLang="de-DE" dirty="0"/>
              <a:t> des aktuellen Projektes anzeigen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6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hotfix1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Der aktive Branch wird mit einem Stern und ggf. farblich markiert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58472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643099"/>
              </p:ext>
            </p:extLst>
          </p:nvPr>
        </p:nvGraphicFramePr>
        <p:xfrm>
          <a:off x="660562" y="1556792"/>
          <a:ext cx="8180224" cy="337512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143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1081610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-name&gt;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letzten Commit des aktiven </a:t>
                      </a:r>
                      <a:r>
                        <a:rPr lang="de-DE" sz="2000" b="0" dirty="0" err="1"/>
                        <a:t>Branches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&lt;source-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letzten Commit des angegebenen Source </a:t>
                      </a:r>
                      <a:r>
                        <a:rPr lang="de-DE" sz="2000" b="0" dirty="0" err="1"/>
                        <a:t>Branches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33731135"/>
                  </a:ext>
                </a:extLst>
              </a:tr>
              <a:tr h="753849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commit-id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</a:t>
                      </a:r>
                      <a:r>
                        <a:rPr lang="de-DE" sz="2000" b="0" dirty="0" err="1"/>
                        <a:t>spezifzierten</a:t>
                      </a:r>
                      <a:r>
                        <a:rPr lang="de-DE" sz="2000" b="0" dirty="0"/>
                        <a:t> Commit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224161723"/>
                  </a:ext>
                </a:extLst>
              </a:tr>
            </a:tbl>
          </a:graphicData>
        </a:graphic>
      </p:graphicFrame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32D3068A-E352-C29D-1501-4477DE3F7EB1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6"/>
            <a:ext cx="8517258" cy="443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Weitere </a:t>
            </a:r>
            <a:r>
              <a:rPr lang="de-DE" altLang="de-DE" b="1" kern="0" dirty="0" err="1">
                <a:latin typeface="Consolas" panose="020B0609020204030204" pitchFamily="49" charset="0"/>
              </a:rPr>
              <a:t>git</a:t>
            </a:r>
            <a:r>
              <a:rPr lang="de-DE" altLang="de-DE" b="1" kern="0" dirty="0">
                <a:latin typeface="Consolas" panose="020B0609020204030204" pitchFamily="49" charset="0"/>
              </a:rPr>
              <a:t> </a:t>
            </a:r>
            <a:r>
              <a:rPr lang="de-DE" altLang="de-DE" b="1" kern="0" dirty="0" err="1">
                <a:latin typeface="Consolas" panose="020B0609020204030204" pitchFamily="49" charset="0"/>
              </a:rPr>
              <a:t>branch</a:t>
            </a:r>
            <a:r>
              <a:rPr lang="de-DE" altLang="de-DE" b="1" kern="0" dirty="0">
                <a:latin typeface="Consolas" panose="020B0609020204030204" pitchFamily="49" charset="0"/>
              </a:rPr>
              <a:t> </a:t>
            </a:r>
            <a:r>
              <a:rPr lang="de-DE" altLang="de-DE" b="1" kern="0" dirty="0"/>
              <a:t>Befehle</a:t>
            </a:r>
          </a:p>
        </p:txBody>
      </p:sp>
    </p:spTree>
    <p:extLst>
      <p:ext uri="{BB962C8B-B14F-4D97-AF65-F5344CB8AC3E}">
        <p14:creationId xmlns:p14="http://schemas.microsoft.com/office/powerpoint/2010/main" val="3971297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Version Control System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und Konzepte eines</a:t>
            </a:r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56976"/>
              </p:ext>
            </p:extLst>
          </p:nvPr>
        </p:nvGraphicFramePr>
        <p:xfrm>
          <a:off x="660562" y="1052736"/>
          <a:ext cx="8180224" cy="5332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143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753849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Wechselt den aktiven Branch zum angegeben Branch</a:t>
                      </a:r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718794242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-b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Erstellt angegebenen Branch falls dieser nicht existiert und setzt ihn als aktiven Branch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247482881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switch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Äquivalent zu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224615769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switch -c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Consolas" panose="020B0609020204030204" pitchFamily="49" charset="0"/>
                        </a:rPr>
                        <a:t>Äquivalent zu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-b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4014869260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log --graph --all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Ausgabe einer grafischen Repräsentation der </a:t>
                      </a:r>
                      <a:r>
                        <a:rPr lang="de-DE" sz="2000" dirty="0" err="1"/>
                        <a:t>Branches</a:t>
                      </a:r>
                      <a:r>
                        <a:rPr lang="de-DE" sz="2000" dirty="0"/>
                        <a:t> auf der Konsole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0407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401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switch / restore</a:t>
            </a:r>
          </a:p>
          <a:p>
            <a:r>
              <a:rPr lang="de-DE" altLang="de-DE" dirty="0"/>
              <a:t>Die Befehle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switch</a:t>
            </a:r>
            <a:r>
              <a:rPr lang="de-DE" altLang="de-DE" dirty="0"/>
              <a:t> und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restore </a:t>
            </a:r>
            <a:r>
              <a:rPr lang="de-DE" altLang="de-DE" dirty="0"/>
              <a:t>sind aus dem Befehl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/>
              <a:t> entstanden</a:t>
            </a:r>
          </a:p>
          <a:p>
            <a:r>
              <a:rPr lang="de-DE" altLang="de-DE" dirty="0"/>
              <a:t>Ziel ist Mehrdeutigkeit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/>
              <a:t> aufzulösen</a:t>
            </a:r>
          </a:p>
          <a:p>
            <a:pPr lvl="1"/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>
                <a:sym typeface="Wingdings" panose="05000000000000000000" pitchFamily="2" charset="2"/>
              </a:rPr>
              <a:t> Wechsel von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endParaRPr lang="de-DE" altLang="de-DE" dirty="0">
              <a:sym typeface="Wingdings" panose="05000000000000000000" pitchFamily="2" charset="2"/>
            </a:endParaRPr>
          </a:p>
          <a:p>
            <a:pPr lvl="1"/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git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checkout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-- </a:t>
            </a:r>
            <a:r>
              <a:rPr lang="de-DE" altLang="de-DE" dirty="0">
                <a:sym typeface="Wingdings" panose="05000000000000000000" pitchFamily="2" charset="2"/>
              </a:rPr>
              <a:t> Zurücksetzen von Änderungen</a:t>
            </a:r>
          </a:p>
          <a:p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git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checkout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>
                <a:sym typeface="Wingdings" panose="05000000000000000000" pitchFamily="2" charset="2"/>
              </a:rPr>
              <a:t>trotzdem immer noch weit verbreitet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95063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 neuen Branch anlegen und direkt wechseln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-b 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a new branch 'feature3’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hotfix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  <a:endParaRPr lang="en-US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70873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6: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im Projekt einen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neuen Branch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feature1_file1.txt</a:t>
            </a:r>
            <a:r>
              <a:rPr lang="de-DE" altLang="de-DE" dirty="0"/>
              <a:t> mit beliebigem Inhalt an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zweite Datei </a:t>
            </a:r>
            <a:r>
              <a:rPr lang="de-DE" altLang="de-DE" dirty="0">
                <a:solidFill>
                  <a:srgbClr val="C00000"/>
                </a:solidFill>
              </a:rPr>
              <a:t>feature1_file2.txt </a:t>
            </a:r>
            <a:r>
              <a:rPr lang="de-DE" altLang="de-DE" dirty="0"/>
              <a:t>im Ordner an und committen Sie auch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Da </a:t>
            </a:r>
            <a:r>
              <a:rPr lang="de-DE" altLang="de-DE" dirty="0" err="1"/>
              <a:t>Git</a:t>
            </a:r>
            <a:r>
              <a:rPr lang="de-DE" altLang="de-DE" dirty="0"/>
              <a:t> den Workspace an den aktiven Branch anpasst, sollte der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hier leer bzw. nicht vorhanden sein.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15103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Aktiver Branch</a:t>
            </a:r>
          </a:p>
          <a:p>
            <a:r>
              <a:rPr lang="de-DE" altLang="de-DE" dirty="0"/>
              <a:t>Im lokalen Workspace gibt es immer einen aktiven Branch</a:t>
            </a:r>
          </a:p>
          <a:p>
            <a:pPr lvl="1"/>
            <a:r>
              <a:rPr lang="de-DE" altLang="de-DE" dirty="0"/>
              <a:t>Zu Beginn der Default Branch</a:t>
            </a:r>
          </a:p>
          <a:p>
            <a:pPr lvl="1"/>
            <a:r>
              <a:rPr lang="de-DE" altLang="de-DE" dirty="0"/>
              <a:t>Kann </a:t>
            </a:r>
            <a:r>
              <a:rPr lang="de-DE" altLang="de-DE" dirty="0">
                <a:latin typeface="Consolas" panose="020B0609020204030204" pitchFamily="49" charset="0"/>
              </a:rPr>
              <a:t>durch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-name&gt; </a:t>
            </a:r>
            <a:r>
              <a:rPr lang="de-DE" altLang="de-DE" dirty="0"/>
              <a:t>gewechselt werden</a:t>
            </a:r>
          </a:p>
          <a:p>
            <a:pPr lvl="1"/>
            <a:r>
              <a:rPr lang="de-DE" altLang="de-DE" dirty="0"/>
              <a:t>Alle </a:t>
            </a:r>
            <a:r>
              <a:rPr lang="de-DE" altLang="de-DE" dirty="0" err="1"/>
              <a:t>Commits</a:t>
            </a:r>
            <a:r>
              <a:rPr lang="de-DE" altLang="de-DE" dirty="0"/>
              <a:t> werden auf dem aktiven Branch ausgeführt</a:t>
            </a:r>
          </a:p>
          <a:p>
            <a:r>
              <a:rPr lang="de-DE" altLang="de-DE" dirty="0"/>
              <a:t>Beim Wechsel des </a:t>
            </a:r>
            <a:r>
              <a:rPr lang="de-DE" altLang="de-DE" dirty="0" err="1"/>
              <a:t>Branches</a:t>
            </a:r>
            <a:r>
              <a:rPr lang="de-DE" altLang="de-DE" dirty="0"/>
              <a:t> wird der Inhalt sämtlicher Dateien im Workspace auf den Stand des </a:t>
            </a:r>
            <a:r>
              <a:rPr lang="de-DE" altLang="de-DE" dirty="0" err="1"/>
              <a:t>Zielbranches</a:t>
            </a:r>
            <a:r>
              <a:rPr lang="de-DE" altLang="de-DE" dirty="0"/>
              <a:t> geändert </a:t>
            </a:r>
          </a:p>
          <a:p>
            <a:r>
              <a:rPr lang="de-DE" altLang="de-DE" dirty="0"/>
              <a:t>Anzeige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über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10884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Wechseln zwischen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Wechseln des </a:t>
            </a:r>
            <a:r>
              <a:rPr lang="de-DE" altLang="de-DE" dirty="0" err="1"/>
              <a:t>Branches</a:t>
            </a:r>
            <a:r>
              <a:rPr lang="de-DE" altLang="de-DE" dirty="0"/>
              <a:t> mit </a:t>
            </a:r>
            <a:r>
              <a:rPr lang="de-DE" altLang="de-DE" dirty="0" err="1"/>
              <a:t>gestageten</a:t>
            </a:r>
            <a:r>
              <a:rPr lang="de-DE" altLang="de-DE" dirty="0"/>
              <a:t> Änderungen oder veränderten getrackten Dateien kann zu Problemen führen</a:t>
            </a:r>
          </a:p>
          <a:p>
            <a:r>
              <a:rPr lang="de-DE" altLang="de-DE" dirty="0"/>
              <a:t>Durch Änderung des </a:t>
            </a:r>
            <a:r>
              <a:rPr lang="de-DE" altLang="de-DE" dirty="0" err="1"/>
              <a:t>Workspaces</a:t>
            </a:r>
            <a:r>
              <a:rPr lang="de-DE" altLang="de-DE" dirty="0"/>
              <a:t> auf den </a:t>
            </a:r>
            <a:r>
              <a:rPr lang="de-DE" altLang="de-DE" dirty="0" err="1"/>
              <a:t>Zielbranch</a:t>
            </a:r>
            <a:r>
              <a:rPr lang="de-DE" altLang="de-DE" dirty="0"/>
              <a:t> würden Änderungen verloren gehen 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warnt Nutzer, sollten durch den Wechsel Änderungen verloren gehen</a:t>
            </a:r>
          </a:p>
          <a:p>
            <a:r>
              <a:rPr lang="de-DE" altLang="de-DE" dirty="0"/>
              <a:t>Ausnahme: Existiert Änderung nur im </a:t>
            </a:r>
            <a:r>
              <a:rPr lang="de-DE" altLang="de-DE" dirty="0" err="1"/>
              <a:t>Ausgangsbranch</a:t>
            </a:r>
            <a:r>
              <a:rPr lang="de-DE" altLang="de-DE" dirty="0"/>
              <a:t>, so kann man den Branch wechseln</a:t>
            </a:r>
          </a:p>
          <a:p>
            <a:pPr lvl="1"/>
            <a:r>
              <a:rPr lang="de-DE" altLang="de-DE" dirty="0"/>
              <a:t>Änderung schließt Erstellen und Löschen von Dateien mit ein</a:t>
            </a:r>
          </a:p>
          <a:p>
            <a:pPr lvl="1"/>
            <a:r>
              <a:rPr lang="de-DE" altLang="de-DE" dirty="0"/>
              <a:t>Änderungen werden aus dem alten Branch in den neuen Branch übernommen </a:t>
            </a:r>
            <a:br>
              <a:rPr lang="de-DE" altLang="de-DE" dirty="0"/>
            </a:br>
            <a:r>
              <a:rPr lang="de-DE" altLang="de-DE" dirty="0"/>
              <a:t>(Inhaltlich sieht es nach einem Commit im </a:t>
            </a:r>
            <a:r>
              <a:rPr lang="de-DE" altLang="de-DE" dirty="0" err="1"/>
              <a:t>Zielbranch</a:t>
            </a:r>
            <a:r>
              <a:rPr lang="de-DE" altLang="de-DE" dirty="0"/>
              <a:t> aus, als hätte man die Änderungen direkt im </a:t>
            </a:r>
            <a:r>
              <a:rPr lang="de-DE" altLang="de-DE" dirty="0" err="1"/>
              <a:t>Zielbranch</a:t>
            </a:r>
            <a:r>
              <a:rPr lang="de-DE" altLang="de-DE" dirty="0"/>
              <a:t> ausgeführt)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06410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 unveränderter </a:t>
            </a:r>
            <a:r>
              <a:rPr lang="de-DE" altLang="de-DE" dirty="0" err="1"/>
              <a:t>Zielbranch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file2.txt </a:t>
            </a:r>
            <a:r>
              <a:rPr lang="en-US" altLang="de-DE" sz="1200" dirty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</a:rPr>
              <a:t>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solidFill>
                <a:schemeClr val="accent5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'main’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touch main_file1.txt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main_file1.txt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       main_file1.txt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'feature1’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file2.txt main_file1.txt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i="1" dirty="0"/>
              <a:t>main_file1.txt </a:t>
            </a:r>
            <a:r>
              <a:rPr lang="de-DE" altLang="de-DE" dirty="0"/>
              <a:t>existiert</a:t>
            </a:r>
            <a:r>
              <a:rPr lang="en-US" altLang="de-DE" dirty="0"/>
              <a:t> </a:t>
            </a:r>
            <a:r>
              <a:rPr lang="de-DE" altLang="de-DE" dirty="0"/>
              <a:t>nur</a:t>
            </a:r>
            <a:r>
              <a:rPr lang="en-US" altLang="de-DE" dirty="0"/>
              <a:t> auf dem </a:t>
            </a:r>
            <a:r>
              <a:rPr lang="en-US" altLang="de-DE" i="1" dirty="0"/>
              <a:t>main</a:t>
            </a:r>
            <a:r>
              <a:rPr lang="en-US" altLang="de-DE" dirty="0"/>
              <a:t> Branch, </a:t>
            </a:r>
            <a:r>
              <a:rPr lang="de-DE" altLang="de-DE" dirty="0"/>
              <a:t>daher</a:t>
            </a:r>
            <a:r>
              <a:rPr lang="en-US" altLang="de-DE" dirty="0"/>
              <a:t> </a:t>
            </a:r>
            <a:r>
              <a:rPr lang="de-DE" altLang="de-DE" dirty="0"/>
              <a:t>kann</a:t>
            </a:r>
            <a:r>
              <a:rPr lang="en-US" altLang="de-DE" dirty="0"/>
              <a:t> der Branch </a:t>
            </a:r>
            <a:r>
              <a:rPr lang="de-DE" altLang="de-DE" dirty="0"/>
              <a:t>gewechselt</a:t>
            </a:r>
            <a:r>
              <a:rPr lang="en-US" altLang="de-DE" dirty="0"/>
              <a:t> </a:t>
            </a:r>
            <a:r>
              <a:rPr lang="de-DE" altLang="de-DE" dirty="0"/>
              <a:t>werden</a:t>
            </a:r>
            <a:r>
              <a:rPr lang="en-US" altLang="de-DE" dirty="0"/>
              <a:t>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23839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 veränderter </a:t>
            </a:r>
            <a:r>
              <a:rPr lang="de-DE" altLang="de-DE" dirty="0" err="1"/>
              <a:t>Zielbranch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echo "hello from feature1" &gt;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share file"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[feature1 d8cb253] add share 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'main’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 file2.txt 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echo "hello from main" &gt;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76628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Bespiel</a:t>
            </a:r>
            <a:r>
              <a:rPr lang="de-DE" altLang="de-DE" dirty="0"/>
              <a:t> veränderter </a:t>
            </a:r>
            <a:r>
              <a:rPr lang="de-DE" altLang="de-DE" dirty="0" err="1"/>
              <a:t>Zielbranch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error: Your local changes to the following files would be overwritten by checkout: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shared_file.txt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Please commit your changes or stash them before you switch branches.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Aborting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verweigert direkten Wechsel</a:t>
            </a:r>
          </a:p>
          <a:p>
            <a:r>
              <a:rPr lang="de-DE" altLang="de-DE" dirty="0"/>
              <a:t>Mögliche Optionen</a:t>
            </a:r>
          </a:p>
          <a:p>
            <a:pPr lvl="1"/>
            <a:r>
              <a:rPr lang="de-DE" altLang="de-DE" dirty="0"/>
              <a:t>Änderungen committen</a:t>
            </a:r>
          </a:p>
          <a:p>
            <a:pPr lvl="1"/>
            <a:r>
              <a:rPr lang="de-DE" altLang="de-DE" dirty="0"/>
              <a:t>Änderungen verwerfen und </a:t>
            </a:r>
            <a:r>
              <a:rPr lang="de-DE" altLang="de-DE" dirty="0" err="1"/>
              <a:t>Checkout</a:t>
            </a:r>
            <a:r>
              <a:rPr lang="de-DE" altLang="de-DE" dirty="0"/>
              <a:t> mittels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-f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(</a:t>
            </a:r>
            <a:r>
              <a:rPr lang="de-DE" altLang="de-DE" dirty="0">
                <a:latin typeface="Consolas" panose="020B0609020204030204" pitchFamily="49" charset="0"/>
              </a:rPr>
              <a:t>-f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force</a:t>
            </a:r>
            <a:r>
              <a:rPr lang="de-DE" altLang="de-DE" dirty="0"/>
              <a:t>) erzwingen </a:t>
            </a:r>
          </a:p>
          <a:p>
            <a:pPr lvl="1"/>
            <a:r>
              <a:rPr lang="de-DE" altLang="de-DE" dirty="0"/>
              <a:t>Änderungen in „</a:t>
            </a:r>
            <a:r>
              <a:rPr lang="de-DE" altLang="de-DE" dirty="0" err="1"/>
              <a:t>stashing</a:t>
            </a:r>
            <a:r>
              <a:rPr lang="de-DE" altLang="de-DE" dirty="0"/>
              <a:t> </a:t>
            </a:r>
            <a:r>
              <a:rPr lang="de-DE" altLang="de-DE" dirty="0" err="1"/>
              <a:t>area</a:t>
            </a:r>
            <a:r>
              <a:rPr lang="de-DE" altLang="de-DE" dirty="0"/>
              <a:t>“ zwischenspeichern und diese später wiederherstellen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stash</a:t>
            </a: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98807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HEAD</a:t>
            </a:r>
          </a:p>
          <a:p>
            <a:r>
              <a:rPr lang="de-DE" altLang="de-DE" dirty="0"/>
              <a:t>HEAD ist eine spezielle Referenz, die immer auf den letzten Commit des aktiven Branch verweist</a:t>
            </a:r>
          </a:p>
          <a:p>
            <a:r>
              <a:rPr lang="de-DE" altLang="de-DE" dirty="0"/>
              <a:t>Bespiel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 neuen </a:t>
            </a:r>
            <a:r>
              <a:rPr lang="de-DE" altLang="de-DE" dirty="0" err="1"/>
              <a:t>Commits</a:t>
            </a:r>
            <a:r>
              <a:rPr lang="de-DE" altLang="de-DE" dirty="0"/>
              <a:t> wandert die HEAD Referenz weiter</a:t>
            </a:r>
          </a:p>
          <a:p>
            <a:r>
              <a:rPr lang="de-DE" altLang="de-DE" dirty="0"/>
              <a:t>Beim Wechsel von </a:t>
            </a:r>
            <a:r>
              <a:rPr lang="de-DE" altLang="de-DE" dirty="0" err="1"/>
              <a:t>Branches</a:t>
            </a:r>
            <a:r>
              <a:rPr lang="de-DE" altLang="de-DE" dirty="0"/>
              <a:t> wird der HEAD Zeiger auf letzten Commit des neuen </a:t>
            </a:r>
            <a:r>
              <a:rPr lang="de-DE" altLang="de-DE" dirty="0" err="1"/>
              <a:t>Branches</a:t>
            </a:r>
            <a:r>
              <a:rPr lang="de-DE" altLang="de-DE" dirty="0"/>
              <a:t> verschoben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D2A0FEA1-072B-EEA4-2DE2-76326162FC2C}"/>
              </a:ext>
            </a:extLst>
          </p:cNvPr>
          <p:cNvSpPr/>
          <p:nvPr/>
        </p:nvSpPr>
        <p:spPr bwMode="auto">
          <a:xfrm>
            <a:off x="4860032" y="2708920"/>
            <a:ext cx="1296144" cy="288032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35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Dient zur Erfassung von Änderungen an Dateien und Dokumenten</a:t>
            </a:r>
          </a:p>
          <a:p>
            <a:r>
              <a:rPr lang="de-DE" altLang="de-DE" dirty="0"/>
              <a:t>Speichert Änderung, Zeitstempel und Autor</a:t>
            </a:r>
          </a:p>
          <a:p>
            <a:pPr lvl="1"/>
            <a:r>
              <a:rPr lang="de-DE" altLang="de-DE" dirty="0"/>
              <a:t>Protokollierung: Wer hat wann welche Änderung vorgenommen</a:t>
            </a:r>
          </a:p>
          <a:p>
            <a:pPr lvl="1"/>
            <a:r>
              <a:rPr lang="de-DE" altLang="de-DE" dirty="0"/>
              <a:t>Wiederherstellung und Archivierung: Sicherung von Dateien ermöglich Rückkehr zu vorherigen Versionen</a:t>
            </a:r>
          </a:p>
          <a:p>
            <a:pPr lvl="1"/>
            <a:r>
              <a:rPr lang="de-DE" altLang="de-DE" dirty="0"/>
              <a:t>Ermöglicht gemeinsame Arbeit von mehreren Personen an einem Projekt durch mehrere Entwicklungszweige (</a:t>
            </a:r>
            <a:r>
              <a:rPr lang="de-DE" altLang="de-DE" dirty="0" err="1"/>
              <a:t>Branches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Häufig in Softwareentwicklung zur Verwaltung von Quellcode eingesetzt</a:t>
            </a:r>
          </a:p>
          <a:p>
            <a:r>
              <a:rPr lang="de-DE" altLang="de-DE" dirty="0"/>
              <a:t>Unterscheidung zwischen</a:t>
            </a:r>
          </a:p>
          <a:p>
            <a:pPr lvl="1"/>
            <a:r>
              <a:rPr lang="de-DE" altLang="de-DE" dirty="0"/>
              <a:t>Lokaler Versionsverwaltung</a:t>
            </a:r>
          </a:p>
          <a:p>
            <a:pPr lvl="1"/>
            <a:r>
              <a:rPr lang="de-DE" altLang="de-DE" dirty="0"/>
              <a:t>Zentraler Versionsverwaltung</a:t>
            </a:r>
          </a:p>
          <a:p>
            <a:pPr lvl="1"/>
            <a:r>
              <a:rPr lang="de-DE" altLang="de-DE" dirty="0"/>
              <a:t>Verteilte Versionsverwaltung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7807821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Detached</a:t>
            </a:r>
            <a:r>
              <a:rPr lang="de-DE" altLang="de-DE" b="1" dirty="0"/>
              <a:t> HEAD</a:t>
            </a:r>
          </a:p>
          <a:p>
            <a:r>
              <a:rPr lang="de-DE" altLang="de-DE" dirty="0" err="1"/>
              <a:t>Detached</a:t>
            </a:r>
            <a:r>
              <a:rPr lang="de-DE" altLang="de-DE" dirty="0"/>
              <a:t> HEAD bedeutet, dass der HEAD nicht auf den letzten Commit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verweist</a:t>
            </a:r>
          </a:p>
          <a:p>
            <a:r>
              <a:rPr lang="de-DE" altLang="de-DE" dirty="0"/>
              <a:t>Eine Möglichkeit ist das Auschecken einzelner </a:t>
            </a:r>
            <a:r>
              <a:rPr lang="de-DE" altLang="de-DE" dirty="0" err="1"/>
              <a:t>Commits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c61ef14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Note: switching to 'c61ef14'.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in 'detached HEAD' state. You can look around, make experimental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and commit them, and you can discard any commits you make in this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state without impacting any branches by switching back to a branch.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want to create a new branch to retain commits you create, you may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do so (now or later) by using -c with the switch command. Example: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-c &lt;new-branch-name&gt;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Or undo this operation with: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Turn off this advice by setting config variable </a:t>
            </a:r>
            <a:r>
              <a:rPr lang="en-US" altLang="de-DE" sz="1200" dirty="0" err="1">
                <a:latin typeface="Consolas" panose="020B0609020204030204" pitchFamily="49" charset="0"/>
              </a:rPr>
              <a:t>advice.detachedHead</a:t>
            </a:r>
            <a:r>
              <a:rPr lang="en-US" altLang="de-DE" sz="1200" dirty="0">
                <a:latin typeface="Consolas" panose="020B0609020204030204" pitchFamily="49" charset="0"/>
              </a:rPr>
              <a:t> to false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HEAD is now at c61ef14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31673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7: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 err="1"/>
              <a:t>Branches</a:t>
            </a:r>
            <a:r>
              <a:rPr lang="de-DE" altLang="de-DE" dirty="0"/>
              <a:t> können nicht nur vom letzten Commit des aktuellen Branch abzweigen, sondern von jedem beliebigen Commit.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Lassen Sie sich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die Commit-IDs ausgeben und erstellen Sie einen Branch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ausgehend vom vorletzten Commit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erneut den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, sowie eine Datei </a:t>
            </a:r>
            <a:r>
              <a:rPr lang="de-DE" altLang="de-DE" dirty="0">
                <a:solidFill>
                  <a:srgbClr val="C00000"/>
                </a:solidFill>
              </a:rPr>
              <a:t>feature2_file1.txt </a:t>
            </a:r>
            <a:r>
              <a:rPr lang="de-DE" altLang="de-DE" dirty="0"/>
              <a:t>an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Der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Ordner ist hier immer noch nicht vorhanden bzw. leer.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161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Reset</a:t>
            </a:r>
            <a:r>
              <a:rPr lang="de-DE" cap="none" dirty="0"/>
              <a:t> &amp; </a:t>
            </a:r>
            <a:r>
              <a:rPr lang="de-DE" cap="none" dirty="0" err="1"/>
              <a:t>Revert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05996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Reset</a:t>
            </a:r>
            <a:endParaRPr lang="de-DE" altLang="de-DE" b="1" dirty="0"/>
          </a:p>
          <a:p>
            <a:r>
              <a:rPr lang="de-DE" altLang="de-DE" dirty="0" err="1"/>
              <a:t>Reset</a:t>
            </a:r>
            <a:r>
              <a:rPr lang="de-DE" altLang="de-DE" dirty="0"/>
              <a:t> auf bestimmte </a:t>
            </a:r>
            <a:r>
              <a:rPr lang="de-DE" altLang="de-DE" dirty="0" err="1"/>
              <a:t>Commits</a:t>
            </a:r>
            <a:r>
              <a:rPr lang="de-DE" altLang="de-DE" dirty="0"/>
              <a:t>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[&lt;</a:t>
            </a:r>
            <a:r>
              <a:rPr lang="de-DE" altLang="de-DE" dirty="0" err="1">
                <a:latin typeface="Consolas" panose="020B0609020204030204" pitchFamily="49" charset="0"/>
              </a:rPr>
              <a:t>mode</a:t>
            </a:r>
            <a:r>
              <a:rPr lang="de-DE" altLang="de-DE" dirty="0">
                <a:latin typeface="Consolas" panose="020B0609020204030204" pitchFamily="49" charset="0"/>
              </a:rPr>
              <a:t>&gt;] [&lt;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&gt;]</a:t>
            </a:r>
          </a:p>
          <a:p>
            <a:r>
              <a:rPr lang="de-DE" altLang="de-DE" dirty="0"/>
              <a:t>Setzt den HEAD auf </a:t>
            </a:r>
            <a:r>
              <a:rPr lang="de-DE" altLang="de-DE"/>
              <a:t>angegebenen Commit</a:t>
            </a:r>
            <a:endParaRPr lang="de-DE" altLang="de-DE" dirty="0"/>
          </a:p>
          <a:p>
            <a:r>
              <a:rPr lang="de-DE" altLang="de-DE" dirty="0"/>
              <a:t>Wird kein Commit übergeben, wird der letzte Commit verwendet</a:t>
            </a:r>
          </a:p>
          <a:p>
            <a:r>
              <a:rPr lang="de-DE" altLang="de-DE" dirty="0"/>
              <a:t>Verändert Commit Historie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werden nicht gelöscht, jedoch nicht mehr referenziert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559233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39968"/>
            <a:ext cx="8517258" cy="275314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reset a5652d2</a:t>
            </a:r>
          </a:p>
          <a:p>
            <a:pPr marL="400050" lvl="1" indent="0"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(HEAD -&gt; feature1)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1475656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2627784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932040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6084168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2195736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3347864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4499992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652120" y="2850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779912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6084168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987824" y="2139950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4499992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652120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932040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779912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1115616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2267744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3419872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4573613" y="165225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727354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edff90f</a:t>
            </a:r>
          </a:p>
        </p:txBody>
      </p:sp>
    </p:spTree>
    <p:extLst>
      <p:ext uri="{BB962C8B-B14F-4D97-AF65-F5344CB8AC3E}">
        <p14:creationId xmlns:p14="http://schemas.microsoft.com/office/powerpoint/2010/main" val="38857685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Reset</a:t>
            </a:r>
            <a:endParaRPr lang="de-DE" altLang="de-DE" b="1" dirty="0"/>
          </a:p>
          <a:p>
            <a:r>
              <a:rPr lang="de-DE" altLang="de-DE" dirty="0"/>
              <a:t>Kann in verschiedenen Modi betrieben werden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b="1" dirty="0">
                <a:latin typeface="Consolas" panose="020B0609020204030204" pitchFamily="49" charset="0"/>
              </a:rPr>
              <a:t>[&lt;</a:t>
            </a:r>
            <a:r>
              <a:rPr lang="de-DE" altLang="de-DE" b="1" dirty="0" err="1">
                <a:latin typeface="Consolas" panose="020B0609020204030204" pitchFamily="49" charset="0"/>
              </a:rPr>
              <a:t>mode</a:t>
            </a:r>
            <a:r>
              <a:rPr lang="de-DE" altLang="de-DE" b="1" dirty="0">
                <a:latin typeface="Consolas" panose="020B0609020204030204" pitchFamily="49" charset="0"/>
              </a:rPr>
              <a:t>&gt;] </a:t>
            </a:r>
            <a:r>
              <a:rPr lang="de-DE" altLang="de-DE" dirty="0">
                <a:latin typeface="Consolas" panose="020B0609020204030204" pitchFamily="49" charset="0"/>
              </a:rPr>
              <a:t>[&lt;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&gt;]</a:t>
            </a:r>
          </a:p>
          <a:p>
            <a:r>
              <a:rPr lang="de-DE" altLang="de-DE" dirty="0"/>
              <a:t>--soft </a:t>
            </a:r>
          </a:p>
          <a:p>
            <a:pPr lvl="1"/>
            <a:r>
              <a:rPr lang="de-DE" altLang="de-DE" dirty="0" err="1"/>
              <a:t>Resetet</a:t>
            </a:r>
            <a:r>
              <a:rPr lang="de-DE" altLang="de-DE" dirty="0"/>
              <a:t> nur die Commit Historie</a:t>
            </a:r>
          </a:p>
          <a:p>
            <a:pPr lvl="1"/>
            <a:r>
              <a:rPr lang="de-DE" altLang="de-DE" dirty="0" err="1"/>
              <a:t>Staging</a:t>
            </a:r>
            <a:r>
              <a:rPr lang="de-DE" altLang="de-DE" dirty="0"/>
              <a:t> Bereich und Workspace bleiben unverändert </a:t>
            </a:r>
          </a:p>
          <a:p>
            <a:pPr lvl="1"/>
            <a:r>
              <a:rPr lang="de-DE" altLang="de-DE" dirty="0"/>
              <a:t>Änderungen der vorherigen </a:t>
            </a:r>
            <a:r>
              <a:rPr lang="de-DE" altLang="de-DE" dirty="0" err="1"/>
              <a:t>Commits</a:t>
            </a:r>
            <a:r>
              <a:rPr lang="de-DE" altLang="de-DE" dirty="0"/>
              <a:t> bleiben erhalten und können neu committet werden</a:t>
            </a:r>
          </a:p>
          <a:p>
            <a:pPr lvl="1"/>
            <a:r>
              <a:rPr lang="de-DE" altLang="de-DE" dirty="0"/>
              <a:t>Ermöglicht Zusammenfassung der Änderungen vorheriger </a:t>
            </a:r>
            <a:r>
              <a:rPr lang="de-DE" altLang="de-DE" dirty="0" err="1"/>
              <a:t>Commits</a:t>
            </a:r>
            <a:r>
              <a:rPr lang="de-DE" altLang="de-DE" dirty="0"/>
              <a:t> in einem einzigen, neuen Commit</a:t>
            </a:r>
          </a:p>
          <a:p>
            <a:r>
              <a:rPr lang="de-DE" altLang="de-DE" dirty="0"/>
              <a:t>--mixed</a:t>
            </a:r>
          </a:p>
          <a:p>
            <a:pPr lvl="1"/>
            <a:r>
              <a:rPr lang="de-DE" altLang="de-DE" dirty="0"/>
              <a:t>Default Auswahl</a:t>
            </a:r>
          </a:p>
          <a:p>
            <a:pPr lvl="1"/>
            <a:r>
              <a:rPr lang="de-DE" altLang="de-DE" dirty="0" err="1"/>
              <a:t>Resetet</a:t>
            </a:r>
            <a:r>
              <a:rPr lang="de-DE" altLang="de-DE" dirty="0"/>
              <a:t> die Commit Historie und den </a:t>
            </a:r>
            <a:r>
              <a:rPr lang="de-DE" altLang="de-DE" dirty="0" err="1"/>
              <a:t>Staging</a:t>
            </a:r>
            <a:r>
              <a:rPr lang="de-DE" altLang="de-DE" dirty="0"/>
              <a:t> Bereich</a:t>
            </a:r>
          </a:p>
          <a:p>
            <a:pPr lvl="1"/>
            <a:r>
              <a:rPr lang="de-DE" altLang="de-DE" dirty="0"/>
              <a:t>Änderungen im Workspace bleiben erhalten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300981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--</a:t>
            </a:r>
            <a:r>
              <a:rPr lang="de-DE" altLang="de-DE" dirty="0" err="1"/>
              <a:t>hard</a:t>
            </a:r>
            <a:endParaRPr lang="de-DE" altLang="de-DE" dirty="0"/>
          </a:p>
          <a:p>
            <a:pPr lvl="1"/>
            <a:r>
              <a:rPr lang="de-DE" altLang="de-DE" dirty="0" err="1"/>
              <a:t>Resetet</a:t>
            </a:r>
            <a:r>
              <a:rPr lang="de-DE" altLang="de-DE" dirty="0"/>
              <a:t> Commit Historie, </a:t>
            </a:r>
            <a:r>
              <a:rPr lang="de-DE" altLang="de-DE" dirty="0" err="1"/>
              <a:t>Staging</a:t>
            </a:r>
            <a:r>
              <a:rPr lang="de-DE" altLang="de-DE" dirty="0"/>
              <a:t> Area und </a:t>
            </a:r>
            <a:r>
              <a:rPr lang="de-DE" altLang="de-DE" dirty="0" err="1"/>
              <a:t>Workspaces</a:t>
            </a:r>
            <a:endParaRPr lang="de-DE" altLang="de-DE" dirty="0"/>
          </a:p>
          <a:p>
            <a:pPr lvl="1"/>
            <a:r>
              <a:rPr lang="de-DE" altLang="de-DE" dirty="0"/>
              <a:t>Führt zum Verlust der Änderungen der übersprungenen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lvl="1"/>
            <a:r>
              <a:rPr lang="de-DE" altLang="de-DE" dirty="0" err="1"/>
              <a:t>Commits</a:t>
            </a:r>
            <a:r>
              <a:rPr lang="de-DE" altLang="de-DE" dirty="0"/>
              <a:t> werden nur aus Historie entfernt und nicht mehr referenziert, aber nicht gelöscht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kann auch in die entgegengesetzt verwendet werden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log --</a:t>
            </a:r>
            <a:r>
              <a:rPr lang="de-DE" altLang="de-DE" sz="1200" dirty="0" err="1">
                <a:latin typeface="Consolas" panose="020B0609020204030204" pitchFamily="49" charset="0"/>
              </a:rPr>
              <a:t>oneline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a5652d2 (HEAD -&gt; feature1) Add feature_file1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c61ef14 Initial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reset</a:t>
            </a:r>
            <a:r>
              <a:rPr lang="de-DE" altLang="de-DE" sz="1200" dirty="0">
                <a:latin typeface="Consolas" panose="020B0609020204030204" pitchFamily="49" charset="0"/>
              </a:rPr>
              <a:t> edff90f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log --</a:t>
            </a:r>
            <a:r>
              <a:rPr lang="de-DE" altLang="de-DE" sz="1200" dirty="0" err="1">
                <a:latin typeface="Consolas" panose="020B0609020204030204" pitchFamily="49" charset="0"/>
              </a:rPr>
              <a:t>oneline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edff90f (HEAD -&gt; feature1) Add feature_file3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c6c84c7 Add feature_file2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a5652d2 Add feature_file1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c61ef14 Initial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268596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Revert</a:t>
            </a:r>
            <a:endParaRPr lang="de-DE" altLang="de-DE" b="1" dirty="0"/>
          </a:p>
          <a:p>
            <a:r>
              <a:rPr lang="de-DE" altLang="de-DE" dirty="0"/>
              <a:t>Andere Möglichkeit ist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revert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&gt;…</a:t>
            </a:r>
          </a:p>
          <a:p>
            <a:r>
              <a:rPr lang="de-DE" altLang="de-DE" dirty="0"/>
              <a:t>Macht Änderungen der angegebenen </a:t>
            </a:r>
            <a:r>
              <a:rPr lang="de-DE" altLang="de-DE" dirty="0" err="1"/>
              <a:t>Commits</a:t>
            </a:r>
            <a:r>
              <a:rPr lang="de-DE" altLang="de-DE" dirty="0"/>
              <a:t> rückgängig</a:t>
            </a:r>
          </a:p>
          <a:p>
            <a:r>
              <a:rPr lang="de-DE" altLang="de-DE" dirty="0"/>
              <a:t>Nutzt dafür für jeden zurückgesetzten Commit einen neuen Commit</a:t>
            </a:r>
          </a:p>
          <a:p>
            <a:r>
              <a:rPr lang="de-DE" altLang="de-DE" dirty="0"/>
              <a:t>Verändert zurückliegende Commit Historie nicht</a:t>
            </a:r>
          </a:p>
          <a:p>
            <a:pPr marL="358775" indent="0">
              <a:buNone/>
            </a:pPr>
            <a:r>
              <a:rPr lang="de-DE" altLang="de-DE" dirty="0">
                <a:sym typeface="Wingdings" panose="05000000000000000000" pitchFamily="2" charset="2"/>
              </a:rPr>
              <a:t> Commit Historie bleibt erhalten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Workspace darf keine </a:t>
            </a:r>
            <a:r>
              <a:rPr lang="de-DE" altLang="de-DE" dirty="0" err="1">
                <a:sym typeface="Wingdings" panose="05000000000000000000" pitchFamily="2" charset="2"/>
              </a:rPr>
              <a:t>uncommitteten</a:t>
            </a:r>
            <a:r>
              <a:rPr lang="de-DE" altLang="de-DE" dirty="0">
                <a:sym typeface="Wingdings" panose="05000000000000000000" pitchFamily="2" charset="2"/>
              </a:rPr>
              <a:t> Änderungen beinhalten</a:t>
            </a:r>
          </a:p>
          <a:p>
            <a:pPr marL="358775" indent="0">
              <a:buNone/>
            </a:pP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817119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(HEAD -&gt; feature1)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b7a43d2 Add main_file1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</p:spTree>
    <p:extLst>
      <p:ext uri="{BB962C8B-B14F-4D97-AF65-F5344CB8AC3E}">
        <p14:creationId xmlns:p14="http://schemas.microsoft.com/office/powerpoint/2010/main" val="1805502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revert edff90f c6c84c7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[feature1 e87ec5c] Revert "Add feature_file3"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delete mode 100644 feature_file3.txt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[feature1 0847800] Revert "Add feature_file2"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delete mode 100644 feature_file2.txt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D77782-FF38-BFD0-6E62-69C6CBBBA54E}"/>
              </a:ext>
            </a:extLst>
          </p:cNvPr>
          <p:cNvSpPr/>
          <p:nvPr/>
        </p:nvSpPr>
        <p:spPr bwMode="auto">
          <a:xfrm>
            <a:off x="773712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6F8310-F9A3-6F3D-9747-94319EB1D2EF}"/>
              </a:ext>
            </a:extLst>
          </p:cNvPr>
          <p:cNvCxnSpPr/>
          <p:nvPr/>
        </p:nvCxnSpPr>
        <p:spPr bwMode="auto">
          <a:xfrm>
            <a:off x="615295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8032168-C009-C2E5-FDC1-CC970070FD60}"/>
              </a:ext>
            </a:extLst>
          </p:cNvPr>
          <p:cNvCxnSpPr/>
          <p:nvPr/>
        </p:nvCxnSpPr>
        <p:spPr bwMode="auto">
          <a:xfrm>
            <a:off x="730507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A7BB505-634E-367E-659A-9EE82A0A6605}"/>
              </a:ext>
            </a:extLst>
          </p:cNvPr>
          <p:cNvSpPr/>
          <p:nvPr/>
        </p:nvSpPr>
        <p:spPr bwMode="auto">
          <a:xfrm>
            <a:off x="658499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1173C6D-0F06-1549-904A-9B247B1018C6}"/>
              </a:ext>
            </a:extLst>
          </p:cNvPr>
          <p:cNvSpPr txBox="1"/>
          <p:nvPr/>
        </p:nvSpPr>
        <p:spPr bwMode="auto">
          <a:xfrm>
            <a:off x="622657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file3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e87ec5c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B7A812-90D8-AFBA-317C-405E8552A8FC}"/>
              </a:ext>
            </a:extLst>
          </p:cNvPr>
          <p:cNvSpPr txBox="1"/>
          <p:nvPr/>
        </p:nvSpPr>
        <p:spPr bwMode="auto">
          <a:xfrm>
            <a:off x="738031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file2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0847800</a:t>
            </a:r>
          </a:p>
        </p:txBody>
      </p:sp>
    </p:spTree>
    <p:extLst>
      <p:ext uri="{BB962C8B-B14F-4D97-AF65-F5344CB8AC3E}">
        <p14:creationId xmlns:p14="http://schemas.microsoft.com/office/powerpoint/2010/main" val="154057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Versioniert oft nur eine einzige Datei bzw. Dokument</a:t>
            </a:r>
          </a:p>
          <a:p>
            <a:r>
              <a:rPr lang="de-DE" altLang="de-DE" dirty="0"/>
              <a:t>Populäre Umsetzungen</a:t>
            </a:r>
          </a:p>
          <a:p>
            <a:pPr lvl="1"/>
            <a:r>
              <a:rPr lang="de-DE" altLang="de-DE" dirty="0"/>
              <a:t>Source Code Control System (SCCS), 1972</a:t>
            </a:r>
          </a:p>
          <a:p>
            <a:pPr lvl="1"/>
            <a:r>
              <a:rPr lang="de-DE" altLang="de-DE" dirty="0"/>
              <a:t>Revision Control System (RCS), 1982</a:t>
            </a:r>
          </a:p>
          <a:p>
            <a:r>
              <a:rPr lang="de-DE" altLang="de-DE" dirty="0"/>
              <a:t>Für Einsatz in ganzen Projekten und Kollaborationen ungeeignet</a:t>
            </a:r>
          </a:p>
          <a:p>
            <a:r>
              <a:rPr lang="de-DE" altLang="de-DE" dirty="0"/>
              <a:t>Verwendung heutzutage in Büroanwendungen zur Versionierung einzelner Dokumente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Lokale Versionsverwaltung</a:t>
            </a:r>
          </a:p>
        </p:txBody>
      </p:sp>
    </p:spTree>
    <p:extLst>
      <p:ext uri="{BB962C8B-B14F-4D97-AF65-F5344CB8AC3E}">
        <p14:creationId xmlns:p14="http://schemas.microsoft.com/office/powerpoint/2010/main" val="38371327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0847800 (HEAD -&gt; feature1) Revert "Add feature_file2"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e87ec5c Revert "Add feature_file3"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D77782-FF38-BFD0-6E62-69C6CBBBA54E}"/>
              </a:ext>
            </a:extLst>
          </p:cNvPr>
          <p:cNvSpPr/>
          <p:nvPr/>
        </p:nvSpPr>
        <p:spPr bwMode="auto">
          <a:xfrm>
            <a:off x="773712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6F8310-F9A3-6F3D-9747-94319EB1D2EF}"/>
              </a:ext>
            </a:extLst>
          </p:cNvPr>
          <p:cNvCxnSpPr/>
          <p:nvPr/>
        </p:nvCxnSpPr>
        <p:spPr bwMode="auto">
          <a:xfrm>
            <a:off x="615295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8032168-C009-C2E5-FDC1-CC970070FD60}"/>
              </a:ext>
            </a:extLst>
          </p:cNvPr>
          <p:cNvCxnSpPr/>
          <p:nvPr/>
        </p:nvCxnSpPr>
        <p:spPr bwMode="auto">
          <a:xfrm>
            <a:off x="730507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A7BB505-634E-367E-659A-9EE82A0A6605}"/>
              </a:ext>
            </a:extLst>
          </p:cNvPr>
          <p:cNvSpPr/>
          <p:nvPr/>
        </p:nvSpPr>
        <p:spPr bwMode="auto">
          <a:xfrm>
            <a:off x="658499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1173C6D-0F06-1549-904A-9B247B1018C6}"/>
              </a:ext>
            </a:extLst>
          </p:cNvPr>
          <p:cNvSpPr txBox="1"/>
          <p:nvPr/>
        </p:nvSpPr>
        <p:spPr bwMode="auto">
          <a:xfrm>
            <a:off x="622657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file3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e87ec5c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B7A812-90D8-AFBA-317C-405E8552A8FC}"/>
              </a:ext>
            </a:extLst>
          </p:cNvPr>
          <p:cNvSpPr txBox="1"/>
          <p:nvPr/>
        </p:nvSpPr>
        <p:spPr bwMode="auto">
          <a:xfrm>
            <a:off x="738031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file2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0847800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r>
              <a:rPr lang="de-DE" altLang="de-DE" dirty="0"/>
              <a:t>CVCS (</a:t>
            </a:r>
            <a:r>
              <a:rPr lang="de-DE" altLang="de-DE" dirty="0" err="1"/>
              <a:t>Centralized</a:t>
            </a:r>
            <a:r>
              <a:rPr lang="de-DE" altLang="de-DE" dirty="0"/>
              <a:t> Version Control System)</a:t>
            </a:r>
          </a:p>
          <a:p>
            <a:r>
              <a:rPr lang="de-DE" altLang="de-DE" dirty="0"/>
              <a:t>Client-Server Struktur</a:t>
            </a:r>
          </a:p>
          <a:p>
            <a:r>
              <a:rPr lang="de-DE" altLang="de-DE" dirty="0"/>
              <a:t>Versionierung von vollständigen Projekten</a:t>
            </a:r>
          </a:p>
          <a:p>
            <a:r>
              <a:rPr lang="de-DE" altLang="de-DE" dirty="0"/>
              <a:t>Zugriff auf zentralen Server über Netzwerk</a:t>
            </a:r>
          </a:p>
          <a:p>
            <a:r>
              <a:rPr lang="de-DE" altLang="de-DE" dirty="0"/>
              <a:t>Populäre Umsetzungen</a:t>
            </a:r>
          </a:p>
          <a:p>
            <a:pPr lvl="1"/>
            <a:r>
              <a:rPr lang="de-DE" altLang="de-DE" dirty="0" err="1"/>
              <a:t>Concurrent</a:t>
            </a:r>
            <a:r>
              <a:rPr lang="de-DE" altLang="de-DE" dirty="0"/>
              <a:t> Versions System, 1990 (seit 2008 keine Weiterentwicklung)</a:t>
            </a:r>
          </a:p>
          <a:p>
            <a:pPr lvl="1"/>
            <a:r>
              <a:rPr lang="de-DE" altLang="de-DE" dirty="0"/>
              <a:t>Apache Subversion, 2000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Zentrale Versionsverwaltung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34C2AC3-F99E-B972-8178-D42FDCB2C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124744"/>
            <a:ext cx="3281041" cy="374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88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5900017" cy="5400675"/>
          </a:xfrm>
        </p:spPr>
        <p:txBody>
          <a:bodyPr/>
          <a:lstStyle/>
          <a:p>
            <a:r>
              <a:rPr lang="de-DE" altLang="de-DE" dirty="0"/>
              <a:t>Ermöglicht gemeinsame Arbeit an Projekten</a:t>
            </a:r>
          </a:p>
          <a:p>
            <a:r>
              <a:rPr lang="de-DE" altLang="de-DE" dirty="0"/>
              <a:t>Speicherort der Versionshistorie</a:t>
            </a:r>
          </a:p>
          <a:p>
            <a:pPr lvl="1"/>
            <a:r>
              <a:rPr lang="de-DE" altLang="de-DE" dirty="0"/>
              <a:t>Entwickler können hier Änderungen nachvollziehen</a:t>
            </a:r>
          </a:p>
          <a:p>
            <a:pPr lvl="1"/>
            <a:r>
              <a:rPr lang="de-DE" altLang="de-DE" dirty="0"/>
              <a:t>Single Source </a:t>
            </a:r>
            <a:r>
              <a:rPr lang="de-DE" altLang="de-DE" dirty="0" err="1"/>
              <a:t>of</a:t>
            </a:r>
            <a:r>
              <a:rPr lang="de-DE" altLang="de-DE" dirty="0"/>
              <a:t> Truth - einzige autoritative Quelle für Code und Historie</a:t>
            </a:r>
          </a:p>
          <a:p>
            <a:pPr lvl="1"/>
            <a:r>
              <a:rPr lang="de-DE" altLang="de-DE" dirty="0"/>
              <a:t>Dadurch aber auch Single Point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Failure</a:t>
            </a:r>
            <a:endParaRPr lang="de-DE" altLang="de-DE" dirty="0"/>
          </a:p>
          <a:p>
            <a:r>
              <a:rPr lang="de-DE" altLang="de-DE" dirty="0"/>
              <a:t>Ermöglicht Zugriffkontrolle</a:t>
            </a:r>
          </a:p>
          <a:p>
            <a:pPr lvl="1"/>
            <a:r>
              <a:rPr lang="de-DE" altLang="de-DE" dirty="0"/>
              <a:t>Nur autorisierte Nutzer können Dateien lesen bzw. bearbeiten</a:t>
            </a:r>
          </a:p>
          <a:p>
            <a:pPr lvl="1"/>
            <a:r>
              <a:rPr lang="de-DE" altLang="de-DE" dirty="0"/>
              <a:t>Vergabe von unterschiedlichen Berechtigungen 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CVCS – Zentraler Server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5A6BF91-DBC3-0E33-C5C7-404DB5333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027512"/>
            <a:ext cx="3281041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2220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5155</Words>
  <Application>Microsoft Office PowerPoint</Application>
  <PresentationFormat>Bildschirmpräsentation (4:3)</PresentationFormat>
  <Paragraphs>848</Paragraphs>
  <Slides>70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70</vt:i4>
      </vt:variant>
    </vt:vector>
  </HeadingPairs>
  <TitlesOfParts>
    <vt:vector size="77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Tag 1: Einführung in Git und GitLab, Git-Workflow im Team</vt:lpstr>
      <vt:lpstr>Agenda</vt:lpstr>
      <vt:lpstr>Agenda</vt:lpstr>
      <vt:lpstr>Inhalt</vt:lpstr>
      <vt:lpstr>Version Control System</vt:lpstr>
      <vt:lpstr>Version Control System</vt:lpstr>
      <vt:lpstr>Lokale Versionsverwaltung</vt:lpstr>
      <vt:lpstr>Zentrale Versionsverwaltung</vt:lpstr>
      <vt:lpstr>CVCS – Zentraler Server</vt:lpstr>
      <vt:lpstr>CVCS – Client</vt:lpstr>
      <vt:lpstr>Dezentrale Versionsverwaltung</vt:lpstr>
      <vt:lpstr>DVCS – Remote Repository</vt:lpstr>
      <vt:lpstr>DVCS – Nutzung</vt:lpstr>
      <vt:lpstr>Konfiguration von Git</vt:lpstr>
      <vt:lpstr>Git – Einführung </vt:lpstr>
      <vt:lpstr>Git – Einführung</vt:lpstr>
      <vt:lpstr>Git – Einführung</vt:lpstr>
      <vt:lpstr>Git – Einführung</vt:lpstr>
      <vt:lpstr>Git – Einführung</vt:lpstr>
      <vt:lpstr>Git – Einführung </vt:lpstr>
      <vt:lpstr>Grundlagen von Git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Git-Basics</vt:lpstr>
      <vt:lpstr>Git-Basics</vt:lpstr>
      <vt:lpstr>Branches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Reset &amp; Revert</vt:lpstr>
      <vt:lpstr>Git – Reset</vt:lpstr>
      <vt:lpstr>Git – Reset</vt:lpstr>
      <vt:lpstr>Git – Reset</vt:lpstr>
      <vt:lpstr>Git – Reset</vt:lpstr>
      <vt:lpstr>Git –Revert</vt:lpstr>
      <vt:lpstr>Git – Revert</vt:lpstr>
      <vt:lpstr>Git – Revert</vt:lpstr>
      <vt:lpstr>Git – Revert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Keutner, Christopher</cp:lastModifiedBy>
  <cp:revision>37</cp:revision>
  <cp:lastPrinted>1996-08-01T16:36:58Z</cp:lastPrinted>
  <dcterms:created xsi:type="dcterms:W3CDTF">2024-05-03T10:07:43Z</dcterms:created>
  <dcterms:modified xsi:type="dcterms:W3CDTF">2024-06-10T16:12:51Z</dcterms:modified>
</cp:coreProperties>
</file>