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41"/>
  </p:notesMasterIdLst>
  <p:handoutMasterIdLst>
    <p:handoutMasterId r:id="rId42"/>
  </p:handoutMasterIdLst>
  <p:sldIdLst>
    <p:sldId id="624" r:id="rId3"/>
    <p:sldId id="289" r:id="rId4"/>
    <p:sldId id="640" r:id="rId5"/>
    <p:sldId id="587" r:id="rId6"/>
    <p:sldId id="589" r:id="rId7"/>
    <p:sldId id="590" r:id="rId8"/>
    <p:sldId id="597" r:id="rId9"/>
    <p:sldId id="598" r:id="rId10"/>
    <p:sldId id="594" r:id="rId11"/>
    <p:sldId id="595" r:id="rId12"/>
    <p:sldId id="596" r:id="rId13"/>
    <p:sldId id="599" r:id="rId14"/>
    <p:sldId id="600" r:id="rId15"/>
    <p:sldId id="602" r:id="rId16"/>
    <p:sldId id="603" r:id="rId17"/>
    <p:sldId id="591" r:id="rId18"/>
    <p:sldId id="601" r:id="rId19"/>
    <p:sldId id="604" r:id="rId20"/>
    <p:sldId id="605" r:id="rId21"/>
    <p:sldId id="606" r:id="rId22"/>
    <p:sldId id="588" r:id="rId23"/>
    <p:sldId id="607" r:id="rId24"/>
    <p:sldId id="637" r:id="rId25"/>
    <p:sldId id="608" r:id="rId26"/>
    <p:sldId id="638" r:id="rId27"/>
    <p:sldId id="609" r:id="rId28"/>
    <p:sldId id="619" r:id="rId29"/>
    <p:sldId id="618" r:id="rId30"/>
    <p:sldId id="620" r:id="rId31"/>
    <p:sldId id="621" r:id="rId32"/>
    <p:sldId id="617" r:id="rId33"/>
    <p:sldId id="639" r:id="rId34"/>
    <p:sldId id="622" r:id="rId35"/>
    <p:sldId id="623" r:id="rId36"/>
    <p:sldId id="632" r:id="rId37"/>
    <p:sldId id="625" r:id="rId38"/>
    <p:sldId id="633" r:id="rId39"/>
    <p:sldId id="626" r:id="rId40"/>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0249FC"/>
    <a:srgbClr val="DDEEE8"/>
    <a:srgbClr val="FFFFFF"/>
    <a:srgbClr val="0D4F3C"/>
    <a:srgbClr val="037C03"/>
    <a:srgbClr val="800000"/>
    <a:srgbClr val="060165"/>
    <a:srgbClr val="006A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107" d="100"/>
          <a:sy n="107" d="100"/>
        </p:scale>
        <p:origin x="333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4044532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795170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https://docs.gitlab.com/ee/ci/docker/using_docker_build.html#use-docker-in-docker</a:t>
            </a:r>
          </a:p>
          <a:p>
            <a:endParaRPr lang="de-DE" dirty="0"/>
          </a:p>
          <a:p>
            <a:r>
              <a:rPr lang="de-DE" dirty="0" err="1"/>
              <a:t>Dind</a:t>
            </a:r>
            <a:r>
              <a:rPr lang="de-DE" dirty="0"/>
              <a:t> mit TLS:</a:t>
            </a:r>
          </a:p>
          <a:p>
            <a:r>
              <a:rPr lang="de-DE" dirty="0"/>
              <a:t>https://docs.gitlab.com/ee/ci/docker/using_docker_build.html#docker-in-docker-with-tls-enabled-in-the-docker-executor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929006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https://docs.gitlab.com/ee/user/packages/container_registry/build_and_push_images.html#configure-your-gitlab-ciyml-file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635466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3189253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3426277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2538846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https://docs.gitlab.com/ee/ci/variables/predefined_variables.html</a:t>
            </a:r>
          </a:p>
          <a:p>
            <a:endParaRPr lang="de-DE" dirty="0"/>
          </a:p>
          <a:p>
            <a:r>
              <a:rPr lang="en-US" dirty="0">
                <a:effectLst/>
              </a:rPr>
              <a:t>CI_COMMIT_REF_NAME in lowercase, shortened to 63 bytes, and with everything except 0-9 and a-z replaced with -. No leading / trailing -. Use in URLs, host names and domain names.</a:t>
            </a:r>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45657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58847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18.06.2024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3688927" y="6438154"/>
            <a:ext cx="2637260"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Tag-3_4-Release-und-Tagged-Images.pptx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7C745D1A-3992-9AFA-2F49-D30227D0073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F2ADB8DC-99C5-5095-9371-AD2CE4B1E59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docs.docker.com/docker-hub/download-rate-limit/"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https://docs.gitlab.com/ee/user/packages/dependency_proxy/"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a:t>
            </a:r>
            <a:r>
              <a:rPr lang="de-DE" altLang="de-DE" sz="3200" dirty="0" err="1"/>
              <a:t>GitOps</a:t>
            </a:r>
            <a:r>
              <a:rPr lang="de-DE" altLang="de-DE" sz="3200" dirty="0"/>
              <a:t>,</a:t>
            </a:r>
            <a:br>
              <a:rPr lang="de-DE" altLang="de-DE" sz="3200" dirty="0"/>
            </a:br>
            <a:r>
              <a:rPr lang="de-DE" altLang="de-DE" sz="3200" dirty="0"/>
              <a:t>Docker,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19.06.2024,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a:t>
            </a:r>
            <a:r>
              <a:rPr lang="de-DE" b="1" u="sng" dirty="0"/>
              <a:t>nach</a:t>
            </a:r>
            <a:r>
              <a:rPr lang="de-DE" b="1" dirty="0"/>
              <a:t>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Practices</a:t>
            </a:r>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Selbstbeschreibend</a:t>
            </a:r>
          </a:p>
          <a:p>
            <a:pPr lvl="1">
              <a:buFont typeface="Arial" panose="020B0604020202020204" pitchFamily="34" charset="0"/>
              <a:buChar char="•"/>
            </a:pPr>
            <a:r>
              <a:rPr lang="de-DE" dirty="0"/>
              <a:t>Version oder Zustand</a:t>
            </a:r>
          </a:p>
          <a:p>
            <a:pPr marL="457200" lvl="1" indent="0">
              <a:buNone/>
            </a:pPr>
            <a:endParaRPr lang="de-DE" dirty="0"/>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a:t>
            </a:r>
          </a:p>
          <a:p>
            <a:pPr lvl="1">
              <a:buFont typeface="Arial" panose="020B0604020202020204" pitchFamily="34" charset="0"/>
              <a:buChar char="•"/>
            </a:pPr>
            <a:endParaRPr lang="de-DE" dirty="0"/>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Tags immer aktualisieren</a:t>
            </a:r>
          </a:p>
          <a:p>
            <a:pPr lvl="1">
              <a:buFont typeface="Arial" panose="020B0604020202020204" pitchFamily="34" charset="0"/>
              <a:buChar char="•"/>
            </a:pPr>
            <a:r>
              <a:rPr lang="de-DE" dirty="0">
                <a:sym typeface="Wingdings" panose="05000000000000000000" pitchFamily="2" charset="2"/>
              </a:rPr>
              <a:t> Strategien zum Image Tagging</a:t>
            </a:r>
            <a:endParaRPr lang="de-DE" dirty="0"/>
          </a:p>
        </p:txBody>
      </p:sp>
    </p:spTree>
    <p:extLst>
      <p:ext uri="{BB962C8B-B14F-4D97-AF65-F5344CB8AC3E}">
        <p14:creationId xmlns:p14="http://schemas.microsoft.com/office/powerpoint/2010/main" val="18549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a:buFont typeface="Arial" panose="020B0604020202020204" pitchFamily="34" charset="0"/>
              <a:buChar char="•"/>
            </a:pPr>
            <a:r>
              <a:rPr lang="de-DE" dirty="0"/>
              <a:t>Weit verbreitet </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Versionen</a:t>
            </a:r>
          </a:p>
          <a:p>
            <a:pPr>
              <a:buFont typeface="Arial" panose="020B0604020202020204" pitchFamily="34" charset="0"/>
              <a:buChar char="•"/>
            </a:pPr>
            <a:r>
              <a:rPr lang="de-DE" dirty="0"/>
              <a:t>Vorsicht: Volatiler Inhalt!</a:t>
            </a:r>
          </a:p>
          <a:p>
            <a:pPr lvl="1">
              <a:buFont typeface="Arial" panose="020B0604020202020204" pitchFamily="34" charset="0"/>
              <a:buChar char="•"/>
            </a:pPr>
            <a:r>
              <a:rPr lang="de-DE" dirty="0"/>
              <a:t>Für Test-Stage OK, bei Produktion No-Go</a:t>
            </a:r>
          </a:p>
          <a:p>
            <a:pPr lvl="1">
              <a:buFont typeface="Arial" panose="020B0604020202020204" pitchFamily="34" charset="0"/>
              <a:buChar char="•"/>
            </a:pPr>
            <a:r>
              <a:rPr lang="de-DE" dirty="0"/>
              <a:t>Bei Produktion besser: Unique Tags</a:t>
            </a:r>
          </a:p>
          <a:p>
            <a:pPr>
              <a:buFont typeface="Arial" panose="020B0604020202020204" pitchFamily="34" charset="0"/>
              <a:buChar char="•"/>
            </a:pPr>
            <a:r>
              <a:rPr lang="de-DE" dirty="0"/>
              <a:t>Rollback schwierig</a:t>
            </a:r>
          </a:p>
          <a:p>
            <a:pPr>
              <a:buFont typeface="Arial" panose="020B0604020202020204" pitchFamily="34" charset="0"/>
              <a:buChar char="•"/>
            </a:pPr>
            <a:r>
              <a:rPr lang="de-DE" dirty="0"/>
              <a:t>Herausforderung</a:t>
            </a:r>
          </a:p>
          <a:p>
            <a:pPr lvl="1">
              <a:buFont typeface="Arial" panose="020B0604020202020204" pitchFamily="34" charset="0"/>
              <a:buChar char="•"/>
            </a:pPr>
            <a:r>
              <a:rPr lang="de-DE" dirty="0"/>
              <a:t>Image IDs (</a:t>
            </a:r>
            <a:r>
              <a:rPr lang="de-DE" dirty="0" err="1"/>
              <a:t>digest</a:t>
            </a:r>
            <a:r>
              <a:rPr lang="de-DE" dirty="0"/>
              <a:t>): schwer lesbar</a:t>
            </a:r>
          </a:p>
          <a:p>
            <a:pPr lvl="1">
              <a:buFont typeface="Arial" panose="020B0604020202020204" pitchFamily="34" charset="0"/>
              <a:buChar char="•"/>
            </a:pPr>
            <a:r>
              <a:rPr lang="de-DE" dirty="0"/>
              <a:t>Image Tags: veränderlich</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52674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a:buFont typeface="Arial" panose="020B0604020202020204" pitchFamily="34" charset="0"/>
              <a:buChar char="•"/>
            </a:pPr>
            <a:r>
              <a:rPr lang="de-DE" dirty="0"/>
              <a:t>Nützlich bei Verwendung von </a:t>
            </a:r>
            <a:r>
              <a:rPr lang="de-DE" dirty="0" err="1"/>
              <a:t>Git</a:t>
            </a:r>
            <a:r>
              <a:rPr lang="de-DE" dirty="0"/>
              <a:t> Tags für Releases</a:t>
            </a:r>
          </a:p>
          <a:p>
            <a:pPr>
              <a:buFont typeface="Arial" panose="020B0604020202020204" pitchFamily="34" charset="0"/>
              <a:buChar char="•"/>
            </a:pPr>
            <a:r>
              <a:rPr lang="de-DE" dirty="0"/>
              <a:t>Konsistenz zwischen Versionsverwaltung und </a:t>
            </a:r>
            <a:r>
              <a:rPr lang="de-DE" dirty="0" err="1"/>
              <a:t>Deployable</a:t>
            </a:r>
            <a:endParaRPr lang="de-DE" dirty="0"/>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a:buFont typeface="Arial" panose="020B0604020202020204" pitchFamily="34" charset="0"/>
              <a:buChar char="•"/>
            </a:pPr>
            <a:r>
              <a:rPr lang="de-DE" dirty="0" err="1"/>
              <a:t>Branching</a:t>
            </a:r>
            <a:r>
              <a:rPr lang="de-DE" dirty="0"/>
              <a:t> Strategie</a:t>
            </a:r>
          </a:p>
          <a:p>
            <a:pPr lvl="1">
              <a:buFont typeface="Arial" panose="020B0604020202020204" pitchFamily="34" charset="0"/>
              <a:buChar char="•"/>
            </a:pPr>
            <a:r>
              <a:rPr lang="de-DE" dirty="0"/>
              <a:t>Branch-Namen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Docker Image mit </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a:buFont typeface="Arial" panose="020B0604020202020204" pitchFamily="34" charset="0"/>
              <a:buChar char="•"/>
            </a:pPr>
            <a:r>
              <a:rPr lang="de-DE" dirty="0"/>
              <a:t>Anstatt zufällige Namen spezifische Versionsnummer</a:t>
            </a:r>
          </a:p>
          <a:p>
            <a:pPr>
              <a:buFont typeface="Arial" panose="020B0604020202020204" pitchFamily="34" charset="0"/>
              <a:buChar char="•"/>
            </a:pPr>
            <a:r>
              <a:rPr lang="de-DE" dirty="0"/>
              <a:t>„Spezialfall“ des </a:t>
            </a:r>
            <a:r>
              <a:rPr lang="de-DE" dirty="0">
                <a:latin typeface="Consolas" panose="020B0609020204030204" pitchFamily="49" charset="0"/>
              </a:rPr>
              <a:t>:</a:t>
            </a:r>
            <a:r>
              <a:rPr lang="de-DE" dirty="0" err="1">
                <a:latin typeface="Consolas" panose="020B0609020204030204" pitchFamily="49" charset="0"/>
              </a:rPr>
              <a:t>stable</a:t>
            </a:r>
            <a:r>
              <a:rPr lang="de-DE" dirty="0">
                <a:latin typeface="Consolas" panose="020B0609020204030204" pitchFamily="49" charset="0"/>
              </a:rPr>
              <a:t> </a:t>
            </a:r>
            <a:r>
              <a:rPr lang="de-DE" dirty="0"/>
              <a:t>Tag (Grundidee)</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Patches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a:buFont typeface="Arial" panose="020B0604020202020204" pitchFamily="34" charset="0"/>
              <a:buChar char="•"/>
            </a:pPr>
            <a:r>
              <a:rPr lang="de-DE" dirty="0"/>
              <a:t>Neuer Commit = neues Image</a:t>
            </a:r>
          </a:p>
          <a:p>
            <a:pPr>
              <a:buFont typeface="Arial" panose="020B0604020202020204" pitchFamily="34" charset="0"/>
              <a:buChar char="•"/>
            </a:pPr>
            <a:r>
              <a:rPr lang="de-DE" dirty="0" err="1"/>
              <a:t>Git</a:t>
            </a:r>
            <a:r>
              <a:rPr lang="de-DE" dirty="0"/>
              <a:t> Hash zum Tagging</a:t>
            </a:r>
          </a:p>
          <a:p>
            <a:pPr lvl="1">
              <a:buFont typeface="Arial" panose="020B0604020202020204" pitchFamily="34" charset="0"/>
              <a:buChar char="•"/>
            </a:pPr>
            <a:r>
              <a:rPr lang="de-DE" dirty="0"/>
              <a:t>Kürzer als Docker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Nicht selbsterklärend</a:t>
            </a:r>
          </a:p>
          <a:p>
            <a:pPr>
              <a:buFont typeface="Arial" panose="020B0604020202020204" pitchFamily="34" charset="0"/>
              <a:buChar char="•"/>
            </a:pPr>
            <a:r>
              <a:rPr lang="de-DE" dirty="0"/>
              <a:t>Beispiel</a:t>
            </a:r>
          </a:p>
          <a:p>
            <a:pPr lvl="1">
              <a:buFont typeface="Arial" panose="020B0604020202020204" pitchFamily="34" charset="0"/>
              <a:buChar char="•"/>
            </a:pPr>
            <a:r>
              <a:rPr lang="de-DE" dirty="0"/>
              <a:t>2.5.1-sha1abcde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a:buFont typeface="Arial" panose="020B0604020202020204" pitchFamily="34" charset="0"/>
              <a:buChar char="•"/>
            </a:pPr>
            <a:r>
              <a:rPr lang="de-DE" dirty="0"/>
              <a:t>Unique Identifier</a:t>
            </a:r>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2.5.1-20240520</a:t>
            </a:r>
          </a:p>
          <a:p>
            <a:pPr lvl="1">
              <a:buFont typeface="Arial" panose="020B0604020202020204" pitchFamily="34" charset="0"/>
              <a:buChar char="•"/>
            </a:pPr>
            <a:r>
              <a:rPr lang="de-DE" dirty="0">
                <a:sym typeface="Wingdings" panose="05000000000000000000" pitchFamily="2" charset="2"/>
              </a:rPr>
              <a:t>Zeitzonen sind böse!</a:t>
            </a:r>
          </a:p>
          <a:p>
            <a:pPr lvl="1">
              <a:buFont typeface="Arial" panose="020B0604020202020204" pitchFamily="34" charset="0"/>
              <a:buChar char="•"/>
            </a:pPr>
            <a:r>
              <a:rPr lang="de-DE" dirty="0">
                <a:sym typeface="Wingdings" panose="05000000000000000000" pitchFamily="2" charset="2"/>
              </a:rPr>
              <a:t>Korrelation zum </a:t>
            </a:r>
            <a:r>
              <a:rPr lang="de-DE" dirty="0" err="1">
                <a:sym typeface="Wingdings" panose="05000000000000000000" pitchFamily="2" charset="2"/>
              </a:rPr>
              <a:t>Changeset</a:t>
            </a:r>
            <a:r>
              <a:rPr lang="de-DE" dirty="0">
                <a:sym typeface="Wingdings" panose="05000000000000000000" pitchFamily="2" charset="2"/>
              </a:rPr>
              <a:t> fehlt</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a:buFont typeface="Arial" panose="020B0604020202020204" pitchFamily="34" charset="0"/>
              <a:buChar char="•"/>
            </a:pPr>
            <a:r>
              <a:rPr lang="de-DE" dirty="0"/>
              <a:t>Unique Identifier</a:t>
            </a:r>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(theoretisch)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Software in Produktion</a:t>
            </a:r>
          </a:p>
          <a:p>
            <a:pPr lvl="1">
              <a:buFont typeface="Arial" panose="020B0604020202020204" pitchFamily="34" charset="0"/>
              <a:buChar char="•"/>
            </a:pPr>
            <a:r>
              <a:rPr lang="de-DE" dirty="0"/>
              <a:t>Empfehlung: </a:t>
            </a:r>
            <a:r>
              <a:rPr lang="de-DE" dirty="0" err="1"/>
              <a:t>Build</a:t>
            </a:r>
            <a:r>
              <a:rPr lang="de-DE" dirty="0"/>
              <a:t> ID Tag</a:t>
            </a:r>
          </a:p>
          <a:p>
            <a:pPr lvl="1">
              <a:buFont typeface="Arial" panose="020B0604020202020204" pitchFamily="34" charset="0"/>
              <a:buChar char="•"/>
            </a:pPr>
            <a:endParaRPr lang="de-DE" dirty="0"/>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erhalten </a:t>
            </a:r>
            <a:r>
              <a:rPr lang="de-DE" dirty="0" err="1"/>
              <a:t>kompatiblns</a:t>
            </a:r>
            <a:r>
              <a:rPr lang="de-DE" dirty="0"/>
              <a:t> </a:t>
            </a:r>
            <a:r>
              <a:rPr lang="de-DE" dirty="0" err="1"/>
              <a:t>Build</a:t>
            </a:r>
            <a:r>
              <a:rPr lang="de-DE" dirty="0"/>
              <a:t> für ihre Anwendungen</a:t>
            </a:r>
          </a:p>
          <a:p>
            <a:pPr lvl="1">
              <a:buFont typeface="Arial" panose="020B0604020202020204" pitchFamily="34" charset="0"/>
              <a:buChar char="•"/>
            </a:pPr>
            <a:endParaRPr lang="de-DE" dirty="0"/>
          </a:p>
          <a:p>
            <a:pPr>
              <a:buFont typeface="Arial" panose="020B0604020202020204" pitchFamily="34" charset="0"/>
              <a:buChar char="•"/>
            </a:pPr>
            <a:r>
              <a:rPr lang="de-DE" dirty="0"/>
              <a:t>Kombination möglich!</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a:buFont typeface="Arial" panose="020B0604020202020204" pitchFamily="34" charset="0"/>
              <a:buChar char="•"/>
            </a:pPr>
            <a:r>
              <a:rPr lang="de-DE" dirty="0"/>
              <a:t>Authentifizierung an der Container Registry</a:t>
            </a:r>
          </a:p>
          <a:p>
            <a:pPr>
              <a:buFont typeface="Arial" panose="020B0604020202020204" pitchFamily="34" charset="0"/>
              <a:buChar char="•"/>
            </a:pPr>
            <a:r>
              <a:rPr lang="de-DE" dirty="0"/>
              <a:t>Authentifizierung in CI/CD Pipelines</a:t>
            </a:r>
          </a:p>
          <a:p>
            <a:pPr>
              <a:buFont typeface="Arial" panose="020B0604020202020204" pitchFamily="34" charset="0"/>
              <a:buChar char="•"/>
            </a:pPr>
            <a:r>
              <a:rPr lang="de-DE" dirty="0"/>
              <a:t>Images bauen und pushen</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an der Container Registry</a:t>
            </a:r>
          </a:p>
          <a:p>
            <a:pPr>
              <a:buFont typeface="Arial" panose="020B0604020202020204" pitchFamily="34" charset="0"/>
              <a:buChar char="•"/>
            </a:pPr>
            <a:r>
              <a:rPr lang="de-DE" dirty="0"/>
              <a:t>Unterstützte Mechanismen</a:t>
            </a:r>
          </a:p>
          <a:p>
            <a:pPr lvl="1">
              <a:buFont typeface="Arial" panose="020B0604020202020204" pitchFamily="34" charset="0"/>
              <a:buChar char="•"/>
            </a:pPr>
            <a:r>
              <a:rPr lang="de-DE" dirty="0"/>
              <a:t>Personal Access Token</a:t>
            </a:r>
          </a:p>
          <a:p>
            <a:pPr lvl="1">
              <a:buFont typeface="Arial" panose="020B0604020202020204" pitchFamily="34" charset="0"/>
              <a:buChar char="•"/>
            </a:pPr>
            <a:r>
              <a:rPr lang="de-DE" dirty="0"/>
              <a:t>Deploy Token</a:t>
            </a:r>
          </a:p>
          <a:p>
            <a:pPr lvl="1">
              <a:buFont typeface="Arial" panose="020B0604020202020204" pitchFamily="34" charset="0"/>
              <a:buChar char="•"/>
            </a:pPr>
            <a:r>
              <a:rPr lang="de-DE" dirty="0"/>
              <a:t>Project Access Token</a:t>
            </a:r>
          </a:p>
          <a:p>
            <a:pPr lvl="1">
              <a:buFont typeface="Arial" panose="020B0604020202020204" pitchFamily="34" charset="0"/>
              <a:buChar char="•"/>
            </a:pPr>
            <a:r>
              <a:rPr lang="de-DE" dirty="0"/>
              <a:t>Group Access Token</a:t>
            </a:r>
          </a:p>
          <a:p>
            <a:pPr lvl="1">
              <a:buFont typeface="Arial" panose="020B0604020202020204" pitchFamily="34" charset="0"/>
              <a:buChar char="•"/>
            </a:pPr>
            <a:endParaRPr lang="de-DE" dirty="0"/>
          </a:p>
          <a:p>
            <a:pPr>
              <a:buFont typeface="Arial" panose="020B0604020202020204" pitchFamily="34" charset="0"/>
              <a:buChar char="•"/>
            </a:pPr>
            <a:r>
              <a:rPr lang="de-DE" dirty="0"/>
              <a:t>Erforderliche Berechtigungen (Scopes)</a:t>
            </a:r>
          </a:p>
          <a:p>
            <a:pPr lvl="1">
              <a:buFont typeface="Arial" panose="020B0604020202020204" pitchFamily="34" charset="0"/>
              <a:buChar char="•"/>
            </a:pPr>
            <a:r>
              <a:rPr lang="de-DE" i="1" dirty="0" err="1"/>
              <a:t>read_registry</a:t>
            </a:r>
            <a:r>
              <a:rPr lang="de-DE" i="1" dirty="0"/>
              <a:t> </a:t>
            </a:r>
            <a:r>
              <a:rPr lang="de-DE" dirty="0"/>
              <a:t>für </a:t>
            </a:r>
            <a:r>
              <a:rPr lang="de-DE" dirty="0" err="1"/>
              <a:t>read</a:t>
            </a:r>
            <a:r>
              <a:rPr lang="de-DE" dirty="0"/>
              <a:t> (pull) </a:t>
            </a:r>
          </a:p>
          <a:p>
            <a:pPr lvl="1">
              <a:buFont typeface="Arial" panose="020B0604020202020204" pitchFamily="34" charset="0"/>
              <a:buChar char="•"/>
            </a:pPr>
            <a:r>
              <a:rPr lang="de-DE" i="1" dirty="0" err="1"/>
              <a:t>write_registry</a:t>
            </a:r>
            <a:r>
              <a:rPr lang="de-DE" i="1" dirty="0"/>
              <a:t> </a:t>
            </a:r>
            <a:r>
              <a:rPr lang="de-DE" u="sng" dirty="0"/>
              <a:t>und</a:t>
            </a:r>
            <a:r>
              <a:rPr lang="de-DE" dirty="0"/>
              <a:t> </a:t>
            </a:r>
            <a:r>
              <a:rPr lang="de-DE" dirty="0" err="1"/>
              <a:t>read_registry</a:t>
            </a:r>
            <a:r>
              <a:rPr lang="de-DE" dirty="0"/>
              <a:t> für </a:t>
            </a:r>
            <a:r>
              <a:rPr lang="de-DE" dirty="0" err="1"/>
              <a:t>write</a:t>
            </a:r>
            <a:r>
              <a:rPr lang="de-DE" dirty="0"/>
              <a:t> (push)</a:t>
            </a: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an der Container Registry</a:t>
            </a:r>
          </a:p>
          <a:p>
            <a:pPr lvl="1">
              <a:buFont typeface="Arial" panose="020B0604020202020204" pitchFamily="34" charset="0"/>
              <a:buChar char="•"/>
            </a:pPr>
            <a:endParaRPr lang="de-DE" sz="1800" dirty="0">
              <a:latin typeface="Consolas" panose="020B0609020204030204" pitchFamily="49" charset="0"/>
            </a:endParaRPr>
          </a:p>
          <a:p>
            <a:pPr marL="457200" lvl="1" indent="0">
              <a:buNone/>
            </a:pP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a:t>
            </a:r>
          </a:p>
          <a:p>
            <a:pPr marL="457200" lvl="1" indent="0">
              <a:buNone/>
            </a:pPr>
            <a:r>
              <a:rPr lang="de-DE" sz="1800" dirty="0">
                <a:latin typeface="+mj-lt"/>
              </a:rPr>
              <a:t>oder</a:t>
            </a:r>
          </a:p>
          <a:p>
            <a:pPr marL="457200" lvl="1" indent="0">
              <a:buNone/>
            </a:pPr>
            <a:r>
              <a:rPr lang="de-DE" sz="1800" dirty="0">
                <a:latin typeface="Consolas" panose="020B0609020204030204" pitchFamily="49" charset="0"/>
              </a:rPr>
              <a:t>TOKEN=&lt;</a:t>
            </a:r>
            <a:r>
              <a:rPr lang="de-DE" sz="1800" dirty="0" err="1">
                <a:latin typeface="Consolas" panose="020B0609020204030204" pitchFamily="49" charset="0"/>
              </a:rPr>
              <a:t>token</a:t>
            </a:r>
            <a:r>
              <a:rPr lang="de-DE" sz="1800" dirty="0">
                <a:latin typeface="Consolas" panose="020B0609020204030204" pitchFamily="49" charset="0"/>
              </a:rPr>
              <a:t>&gt;</a:t>
            </a:r>
          </a:p>
          <a:p>
            <a:pPr marL="457200" lvl="1" indent="0">
              <a:buNone/>
            </a:pPr>
            <a:r>
              <a:rPr lang="de-DE" sz="1800" dirty="0">
                <a:latin typeface="Consolas" panose="020B0609020204030204" pitchFamily="49" charset="0"/>
              </a:rPr>
              <a:t>echo "$TOKEN"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 -u &lt;</a:t>
            </a:r>
            <a:r>
              <a:rPr lang="de-DE" sz="1800" dirty="0" err="1">
                <a:latin typeface="Consolas" panose="020B0609020204030204" pitchFamily="49" charset="0"/>
              </a:rPr>
              <a:t>username</a:t>
            </a:r>
            <a:r>
              <a:rPr lang="de-DE" sz="1800" dirty="0">
                <a:latin typeface="Consolas" panose="020B0609020204030204" pitchFamily="49" charset="0"/>
              </a:rPr>
              <a:t>&gt;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214759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in CI/CD Pipelines</a:t>
            </a:r>
            <a:endParaRPr lang="de-DE" dirty="0"/>
          </a:p>
          <a:p>
            <a:pPr>
              <a:buFont typeface="Arial" panose="020B0604020202020204" pitchFamily="34" charset="0"/>
              <a:buChar char="•"/>
            </a:pPr>
            <a:endParaRPr lang="de-DE" sz="1800" dirty="0"/>
          </a:p>
          <a:p>
            <a:pPr>
              <a:buFont typeface="Arial" panose="020B0604020202020204" pitchFamily="34" charset="0"/>
              <a:buChar char="•"/>
            </a:pPr>
            <a:r>
              <a:rPr lang="de-DE" sz="2000" dirty="0"/>
              <a:t>Variable CI_REGISTRY_USER</a:t>
            </a:r>
          </a:p>
          <a:p>
            <a:pPr lvl="1">
              <a:buFont typeface="Arial" panose="020B0604020202020204" pitchFamily="34" charset="0"/>
              <a:buChar char="•"/>
            </a:pPr>
            <a:r>
              <a:rPr lang="de-DE" sz="1800" dirty="0"/>
              <a:t>Benutzer/Job mit </a:t>
            </a:r>
            <a:r>
              <a:rPr lang="de-DE" sz="1800" dirty="0" err="1"/>
              <a:t>read</a:t>
            </a:r>
            <a:r>
              <a:rPr lang="de-DE" sz="1800" dirty="0"/>
              <a:t> + </a:t>
            </a:r>
            <a:r>
              <a:rPr lang="de-DE" sz="1800" dirty="0" err="1"/>
              <a:t>write</a:t>
            </a:r>
            <a:r>
              <a:rPr lang="de-DE" sz="1800" dirty="0"/>
              <a:t> </a:t>
            </a:r>
            <a:r>
              <a:rPr lang="de-DE" sz="1800" dirty="0" err="1"/>
              <a:t>Scope</a:t>
            </a:r>
            <a:endParaRPr lang="de-DE" sz="1800" dirty="0"/>
          </a:p>
          <a:p>
            <a:pPr lvl="1">
              <a:buFont typeface="Arial" panose="020B0604020202020204" pitchFamily="34" charset="0"/>
              <a:buChar char="•"/>
            </a:pPr>
            <a:r>
              <a:rPr lang="de-DE" sz="1800" dirty="0"/>
              <a:t>Passwort automatisch: CI_REGISTRY_PASSWORD</a:t>
            </a:r>
          </a:p>
          <a:p>
            <a:pPr lvl="1">
              <a:buFont typeface="Arial" panose="020B0604020202020204" pitchFamily="34" charset="0"/>
              <a:buChar char="•"/>
            </a:pPr>
            <a:r>
              <a:rPr lang="de-DE" sz="1800" dirty="0">
                <a:latin typeface="Consolas" panose="020B0609020204030204" pitchFamily="49" charset="0"/>
              </a:rPr>
              <a:t>echo "$CI_REGISTRY_PASSWORD"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a:buFont typeface="Arial" panose="020B0604020202020204" pitchFamily="34" charset="0"/>
              <a:buChar char="•"/>
            </a:pPr>
            <a:endParaRPr lang="de-DE" sz="2000" dirty="0"/>
          </a:p>
          <a:p>
            <a:pPr>
              <a:buFont typeface="Arial" panose="020B0604020202020204" pitchFamily="34" charset="0"/>
              <a:buChar char="•"/>
            </a:pPr>
            <a:r>
              <a:rPr lang="de-DE" sz="2000" dirty="0"/>
              <a:t>CI Job Token</a:t>
            </a:r>
          </a:p>
          <a:p>
            <a:pPr lvl="1">
              <a:buFont typeface="Arial" panose="020B0604020202020204" pitchFamily="34" charset="0"/>
              <a:buChar char="•"/>
            </a:pPr>
            <a:r>
              <a:rPr lang="de-DE" sz="1800" dirty="0">
                <a:latin typeface="Consolas" panose="020B0609020204030204" pitchFamily="49" charset="0"/>
              </a:rPr>
              <a:t>echo "$CI_JOB_TOKEN"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marL="914400" lvl="2" indent="0">
              <a:buNone/>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in CI/CD Pipelines</a:t>
            </a:r>
            <a:endParaRPr lang="de-DE" dirty="0"/>
          </a:p>
          <a:p>
            <a:pPr>
              <a:buFont typeface="Arial" panose="020B0604020202020204" pitchFamily="34" charset="0"/>
              <a:buChar char="•"/>
            </a:pPr>
            <a:r>
              <a:rPr lang="de-DE" sz="2000" dirty="0" err="1"/>
              <a:t>read</a:t>
            </a:r>
            <a:r>
              <a:rPr lang="de-DE" sz="2000" dirty="0"/>
              <a:t> (pull) </a:t>
            </a:r>
            <a:r>
              <a:rPr lang="de-DE" sz="2000" dirty="0" err="1"/>
              <a:t>access</a:t>
            </a:r>
            <a:r>
              <a:rPr lang="de-DE" sz="2000" dirty="0"/>
              <a:t> </a:t>
            </a:r>
            <a:r>
              <a:rPr lang="de-DE" sz="2000" dirty="0">
                <a:sym typeface="Wingdings" panose="05000000000000000000" pitchFamily="2" charset="2"/>
              </a:rPr>
              <a:t> </a:t>
            </a:r>
            <a:r>
              <a:rPr lang="de-DE" sz="2000" dirty="0" err="1">
                <a:sym typeface="Wingdings" panose="05000000000000000000" pitchFamily="2" charset="2"/>
              </a:rPr>
              <a:t>read_registry</a:t>
            </a:r>
            <a:endParaRPr lang="de-DE" sz="2000" dirty="0">
              <a:sym typeface="Wingdings" panose="05000000000000000000" pitchFamily="2" charset="2"/>
            </a:endParaRPr>
          </a:p>
          <a:p>
            <a:pPr>
              <a:buFont typeface="Arial" panose="020B0604020202020204" pitchFamily="34" charset="0"/>
              <a:buChar char="•"/>
            </a:pPr>
            <a:r>
              <a:rPr lang="de-DE" sz="2000" dirty="0" err="1">
                <a:sym typeface="Wingdings" panose="05000000000000000000" pitchFamily="2" charset="2"/>
              </a:rPr>
              <a:t>write</a:t>
            </a:r>
            <a:r>
              <a:rPr lang="de-DE" sz="2000" dirty="0">
                <a:sym typeface="Wingdings" panose="05000000000000000000" pitchFamily="2" charset="2"/>
              </a:rPr>
              <a:t> (push) </a:t>
            </a:r>
            <a:r>
              <a:rPr lang="de-DE" sz="2000" dirty="0" err="1">
                <a:sym typeface="Wingdings" panose="05000000000000000000" pitchFamily="2" charset="2"/>
              </a:rPr>
              <a:t>access</a:t>
            </a:r>
            <a:r>
              <a:rPr lang="de-DE" sz="2000" dirty="0">
                <a:sym typeface="Wingdings" panose="05000000000000000000" pitchFamily="2" charset="2"/>
              </a:rPr>
              <a:t>  </a:t>
            </a:r>
            <a:r>
              <a:rPr lang="de-DE" sz="2000" dirty="0" err="1">
                <a:sym typeface="Wingdings" panose="05000000000000000000" pitchFamily="2" charset="2"/>
              </a:rPr>
              <a:t>read_registry</a:t>
            </a:r>
            <a:r>
              <a:rPr lang="de-DE" sz="2000" dirty="0">
                <a:sym typeface="Wingdings" panose="05000000000000000000" pitchFamily="2" charset="2"/>
              </a:rPr>
              <a:t> &amp; </a:t>
            </a:r>
            <a:r>
              <a:rPr lang="de-DE" sz="2000" dirty="0" err="1">
                <a:sym typeface="Wingdings" panose="05000000000000000000" pitchFamily="2" charset="2"/>
              </a:rPr>
              <a:t>write_registry</a:t>
            </a:r>
            <a:endParaRPr lang="de-DE" sz="2000" dirty="0">
              <a:sym typeface="Wingdings" panose="05000000000000000000" pitchFamily="2" charset="2"/>
            </a:endParaRPr>
          </a:p>
          <a:p>
            <a:pPr>
              <a:buFont typeface="Arial" panose="020B0604020202020204" pitchFamily="34" charset="0"/>
              <a:buChar char="•"/>
            </a:pPr>
            <a:endParaRPr lang="de-DE" sz="1800" dirty="0"/>
          </a:p>
          <a:p>
            <a:pPr>
              <a:buFont typeface="Arial" panose="020B0604020202020204" pitchFamily="34" charset="0"/>
              <a:buChar char="•"/>
            </a:pPr>
            <a:r>
              <a:rPr lang="de-DE" sz="2000" dirty="0"/>
              <a:t>Deploy Token</a:t>
            </a:r>
          </a:p>
          <a:p>
            <a:pPr lvl="1">
              <a:buFont typeface="Arial" panose="020B0604020202020204" pitchFamily="34" charset="0"/>
              <a:buChar char="•"/>
            </a:pPr>
            <a:r>
              <a:rPr lang="de-DE" sz="1800" dirty="0">
                <a:latin typeface="Consolas" panose="020B0609020204030204" pitchFamily="49" charset="0"/>
              </a:rPr>
              <a:t>echo "$CI_DEPLOY_PASSWORD"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$CI_DEPLOY_USER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800" dirty="0">
              <a:latin typeface="Consolas" panose="020B0609020204030204" pitchFamily="49" charset="0"/>
            </a:endParaRPr>
          </a:p>
          <a:p>
            <a:pPr>
              <a:buFont typeface="Arial" panose="020B0604020202020204" pitchFamily="34" charset="0"/>
              <a:buChar char="•"/>
            </a:pPr>
            <a:r>
              <a:rPr lang="de-DE" sz="2000" dirty="0"/>
              <a:t>Personal Access Token</a:t>
            </a:r>
          </a:p>
          <a:p>
            <a:pPr lvl="1">
              <a:buFont typeface="Arial" panose="020B0604020202020204" pitchFamily="34" charset="0"/>
              <a:buChar char="•"/>
            </a:pPr>
            <a:r>
              <a:rPr lang="en-US" sz="1800" dirty="0">
                <a:latin typeface="Consolas" panose="020B0609020204030204" pitchFamily="49" charset="0"/>
              </a:rPr>
              <a:t>echo "&lt;</a:t>
            </a:r>
            <a:r>
              <a:rPr lang="en-US" sz="1800" dirty="0" err="1">
                <a:latin typeface="Consolas" panose="020B0609020204030204" pitchFamily="49" charset="0"/>
              </a:rPr>
              <a:t>access_token</a:t>
            </a:r>
            <a:r>
              <a:rPr lang="en-US" sz="1800" dirty="0">
                <a:latin typeface="Consolas" panose="020B0609020204030204" pitchFamily="49" charset="0"/>
              </a:rPr>
              <a:t>&gt;" | docker login $CI_REGISTRY -u &lt;username&gt; --password-stdin</a:t>
            </a:r>
          </a:p>
          <a:p>
            <a:pPr lvl="2">
              <a:buFont typeface="Arial" panose="020B0604020202020204" pitchFamily="34" charset="0"/>
              <a:buChar char="•"/>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6092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endParaRPr lang="de-DE" dirty="0"/>
          </a:p>
          <a:p>
            <a:pPr marL="457200" indent="-457200">
              <a:buFont typeface="+mj-lt"/>
              <a:buAutoNum type="arabicPeriod"/>
            </a:pPr>
            <a:r>
              <a:rPr lang="de-DE" dirty="0"/>
              <a:t>An der Container Registry authentifizieren</a:t>
            </a:r>
          </a:p>
          <a:p>
            <a:pPr marL="457200" indent="-457200">
              <a:buFont typeface="+mj-lt"/>
              <a:buAutoNum type="arabicPeriod"/>
            </a:pPr>
            <a:r>
              <a:rPr lang="de-DE" dirty="0"/>
              <a:t>Docker CLI nutzen</a:t>
            </a:r>
          </a:p>
          <a:p>
            <a:pPr marL="857250" lvl="1" indent="-457200">
              <a:buFont typeface="+mj-lt"/>
              <a:buAutoNum type="arabicPeriod"/>
            </a:pPr>
            <a:r>
              <a:rPr lang="de-DE" dirty="0" err="1"/>
              <a:t>Build</a:t>
            </a:r>
            <a:r>
              <a:rPr lang="de-DE" dirty="0"/>
              <a:t>:</a:t>
            </a:r>
            <a:br>
              <a:rPr lang="de-DE" dirty="0"/>
            </a:br>
            <a:r>
              <a:rPr lang="en-US" sz="1800" dirty="0">
                <a:latin typeface="Consolas" panose="020B0609020204030204" pitchFamily="49" charset="0"/>
              </a:rPr>
              <a:t>docker build -t registry.example.com/group/project/image .</a:t>
            </a:r>
            <a:endParaRPr lang="de-DE" sz="1800" dirty="0">
              <a:latin typeface="Consolas" panose="020B0609020204030204" pitchFamily="49" charset="0"/>
            </a:endParaRPr>
          </a:p>
          <a:p>
            <a:pPr marL="857250" lvl="1" indent="-457200">
              <a:buFont typeface="+mj-lt"/>
              <a:buAutoNum type="arabicPeriod"/>
            </a:pPr>
            <a:r>
              <a:rPr lang="de-DE" dirty="0"/>
              <a:t>Push:</a:t>
            </a:r>
            <a:br>
              <a:rPr lang="de-DE" dirty="0"/>
            </a:br>
            <a:r>
              <a:rPr lang="en-US" sz="1800" dirty="0">
                <a:latin typeface="Consolas" panose="020B0609020204030204" pitchFamily="49" charset="0"/>
              </a:rPr>
              <a:t>docker push registry.example.com/group/project/image</a:t>
            </a:r>
          </a:p>
          <a:p>
            <a:pPr marL="857250" lvl="1" indent="-457200">
              <a:buFont typeface="+mj-lt"/>
              <a:buAutoNum type="arabicPeriod"/>
            </a:pPr>
            <a:endParaRPr lang="en-US" sz="1800" dirty="0">
              <a:latin typeface="Consolas" panose="020B0609020204030204" pitchFamily="49" charset="0"/>
            </a:endParaRPr>
          </a:p>
          <a:p>
            <a:pPr>
              <a:buFont typeface="Arial" panose="020B0604020202020204" pitchFamily="34" charset="0"/>
              <a:buChar char="•"/>
            </a:pPr>
            <a:r>
              <a:rPr lang="en-US" dirty="0">
                <a:latin typeface="+mj-lt"/>
              </a:rPr>
              <a:t>CI/CD </a:t>
            </a:r>
            <a:r>
              <a:rPr lang="en-US" dirty="0" err="1">
                <a:latin typeface="+mj-lt"/>
              </a:rPr>
              <a:t>fürs</a:t>
            </a:r>
            <a:r>
              <a:rPr lang="en-US" dirty="0">
                <a:latin typeface="+mj-lt"/>
              </a:rPr>
              <a:t> </a:t>
            </a:r>
            <a:r>
              <a:rPr lang="en-US" dirty="0" err="1">
                <a:latin typeface="+mj-lt"/>
              </a:rPr>
              <a:t>Testen</a:t>
            </a:r>
            <a:r>
              <a:rPr lang="en-US" dirty="0">
                <a:latin typeface="+mj-lt"/>
              </a:rPr>
              <a:t>, </a:t>
            </a:r>
            <a:r>
              <a:rPr lang="en-US" dirty="0" err="1">
                <a:latin typeface="+mj-lt"/>
              </a:rPr>
              <a:t>Bauen</a:t>
            </a:r>
            <a:r>
              <a:rPr lang="en-US" dirty="0">
                <a:latin typeface="+mj-lt"/>
              </a:rPr>
              <a:t>, </a:t>
            </a:r>
            <a:r>
              <a:rPr lang="en-US" dirty="0" err="1">
                <a:latin typeface="+mj-lt"/>
              </a:rPr>
              <a:t>Pushen</a:t>
            </a:r>
            <a:r>
              <a:rPr lang="en-US" dirty="0">
                <a:latin typeface="+mj-lt"/>
              </a:rPr>
              <a:t> und </a:t>
            </a:r>
            <a:r>
              <a:rPr lang="en-US" dirty="0" err="1">
                <a:latin typeface="+mj-lt"/>
              </a:rPr>
              <a:t>Deployen</a:t>
            </a:r>
            <a:r>
              <a:rPr lang="en-US" dirty="0">
                <a:latin typeface="+mj-lt"/>
              </a:rPr>
              <a:t> </a:t>
            </a:r>
          </a:p>
          <a:p>
            <a:pPr marL="857250" lvl="1" indent="-457200">
              <a:buFont typeface="+mj-lt"/>
              <a:buAutoNum type="arabicPeriod"/>
            </a:pPr>
            <a:endParaRPr lang="en-US" dirty="0"/>
          </a:p>
          <a:p>
            <a:pPr marL="857250" lvl="1" indent="-457200">
              <a:buFont typeface="+mj-lt"/>
              <a:buAutoNum type="arabicPeriod"/>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BAC26B-426A-E50B-5A33-950885BE5CD1}"/>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8037877A-731E-E191-4EA0-AB43492F7242}"/>
              </a:ext>
            </a:extLst>
          </p:cNvPr>
          <p:cNvSpPr>
            <a:spLocks noGrp="1"/>
          </p:cNvSpPr>
          <p:nvPr>
            <p:ph idx="1"/>
          </p:nvPr>
        </p:nvSpPr>
        <p:spPr/>
        <p:txBody>
          <a:bodyPr/>
          <a:lstStyle/>
          <a:p>
            <a:pPr marL="0" indent="0">
              <a:buNone/>
            </a:pPr>
            <a:r>
              <a:rPr lang="de-DE" b="1" dirty="0"/>
              <a:t>Docker-in-Docker (</a:t>
            </a:r>
            <a:r>
              <a:rPr lang="de-DE" b="1" dirty="0" err="1">
                <a:latin typeface="Consolas" panose="020B0609020204030204" pitchFamily="49" charset="0"/>
              </a:rPr>
              <a:t>dind</a:t>
            </a:r>
            <a:r>
              <a:rPr lang="de-DE" b="1" dirty="0"/>
              <a:t>)</a:t>
            </a:r>
          </a:p>
          <a:p>
            <a:pPr>
              <a:buFont typeface="Arial" panose="020B0604020202020204" pitchFamily="34" charset="0"/>
              <a:buChar char="•"/>
            </a:pPr>
            <a:r>
              <a:rPr lang="de-DE" dirty="0"/>
              <a:t>Unterstützte </a:t>
            </a:r>
            <a:r>
              <a:rPr lang="de-DE" dirty="0" err="1"/>
              <a:t>Executors</a:t>
            </a:r>
            <a:endParaRPr lang="de-DE" dirty="0"/>
          </a:p>
          <a:p>
            <a:pPr lvl="1">
              <a:buFont typeface="Arial" panose="020B0604020202020204" pitchFamily="34" charset="0"/>
              <a:buChar char="•"/>
            </a:pPr>
            <a:r>
              <a:rPr lang="de-DE" dirty="0"/>
              <a:t>Docker </a:t>
            </a:r>
            <a:r>
              <a:rPr lang="de-DE" dirty="0" err="1"/>
              <a:t>Executor</a:t>
            </a:r>
            <a:endParaRPr lang="de-DE" dirty="0"/>
          </a:p>
          <a:p>
            <a:pPr lvl="1">
              <a:buFont typeface="Arial" panose="020B0604020202020204" pitchFamily="34" charset="0"/>
              <a:buChar char="•"/>
            </a:pPr>
            <a:r>
              <a:rPr lang="de-DE" dirty="0" err="1"/>
              <a:t>Kubernetes</a:t>
            </a:r>
            <a:r>
              <a:rPr lang="de-DE" dirty="0"/>
              <a:t> </a:t>
            </a:r>
            <a:r>
              <a:rPr lang="de-DE" dirty="0" err="1"/>
              <a:t>Executor</a:t>
            </a:r>
            <a:endParaRPr lang="de-DE" dirty="0"/>
          </a:p>
          <a:p>
            <a:pPr marL="457200" lvl="1" indent="0">
              <a:buNone/>
            </a:pPr>
            <a:endParaRPr lang="de-DE" dirty="0"/>
          </a:p>
          <a:p>
            <a:pPr>
              <a:buFont typeface="Arial" panose="020B0604020202020204" pitchFamily="34" charset="0"/>
              <a:buChar char="•"/>
            </a:pPr>
            <a:r>
              <a:rPr lang="de-DE" dirty="0" err="1"/>
              <a:t>Executor</a:t>
            </a:r>
            <a:r>
              <a:rPr lang="de-DE" dirty="0"/>
              <a:t> verwendet </a:t>
            </a:r>
            <a:r>
              <a:rPr lang="de-DE" i="1" dirty="0" err="1"/>
              <a:t>docker</a:t>
            </a:r>
            <a:r>
              <a:rPr lang="de-DE" dirty="0"/>
              <a:t> Container Image</a:t>
            </a:r>
          </a:p>
          <a:p>
            <a:pPr lvl="1">
              <a:buFont typeface="Arial" panose="020B0604020202020204" pitchFamily="34" charset="0"/>
              <a:buChar char="•"/>
            </a:pPr>
            <a:r>
              <a:rPr lang="de-DE" dirty="0"/>
              <a:t>Image beinhaltet alle </a:t>
            </a:r>
            <a:r>
              <a:rPr lang="de-DE" dirty="0" err="1"/>
              <a:t>docker</a:t>
            </a:r>
            <a:r>
              <a:rPr lang="de-DE" dirty="0"/>
              <a:t> </a:t>
            </a:r>
            <a:r>
              <a:rPr lang="de-DE" dirty="0" err="1"/>
              <a:t>tools</a:t>
            </a:r>
            <a:endParaRPr lang="de-DE" dirty="0"/>
          </a:p>
          <a:p>
            <a:pPr lvl="1">
              <a:buFont typeface="Arial" panose="020B0604020202020204" pitchFamily="34" charset="0"/>
              <a:buChar char="•"/>
            </a:pPr>
            <a:r>
              <a:rPr lang="de-DE" dirty="0"/>
              <a:t>Job-</a:t>
            </a:r>
            <a:r>
              <a:rPr lang="de-DE" dirty="0" err="1">
                <a:latin typeface="Consolas" panose="020B0609020204030204" pitchFamily="49" charset="0"/>
              </a:rPr>
              <a:t>Script</a:t>
            </a:r>
            <a:r>
              <a:rPr lang="de-DE" dirty="0">
                <a:latin typeface="Consolas" panose="020B0609020204030204" pitchFamily="49" charset="0"/>
              </a:rPr>
              <a:t> </a:t>
            </a:r>
            <a:r>
              <a:rPr lang="de-DE" dirty="0"/>
              <a:t>im privilegierten Modus </a:t>
            </a:r>
          </a:p>
          <a:p>
            <a:pPr lvl="1">
              <a:buFont typeface="Arial" panose="020B0604020202020204" pitchFamily="34" charset="0"/>
              <a:buChar char="•"/>
            </a:pPr>
            <a:endParaRPr lang="de-DE" dirty="0"/>
          </a:p>
          <a:p>
            <a:pPr>
              <a:buFont typeface="Arial" panose="020B0604020202020204" pitchFamily="34" charset="0"/>
              <a:buChar char="•"/>
            </a:pPr>
            <a:r>
              <a:rPr lang="de-DE" dirty="0"/>
              <a:t>Spezifische Version nutzen!</a:t>
            </a:r>
          </a:p>
          <a:p>
            <a:pPr lvl="1">
              <a:buFont typeface="Arial" panose="020B0604020202020204" pitchFamily="34" charset="0"/>
              <a:buChar char="•"/>
            </a:pPr>
            <a:r>
              <a:rPr lang="de-DE" dirty="0"/>
              <a:t>Beispiel: </a:t>
            </a:r>
            <a:r>
              <a:rPr lang="de-DE" dirty="0">
                <a:latin typeface="Consolas" panose="020B0609020204030204" pitchFamily="49" charset="0"/>
              </a:rPr>
              <a:t>docker:24.0.5</a:t>
            </a:r>
          </a:p>
          <a:p>
            <a:pPr lvl="1">
              <a:buFont typeface="Arial" panose="020B0604020202020204" pitchFamily="34" charset="0"/>
              <a:buChar char="•"/>
            </a:pPr>
            <a:r>
              <a:rPr lang="de-DE" dirty="0"/>
              <a:t>Ansonsten bei </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Inkompatibilitätsprobleme</a:t>
            </a:r>
          </a:p>
          <a:p>
            <a:pPr lvl="1">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692726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EA322-ABCF-FE66-D047-5245BEC88A7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C3FAE0C2-4BBD-D636-FAB6-5022AB351FD4}"/>
              </a:ext>
            </a:extLst>
          </p:cNvPr>
          <p:cNvSpPr>
            <a:spLocks noGrp="1"/>
          </p:cNvSpPr>
          <p:nvPr>
            <p:ph idx="1"/>
          </p:nvPr>
        </p:nvSpPr>
        <p:spPr/>
        <p:txBody>
          <a:bodyPr/>
          <a:lstStyle/>
          <a:p>
            <a:pPr marL="0" indent="0">
              <a:buNone/>
            </a:pPr>
            <a:r>
              <a:rPr lang="de-DE" b="1" dirty="0"/>
              <a:t>.</a:t>
            </a:r>
            <a:r>
              <a:rPr lang="de-DE" b="1" dirty="0" err="1"/>
              <a:t>gitlab-ci.yml</a:t>
            </a:r>
            <a:r>
              <a:rPr lang="de-DE" b="1" dirty="0"/>
              <a:t> </a:t>
            </a:r>
          </a:p>
          <a:p>
            <a:pPr>
              <a:buFont typeface="Arial" panose="020B0604020202020204" pitchFamily="34" charset="0"/>
              <a:buChar char="•"/>
            </a:pPr>
            <a:r>
              <a:rPr lang="de-DE" dirty="0"/>
              <a:t>Ermöglicht Bauen und Pushen von Images in die Registry</a:t>
            </a:r>
          </a:p>
          <a:p>
            <a:pPr>
              <a:buFont typeface="Arial" panose="020B0604020202020204" pitchFamily="34" charset="0"/>
              <a:buChar char="•"/>
            </a:pPr>
            <a:r>
              <a:rPr lang="de-DE" dirty="0"/>
              <a:t>Mehrere Jobs authentifizieren</a:t>
            </a:r>
          </a:p>
          <a:p>
            <a:pPr lvl="1">
              <a:buFont typeface="Arial" panose="020B0604020202020204" pitchFamily="34" charset="0"/>
              <a:buChar char="•"/>
            </a:pPr>
            <a:r>
              <a:rPr lang="de-DE" dirty="0" err="1">
                <a:latin typeface="Consolas" panose="020B0609020204030204" pitchFamily="49" charset="0"/>
              </a:rPr>
              <a:t>before_script</a:t>
            </a:r>
            <a:endParaRPr lang="de-DE" dirty="0">
              <a:latin typeface="Consolas" panose="020B0609020204030204" pitchFamily="49" charset="0"/>
            </a:endParaRPr>
          </a:p>
          <a:p>
            <a:pPr>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–pull</a:t>
            </a:r>
          </a:p>
          <a:p>
            <a:pPr lvl="1">
              <a:buFont typeface="Arial" panose="020B0604020202020204" pitchFamily="34" charset="0"/>
              <a:buChar char="•"/>
            </a:pPr>
            <a:r>
              <a:rPr lang="de-DE" dirty="0">
                <a:latin typeface="+mj-lt"/>
              </a:rPr>
              <a:t>Änderungen am Base Image</a:t>
            </a:r>
          </a:p>
          <a:p>
            <a:pPr lvl="1">
              <a:buFont typeface="Arial" panose="020B0604020202020204" pitchFamily="34" charset="0"/>
              <a:buChar char="•"/>
            </a:pPr>
            <a:r>
              <a:rPr lang="de-DE" dirty="0">
                <a:latin typeface="+mj-lt"/>
              </a:rPr>
              <a:t>Pro: Base Image ist </a:t>
            </a:r>
            <a:r>
              <a:rPr lang="de-DE" dirty="0" err="1">
                <a:latin typeface="+mj-lt"/>
              </a:rPr>
              <a:t>up</a:t>
            </a:r>
            <a:r>
              <a:rPr lang="de-DE" dirty="0">
                <a:latin typeface="+mj-lt"/>
              </a:rPr>
              <a:t>-</a:t>
            </a:r>
            <a:r>
              <a:rPr lang="de-DE" dirty="0" err="1">
                <a:latin typeface="+mj-lt"/>
              </a:rPr>
              <a:t>to</a:t>
            </a:r>
            <a:r>
              <a:rPr lang="de-DE" dirty="0">
                <a:latin typeface="+mj-lt"/>
              </a:rPr>
              <a:t>-date</a:t>
            </a:r>
          </a:p>
          <a:p>
            <a:pPr lvl="1">
              <a:buFont typeface="Arial" panose="020B0604020202020204" pitchFamily="34" charset="0"/>
              <a:buChar char="•"/>
            </a:pPr>
            <a:r>
              <a:rPr lang="de-DE" dirty="0">
                <a:latin typeface="+mj-lt"/>
              </a:rPr>
              <a:t>Contra: </a:t>
            </a:r>
            <a:r>
              <a:rPr lang="de-DE" dirty="0" err="1">
                <a:latin typeface="+mj-lt"/>
              </a:rPr>
              <a:t>Build</a:t>
            </a:r>
            <a:r>
              <a:rPr lang="de-DE" dirty="0">
                <a:latin typeface="+mj-lt"/>
              </a:rPr>
              <a:t> dauert länger</a:t>
            </a:r>
          </a:p>
          <a:p>
            <a:pPr>
              <a:buFont typeface="Arial" panose="020B0604020202020204" pitchFamily="34" charset="0"/>
              <a:buChar char="•"/>
            </a:pPr>
            <a:r>
              <a:rPr lang="de-DE" dirty="0">
                <a:latin typeface="+mj-lt"/>
              </a:rPr>
              <a:t>Vor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a:latin typeface="+mj-lt"/>
              </a:rPr>
              <a:t>ein</a:t>
            </a:r>
            <a:r>
              <a:rPr lang="de-DE" dirty="0">
                <a:latin typeface="Consolas" panose="020B0609020204030204" pitchFamily="49" charset="0"/>
              </a:rPr>
              <a:t>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fetch</a:t>
            </a:r>
            <a:endParaRPr lang="de-DE" dirty="0">
              <a:latin typeface="Consolas" panose="020B0609020204030204" pitchFamily="49" charset="0"/>
            </a:endParaRPr>
          </a:p>
          <a:p>
            <a:pPr lvl="1">
              <a:buFont typeface="Arial" panose="020B0604020202020204" pitchFamily="34" charset="0"/>
              <a:buChar char="•"/>
            </a:pPr>
            <a:r>
              <a:rPr lang="de-DE" dirty="0" err="1">
                <a:latin typeface="+mj-lt"/>
              </a:rPr>
              <a:t>Fetched</a:t>
            </a:r>
            <a:r>
              <a:rPr lang="de-DE" dirty="0">
                <a:latin typeface="+mj-lt"/>
              </a:rPr>
              <a:t> aktuelles Image</a:t>
            </a:r>
          </a:p>
          <a:p>
            <a:pPr lvl="1">
              <a:buFont typeface="Arial" panose="020B0604020202020204" pitchFamily="34" charset="0"/>
              <a:buChar char="•"/>
            </a:pPr>
            <a:r>
              <a:rPr lang="de-DE" dirty="0">
                <a:latin typeface="+mj-lt"/>
              </a:rPr>
              <a:t>Wichtig bei mehreren Runnern, welche Images lokal </a:t>
            </a:r>
            <a:r>
              <a:rPr lang="de-DE" dirty="0" err="1">
                <a:latin typeface="+mj-lt"/>
              </a:rPr>
              <a:t>cachen</a:t>
            </a:r>
            <a:endParaRPr lang="de-DE" dirty="0">
              <a:latin typeface="+mj-lt"/>
            </a:endParaRPr>
          </a:p>
          <a:p>
            <a:pPr marL="0" indent="0">
              <a:buNone/>
            </a:pPr>
            <a:endParaRPr lang="de-DE" dirty="0">
              <a:latin typeface="+mj-lt"/>
            </a:endParaRPr>
          </a:p>
        </p:txBody>
      </p:sp>
    </p:spTree>
    <p:extLst>
      <p:ext uri="{BB962C8B-B14F-4D97-AF65-F5344CB8AC3E}">
        <p14:creationId xmlns:p14="http://schemas.microsoft.com/office/powerpoint/2010/main" val="3527997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bauen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a:t>
            </a:r>
            <a:r>
              <a:rPr lang="en-US" sz="2000" i="1" dirty="0"/>
              <a:t>docker</a:t>
            </a:r>
            <a:r>
              <a:rPr lang="en-US" sz="2000" dirty="0"/>
              <a:t> </a:t>
            </a:r>
            <a:r>
              <a:rPr lang="en-US" sz="2000" dirty="0" err="1"/>
              <a:t>bzw</a:t>
            </a:r>
            <a:r>
              <a:rPr lang="en-US" sz="2000" dirty="0"/>
              <a:t>. </a:t>
            </a:r>
            <a:r>
              <a:rPr lang="en-US" sz="2000" i="1" dirty="0"/>
              <a:t>docker-</a:t>
            </a:r>
            <a:r>
              <a:rPr lang="en-US" sz="2000" i="1" dirty="0" err="1"/>
              <a:t>dind</a:t>
            </a:r>
            <a:r>
              <a:rPr lang="en-US" sz="2000" dirty="0"/>
              <a:t> Image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für </a:t>
            </a:r>
            <a:r>
              <a:rPr lang="en-US" sz="2000" i="1" dirty="0"/>
              <a:t>docker-</a:t>
            </a:r>
            <a:r>
              <a:rPr lang="en-US" sz="2000" i="1" dirty="0" err="1"/>
              <a:t>dind</a:t>
            </a:r>
            <a:r>
              <a:rPr lang="en-US" sz="2000" dirty="0"/>
              <a:t> </a:t>
            </a:r>
            <a:r>
              <a:rPr lang="en-US" sz="2000" dirty="0" err="1"/>
              <a:t>definieren</a:t>
            </a:r>
            <a:endParaRPr lang="en-US" sz="2000" dirty="0">
              <a:latin typeface="Consolas" panose="020B0609020204030204" pitchFamily="49" charset="0"/>
            </a:endParaRP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6878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a:p>
            <a:pPr marL="0" indent="0">
              <a:buNone/>
            </a:pPr>
            <a:endParaRPr lang="en-US" sz="1400" dirty="0">
              <a:latin typeface="Consolas" panose="020B0609020204030204" pitchFamily="49" charset="0"/>
            </a:endParaRPr>
          </a:p>
          <a:p>
            <a:pPr>
              <a:buFont typeface="Arial" panose="020B0604020202020204" pitchFamily="34" charset="0"/>
              <a:buChar char="•"/>
            </a:pPr>
            <a:r>
              <a:rPr lang="en-US" sz="1800" dirty="0" err="1">
                <a:latin typeface="+mj-lt"/>
              </a:rPr>
              <a:t>Ohne</a:t>
            </a:r>
            <a:r>
              <a:rPr lang="en-US" sz="1800" dirty="0">
                <a:latin typeface="+mj-lt"/>
              </a:rPr>
              <a:t> </a:t>
            </a:r>
            <a:r>
              <a:rPr lang="en-US" sz="1800" dirty="0">
                <a:solidFill>
                  <a:srgbClr val="FF0000"/>
                </a:solidFill>
                <a:latin typeface="+mj-lt"/>
              </a:rPr>
              <a:t>alias </a:t>
            </a:r>
            <a:r>
              <a:rPr lang="en-US" sz="1800" dirty="0" err="1">
                <a:latin typeface="+mj-lt"/>
              </a:rPr>
              <a:t>kann</a:t>
            </a:r>
            <a:r>
              <a:rPr lang="en-US" sz="1800" dirty="0">
                <a:latin typeface="+mj-lt"/>
              </a:rPr>
              <a:t> das </a:t>
            </a:r>
            <a:r>
              <a:rPr lang="en-US" sz="1800" i="1" dirty="0">
                <a:latin typeface="+mj-lt"/>
              </a:rPr>
              <a:t>docker</a:t>
            </a:r>
            <a:r>
              <a:rPr lang="en-US" sz="1800" dirty="0">
                <a:latin typeface="+mj-lt"/>
              </a:rPr>
              <a:t> Container Image </a:t>
            </a:r>
            <a:r>
              <a:rPr lang="en-US" sz="1800" dirty="0" err="1">
                <a:latin typeface="+mj-lt"/>
              </a:rPr>
              <a:t>keinen</a:t>
            </a:r>
            <a:r>
              <a:rPr lang="en-US" sz="1800" dirty="0">
                <a:latin typeface="+mj-lt"/>
              </a:rPr>
              <a:t> Docker Host </a:t>
            </a:r>
            <a:r>
              <a:rPr lang="en-US" sz="1800" dirty="0" err="1">
                <a:latin typeface="+mj-lt"/>
              </a:rPr>
              <a:t>finden</a:t>
            </a:r>
            <a:r>
              <a:rPr lang="en-US" sz="1800" dirty="0">
                <a:latin typeface="+mj-lt"/>
              </a:rPr>
              <a:t> und </a:t>
            </a:r>
            <a:r>
              <a:rPr lang="en-US" sz="1800" dirty="0" err="1">
                <a:latin typeface="+mj-lt"/>
              </a:rPr>
              <a:t>folgende</a:t>
            </a:r>
            <a:r>
              <a:rPr lang="en-US" sz="1800" dirty="0">
                <a:latin typeface="+mj-lt"/>
              </a:rPr>
              <a:t> </a:t>
            </a:r>
            <a:r>
              <a:rPr lang="en-US" sz="1800" dirty="0" err="1">
                <a:latin typeface="+mj-lt"/>
              </a:rPr>
              <a:t>Fehlermeldung</a:t>
            </a:r>
            <a:r>
              <a:rPr lang="en-US" sz="1800" dirty="0">
                <a:latin typeface="+mj-lt"/>
              </a:rPr>
              <a:t> </a:t>
            </a:r>
            <a:r>
              <a:rPr lang="en-US" sz="1800" dirty="0" err="1">
                <a:latin typeface="+mj-lt"/>
              </a:rPr>
              <a:t>erscheint</a:t>
            </a:r>
            <a:r>
              <a:rPr lang="en-US" sz="1800" dirty="0">
                <a:latin typeface="+mj-lt"/>
              </a:rPr>
              <a:t>:</a:t>
            </a:r>
          </a:p>
          <a:p>
            <a:pPr lvl="1">
              <a:buFont typeface="Arial" panose="020B0604020202020204" pitchFamily="34" charset="0"/>
              <a:buChar char="•"/>
            </a:pPr>
            <a:r>
              <a:rPr lang="en-US" sz="1400" dirty="0">
                <a:latin typeface="Consolas" panose="020B0609020204030204" pitchFamily="49" charset="0"/>
              </a:rPr>
              <a:t>error during connect: Get http://docker:2376/v1.39/info: dial </a:t>
            </a:r>
            <a:r>
              <a:rPr lang="en-US" sz="1400" dirty="0" err="1">
                <a:latin typeface="Consolas" panose="020B0609020204030204" pitchFamily="49" charset="0"/>
              </a:rPr>
              <a:t>tcp</a:t>
            </a:r>
            <a:r>
              <a:rPr lang="en-US" sz="1400" dirty="0">
                <a:latin typeface="Consolas" panose="020B0609020204030204" pitchFamily="49" charset="0"/>
              </a:rPr>
              <a:t>: lookup docker on 192.168.0.1:53: no such host</a:t>
            </a:r>
          </a:p>
          <a:p>
            <a:pPr lvl="1">
              <a:buFont typeface="Arial" panose="020B0604020202020204" pitchFamily="34" charset="0"/>
              <a:buChar char="•"/>
            </a:pPr>
            <a:endParaRPr lang="en-US" sz="1400" dirty="0">
              <a:latin typeface="Consolas" panose="020B0609020204030204" pitchFamily="49" charset="0"/>
            </a:endParaRPr>
          </a:p>
          <a:p>
            <a:pPr lvl="1">
              <a:buFont typeface="Arial" panose="020B0604020202020204" pitchFamily="34" charset="0"/>
              <a:buChar char="•"/>
            </a:pPr>
            <a:endParaRPr lang="en-US" sz="1400" dirty="0">
              <a:latin typeface="Consolas" panose="020B0609020204030204" pitchFamily="49" charset="0"/>
            </a:endParaRPr>
          </a:p>
        </p:txBody>
      </p:sp>
    </p:spTree>
    <p:extLst>
      <p:ext uri="{BB962C8B-B14F-4D97-AF65-F5344CB8AC3E}">
        <p14:creationId xmlns:p14="http://schemas.microsoft.com/office/powerpoint/2010/main" val="1566046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a:buFont typeface="Arial" panose="020B0604020202020204" pitchFamily="34" charset="0"/>
              <a:buChar char="•"/>
            </a:pPr>
            <a:r>
              <a:rPr lang="de-DE" sz="2000" dirty="0"/>
              <a:t>Lokaler Proxy</a:t>
            </a:r>
          </a:p>
          <a:p>
            <a:pPr lvl="1">
              <a:buFont typeface="Arial" panose="020B0604020202020204" pitchFamily="34" charset="0"/>
              <a:buChar char="•"/>
            </a:pPr>
            <a:r>
              <a:rPr lang="de-DE" sz="1800" dirty="0"/>
              <a:t>Für häufig genutzte Upstream-Images</a:t>
            </a:r>
          </a:p>
          <a:p>
            <a:pPr lvl="1">
              <a:buFont typeface="Arial" panose="020B0604020202020204" pitchFamily="34" charset="0"/>
              <a:buChar char="•"/>
            </a:pPr>
            <a:r>
              <a:rPr lang="de-DE" sz="1800" dirty="0"/>
              <a:t>pull </a:t>
            </a:r>
            <a:r>
              <a:rPr lang="de-DE" sz="1800" dirty="0" err="1"/>
              <a:t>through</a:t>
            </a:r>
            <a:r>
              <a:rPr lang="de-DE" sz="1800" dirty="0"/>
              <a:t> </a:t>
            </a:r>
            <a:r>
              <a:rPr lang="de-DE" sz="1800" dirty="0" err="1"/>
              <a:t>cache</a:t>
            </a:r>
            <a:r>
              <a:rPr lang="de-DE" sz="1800" dirty="0"/>
              <a:t> für </a:t>
            </a:r>
            <a:r>
              <a:rPr lang="de-DE" sz="1800" dirty="0" err="1"/>
              <a:t>DockerHub</a:t>
            </a:r>
            <a:endParaRPr lang="de-DE" sz="1800" dirty="0"/>
          </a:p>
          <a:p>
            <a:pPr lvl="1">
              <a:buFont typeface="Arial" panose="020B0604020202020204" pitchFamily="34" charset="0"/>
              <a:buChar char="•"/>
            </a:pPr>
            <a:r>
              <a:rPr lang="de-DE" sz="1800" dirty="0"/>
              <a:t>Sicht des Docker Clients: Weitere Registry</a:t>
            </a:r>
          </a:p>
          <a:p>
            <a:pPr lvl="1">
              <a:buFont typeface="Arial" panose="020B0604020202020204" pitchFamily="34" charset="0"/>
              <a:buChar char="•"/>
            </a:pPr>
            <a:r>
              <a:rPr lang="de-DE" sz="1800" dirty="0"/>
              <a:t>Verbessert Performance bei häufigen </a:t>
            </a:r>
            <a:r>
              <a:rPr lang="de-DE" sz="1800" dirty="0" err="1"/>
              <a:t>Builds</a:t>
            </a:r>
            <a:endParaRPr lang="de-DE" sz="1800" dirty="0"/>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844561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a:buFont typeface="Arial" panose="020B0604020202020204" pitchFamily="34" charset="0"/>
              <a:buChar char="•"/>
            </a:pPr>
            <a:r>
              <a:rPr lang="de-DE" sz="2000" dirty="0"/>
              <a:t>Docker Hub Rate </a:t>
            </a:r>
            <a:r>
              <a:rPr lang="de-DE" sz="2000" dirty="0" err="1"/>
              <a:t>Limiting</a:t>
            </a:r>
            <a:endParaRPr lang="de-DE" sz="2000" dirty="0"/>
          </a:p>
          <a:p>
            <a:pPr lvl="1">
              <a:buFont typeface="Arial" panose="020B0604020202020204" pitchFamily="34" charset="0"/>
              <a:buChar char="•"/>
            </a:pPr>
            <a:r>
              <a:rPr lang="de-DE" sz="1800" dirty="0">
                <a:hlinkClick r:id="rId3"/>
              </a:rPr>
              <a:t>https://docs.docker.com/docker-hub/download-rate-limit/</a:t>
            </a:r>
            <a:r>
              <a:rPr lang="de-DE" sz="1800" dirty="0"/>
              <a:t> </a:t>
            </a:r>
          </a:p>
          <a:p>
            <a:pPr lvl="1">
              <a:buFont typeface="Arial" panose="020B0604020202020204" pitchFamily="34" charset="0"/>
              <a:buChar char="•"/>
            </a:pPr>
            <a:r>
              <a:rPr lang="de-DE" sz="1800" dirty="0"/>
              <a:t>Begrenzt die Image </a:t>
            </a:r>
            <a:r>
              <a:rPr lang="de-DE" sz="1800" dirty="0" err="1"/>
              <a:t>Pulls</a:t>
            </a:r>
            <a:endParaRPr lang="de-DE" sz="1800" dirty="0"/>
          </a:p>
          <a:p>
            <a:pPr lvl="1">
              <a:buFont typeface="Arial" panose="020B0604020202020204" pitchFamily="34" charset="0"/>
              <a:buChar char="•"/>
            </a:pPr>
            <a:r>
              <a:rPr lang="de-DE" sz="1800" dirty="0"/>
              <a:t>Pro Commit eine Pipeline angestoßen</a:t>
            </a:r>
          </a:p>
          <a:p>
            <a:pPr lvl="2">
              <a:buFont typeface="Arial" panose="020B0604020202020204" pitchFamily="34" charset="0"/>
              <a:buChar char="•"/>
            </a:pPr>
            <a:r>
              <a:rPr lang="de-DE" sz="1600" dirty="0"/>
              <a:t>Selbst bei gleichem Image </a:t>
            </a:r>
            <a:r>
              <a:rPr lang="de-DE" sz="1600" dirty="0">
                <a:sym typeface="Wingdings" panose="05000000000000000000" pitchFamily="2" charset="2"/>
              </a:rPr>
              <a:t> Docker Pull Count erhöht durch „manifest </a:t>
            </a:r>
            <a:r>
              <a:rPr lang="de-DE" sz="1600" dirty="0" err="1">
                <a:sym typeface="Wingdings" panose="05000000000000000000" pitchFamily="2" charset="2"/>
              </a:rPr>
              <a:t>requests</a:t>
            </a:r>
            <a:r>
              <a:rPr lang="de-DE" sz="1600" dirty="0">
                <a:sym typeface="Wingdings" panose="05000000000000000000" pitchFamily="2" charset="2"/>
              </a:rPr>
              <a:t>“</a:t>
            </a:r>
            <a:endParaRPr lang="de-DE" sz="2000" dirty="0">
              <a:sym typeface="Wingdings" panose="05000000000000000000" pitchFamily="2" charset="2"/>
            </a:endParaRPr>
          </a:p>
          <a:p>
            <a:pPr lvl="1">
              <a:buFont typeface="Arial" panose="020B0604020202020204" pitchFamily="34" charset="0"/>
              <a:buChar char="•"/>
            </a:pPr>
            <a:r>
              <a:rPr lang="de-DE" sz="1800" dirty="0">
                <a:sym typeface="Wingdings" panose="05000000000000000000" pitchFamily="2" charset="2"/>
              </a:rPr>
              <a:t>Manifest („Inhaltverzeichnis des Images“)</a:t>
            </a:r>
          </a:p>
          <a:p>
            <a:pPr lvl="2">
              <a:buFont typeface="Arial" panose="020B0604020202020204" pitchFamily="34" charset="0"/>
              <a:buChar char="•"/>
            </a:pPr>
            <a:r>
              <a:rPr lang="de-DE" sz="1600" dirty="0">
                <a:sym typeface="Wingdings" panose="05000000000000000000" pitchFamily="2" charset="2"/>
              </a:rPr>
              <a:t>Informationen über </a:t>
            </a:r>
            <a:r>
              <a:rPr lang="de-DE" sz="1600" dirty="0" err="1">
                <a:sym typeface="Wingdings" panose="05000000000000000000" pitchFamily="2" charset="2"/>
              </a:rPr>
              <a:t>Layers</a:t>
            </a:r>
            <a:r>
              <a:rPr lang="de-DE" sz="1600" dirty="0">
                <a:sym typeface="Wingdings" panose="05000000000000000000" pitchFamily="2" charset="2"/>
              </a:rPr>
              <a:t> und Blobs des Images</a:t>
            </a:r>
            <a:endParaRPr lang="de-DE" sz="1600" dirty="0"/>
          </a:p>
          <a:p>
            <a:pPr>
              <a:buFont typeface="Arial" panose="020B0604020202020204" pitchFamily="34" charset="0"/>
              <a:buChar char="•"/>
            </a:pPr>
            <a:endParaRPr lang="de-DE" sz="2000" dirty="0"/>
          </a:p>
          <a:p>
            <a:pPr>
              <a:buFont typeface="Arial" panose="020B0604020202020204" pitchFamily="34" charset="0"/>
              <a:buChar char="•"/>
            </a:pPr>
            <a:r>
              <a:rPr lang="de-DE" sz="2000" dirty="0" err="1"/>
              <a:t>Dependency</a:t>
            </a:r>
            <a:r>
              <a:rPr lang="de-DE" sz="2000" dirty="0"/>
              <a:t> Proxy </a:t>
            </a:r>
            <a:r>
              <a:rPr lang="de-DE" sz="2000" dirty="0" err="1"/>
              <a:t>GitLab</a:t>
            </a:r>
            <a:r>
              <a:rPr lang="de-DE" sz="2000" dirty="0"/>
              <a:t> Dokumentation: </a:t>
            </a:r>
            <a:r>
              <a:rPr lang="de-DE" sz="2000" dirty="0">
                <a:hlinkClick r:id="rId4"/>
              </a:rPr>
              <a:t>https://docs.gitlab.com/ee/user/packages/dependency_proxy/</a:t>
            </a:r>
            <a:r>
              <a:rPr lang="de-DE" sz="2000" dirty="0"/>
              <a:t> </a:t>
            </a:r>
          </a:p>
          <a:p>
            <a:pPr>
              <a:buFont typeface="Arial" panose="020B0604020202020204" pitchFamily="34" charset="0"/>
              <a:buChar char="•"/>
            </a:pPr>
            <a:endParaRPr lang="de-DE" sz="2000" u="sng" dirty="0"/>
          </a:p>
          <a:p>
            <a:pPr>
              <a:buFont typeface="Arial" panose="020B0604020202020204" pitchFamily="34" charset="0"/>
              <a:buChar char="•"/>
            </a:pPr>
            <a:r>
              <a:rPr lang="de-DE" sz="2000" u="sng" dirty="0"/>
              <a:t>Hier:</a:t>
            </a:r>
            <a:r>
              <a:rPr lang="de-DE" sz="2000" dirty="0"/>
              <a:t> Keine weitere Verwendung!</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823133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Dependency Proxy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a:t>
            </a:r>
            <a:r>
              <a:rPr lang="en-US" sz="2000" i="1" dirty="0"/>
              <a:t>docker</a:t>
            </a:r>
            <a:r>
              <a:rPr lang="en-US" sz="2000" dirty="0"/>
              <a:t> </a:t>
            </a:r>
            <a:r>
              <a:rPr lang="en-US" sz="2000" dirty="0" err="1"/>
              <a:t>bzw</a:t>
            </a:r>
            <a:r>
              <a:rPr lang="en-US" sz="2000" dirty="0"/>
              <a:t>. </a:t>
            </a:r>
            <a:r>
              <a:rPr lang="en-US" sz="2000" i="1" dirty="0"/>
              <a:t>docker-</a:t>
            </a:r>
            <a:r>
              <a:rPr lang="en-US" sz="2000" i="1" dirty="0" err="1"/>
              <a:t>dind</a:t>
            </a:r>
            <a:r>
              <a:rPr lang="en-US" sz="2000" dirty="0"/>
              <a:t> Image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für </a:t>
            </a:r>
            <a:r>
              <a:rPr lang="en-US" sz="2000" i="1" dirty="0"/>
              <a:t>docker-</a:t>
            </a:r>
            <a:r>
              <a:rPr lang="en-US" sz="2000" i="1" dirty="0" err="1"/>
              <a:t>dind</a:t>
            </a:r>
            <a:r>
              <a:rPr lang="en-US" sz="2000" dirty="0"/>
              <a:t> </a:t>
            </a:r>
            <a:r>
              <a:rPr lang="en-US" sz="2000" dirty="0" err="1"/>
              <a:t>definieren</a:t>
            </a:r>
            <a:endParaRPr lang="en-US" sz="2000" dirty="0">
              <a:latin typeface="Consolas" panose="020B0609020204030204" pitchFamily="49" charset="0"/>
            </a:endParaRP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1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65403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sz="2000" b="1" dirty="0"/>
              <a:t>(</a:t>
            </a:r>
            <a:r>
              <a:rPr lang="en-US" sz="2000" b="1" dirty="0">
                <a:solidFill>
                  <a:srgbClr val="0249FC"/>
                </a:solidFill>
              </a:rPr>
              <a:t>Dependency Proxy</a:t>
            </a:r>
            <a:r>
              <a:rPr lang="en-US" sz="2000" b="1" dirty="0"/>
              <a:t>)</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alias </a:t>
            </a:r>
            <a:r>
              <a:rPr lang="en-US" sz="2000" dirty="0" err="1">
                <a:latin typeface="+mj-lt"/>
              </a:rPr>
              <a:t>kann</a:t>
            </a:r>
            <a:r>
              <a:rPr lang="en-US" sz="2000" dirty="0">
                <a:latin typeface="+mj-lt"/>
              </a:rPr>
              <a:t> das </a:t>
            </a:r>
            <a:r>
              <a:rPr lang="en-US" sz="2000" i="1" dirty="0">
                <a:latin typeface="+mj-lt"/>
              </a:rPr>
              <a:t>docker</a:t>
            </a:r>
            <a:r>
              <a:rPr lang="en-US" sz="2000" dirty="0">
                <a:latin typeface="+mj-lt"/>
              </a:rPr>
              <a:t> Container Image </a:t>
            </a:r>
            <a:r>
              <a:rPr lang="en-US" sz="2000" dirty="0" err="1">
                <a:latin typeface="+mj-lt"/>
              </a:rPr>
              <a:t>keinen</a:t>
            </a:r>
            <a:r>
              <a:rPr lang="en-US" sz="2000" dirty="0">
                <a:latin typeface="+mj-lt"/>
              </a:rPr>
              <a:t> Docker Host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3445805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1: Einfache Docker-in-Docker </a:t>
            </a:r>
            <a:r>
              <a:rPr lang="de-DE" b="1" dirty="0" err="1"/>
              <a:t>Build</a:t>
            </a:r>
            <a:r>
              <a:rPr lang="de-DE" b="1" dirty="0"/>
              <a:t>-Pipeline</a:t>
            </a:r>
          </a:p>
          <a:p>
            <a:pPr marL="457200" indent="-457200">
              <a:buFont typeface="+mj-lt"/>
              <a:buAutoNum type="arabicPeriod"/>
            </a:pPr>
            <a:r>
              <a:rPr lang="de-DE" b="1" dirty="0"/>
              <a:t>Ziel: </a:t>
            </a:r>
            <a:r>
              <a:rPr lang="de-DE" dirty="0" err="1"/>
              <a:t>Verständis</a:t>
            </a:r>
            <a:r>
              <a:rPr lang="de-DE" dirty="0"/>
              <a:t> von </a:t>
            </a:r>
            <a:r>
              <a:rPr lang="de-DE" dirty="0" err="1"/>
              <a:t>dind</a:t>
            </a:r>
            <a:r>
              <a:rPr lang="de-DE" dirty="0"/>
              <a:t>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b="1" dirty="0"/>
              <a:t>.</a:t>
            </a:r>
            <a:r>
              <a:rPr lang="de-DE" dirty="0" err="1"/>
              <a:t>gitlab-ci.yml</a:t>
            </a:r>
            <a:r>
              <a:rPr lang="de-DE" dirty="0"/>
              <a:t> dem Projekt hinzufügen oder vorhandene nutzen</a:t>
            </a:r>
          </a:p>
          <a:p>
            <a:pPr marL="857250" lvl="1" indent="-457200">
              <a:buFont typeface="Arial" panose="020B0604020202020204" pitchFamily="34" charset="0"/>
              <a:buChar char="•"/>
            </a:pPr>
            <a:r>
              <a:rPr lang="de-DE" dirty="0"/>
              <a:t>Als </a:t>
            </a:r>
            <a:r>
              <a:rPr lang="de-DE" dirty="0" err="1"/>
              <a:t>image</a:t>
            </a:r>
            <a:r>
              <a:rPr lang="de-DE" dirty="0"/>
              <a:t> folgendes verwenden: </a:t>
            </a:r>
            <a:r>
              <a:rPr lang="de-DE" sz="2000" dirty="0">
                <a:latin typeface="Consolas" panose="020B0609020204030204" pitchFamily="49" charset="0"/>
              </a:rPr>
              <a:t>docker:20.10.16</a:t>
            </a:r>
          </a:p>
          <a:p>
            <a:pPr marL="857250" lvl="1" indent="-457200">
              <a:buFont typeface="Arial" panose="020B0604020202020204" pitchFamily="34" charset="0"/>
              <a:buChar char="•"/>
            </a:pPr>
            <a:r>
              <a:rPr lang="de-DE" dirty="0"/>
              <a:t>Die </a:t>
            </a:r>
            <a:r>
              <a:rPr lang="de-DE" dirty="0" err="1">
                <a:latin typeface="Consolas" panose="020B0609020204030204" pitchFamily="49" charset="0"/>
              </a:rPr>
              <a:t>stage</a:t>
            </a:r>
            <a:r>
              <a:rPr lang="de-DE" dirty="0"/>
              <a:t> sollte </a:t>
            </a:r>
            <a:r>
              <a:rPr lang="de-DE" dirty="0" err="1">
                <a:latin typeface="Consolas" panose="020B0609020204030204" pitchFamily="49" charset="0"/>
              </a:rPr>
              <a:t>build</a:t>
            </a:r>
            <a:r>
              <a:rPr lang="de-DE" dirty="0"/>
              <a:t> sein</a:t>
            </a:r>
          </a:p>
          <a:p>
            <a:pPr marL="857250" lvl="1" indent="-457200">
              <a:buFont typeface="Arial" panose="020B0604020202020204" pitchFamily="34" charset="0"/>
              <a:buChar char="•"/>
            </a:pPr>
            <a:r>
              <a:rPr lang="de-DE" dirty="0"/>
              <a:t>Als </a:t>
            </a:r>
            <a:r>
              <a:rPr lang="de-DE" dirty="0" err="1">
                <a:latin typeface="Consolas" panose="020B0609020204030204" pitchFamily="49" charset="0"/>
              </a:rPr>
              <a:t>service</a:t>
            </a:r>
            <a:r>
              <a:rPr lang="de-DE" dirty="0"/>
              <a:t> das Image als </a:t>
            </a:r>
            <a:r>
              <a:rPr lang="de-DE" dirty="0">
                <a:latin typeface="Consolas" panose="020B0609020204030204" pitchFamily="49" charset="0"/>
              </a:rPr>
              <a:t>–</a:t>
            </a:r>
            <a:r>
              <a:rPr lang="de-DE" dirty="0" err="1">
                <a:latin typeface="Consolas" panose="020B0609020204030204" pitchFamily="49" charset="0"/>
                <a:cs typeface="Calibri" panose="020F0502020204030204" pitchFamily="34" charset="0"/>
              </a:rPr>
              <a:t>dind</a:t>
            </a:r>
            <a:r>
              <a:rPr lang="de-DE" dirty="0"/>
              <a:t> einbinden</a:t>
            </a:r>
          </a:p>
          <a:p>
            <a:pPr marL="857250" lvl="1" indent="-457200">
              <a:buFont typeface="Arial" panose="020B0604020202020204" pitchFamily="34" charset="0"/>
              <a:buChar char="•"/>
            </a:pPr>
            <a:r>
              <a:rPr lang="de-DE" dirty="0"/>
              <a:t>Im </a:t>
            </a:r>
            <a:r>
              <a:rPr lang="de-DE" dirty="0" err="1">
                <a:latin typeface="Consolas" panose="020B0609020204030204" pitchFamily="49" charset="0"/>
              </a:rPr>
              <a:t>script</a:t>
            </a:r>
            <a:r>
              <a:rPr lang="de-DE" dirty="0"/>
              <a:t> Teil sollte folgendes passieren</a:t>
            </a:r>
          </a:p>
          <a:p>
            <a:pPr marL="1257300" lvl="2" indent="-457200">
              <a:buFont typeface="+mj-lt"/>
              <a:buAutoNum type="arabicPeriod"/>
            </a:pPr>
            <a:r>
              <a:rPr lang="de-DE" sz="1800" dirty="0"/>
              <a:t>Bei der Container Registry einloggen (</a:t>
            </a:r>
            <a:r>
              <a:rPr lang="de-DE" sz="1800" dirty="0" err="1"/>
              <a:t>docker</a:t>
            </a:r>
            <a:r>
              <a:rPr lang="de-DE" sz="1800" dirty="0"/>
              <a:t> </a:t>
            </a:r>
            <a:r>
              <a:rPr lang="de-DE" sz="1800" dirty="0" err="1"/>
              <a:t>login</a:t>
            </a:r>
            <a:r>
              <a:rPr lang="de-DE" sz="1800" dirty="0"/>
              <a:t>)</a:t>
            </a:r>
          </a:p>
          <a:p>
            <a:pPr marL="1257300" lvl="2" indent="-457200">
              <a:buFont typeface="+mj-lt"/>
              <a:buAutoNum type="arabicPeriod"/>
            </a:pPr>
            <a:r>
              <a:rPr lang="de-DE" sz="1800" dirty="0"/>
              <a:t>Das Container Image aus dem aktuellen Projekt bauen (</a:t>
            </a:r>
            <a:r>
              <a:rPr lang="de-DE" sz="1800" dirty="0" err="1"/>
              <a:t>docker</a:t>
            </a:r>
            <a:r>
              <a:rPr lang="de-DE" sz="1800" dirty="0"/>
              <a:t> </a:t>
            </a:r>
            <a:r>
              <a:rPr lang="de-DE" sz="1800" dirty="0" err="1"/>
              <a:t>build</a:t>
            </a:r>
            <a:r>
              <a:rPr lang="de-DE" sz="1800" dirty="0"/>
              <a:t>)</a:t>
            </a:r>
          </a:p>
          <a:p>
            <a:pPr marL="1257300" lvl="2" indent="-457200">
              <a:buFont typeface="+mj-lt"/>
              <a:buAutoNum type="arabicPeriod"/>
            </a:pPr>
            <a:r>
              <a:rPr lang="de-DE" sz="1800" dirty="0"/>
              <a:t>Das gebaute Image in die Registry pushen (</a:t>
            </a:r>
            <a:r>
              <a:rPr lang="de-DE" sz="1800" dirty="0" err="1"/>
              <a:t>docker</a:t>
            </a:r>
            <a:r>
              <a:rPr lang="de-DE" sz="1800" dirty="0"/>
              <a:t> push)</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914279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1: Simples Docker-in-Docker</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r>
              <a:rPr lang="de-DE" sz="1400" dirty="0">
                <a:latin typeface="Consolas" panose="020B0609020204030204" pitchFamily="49" charset="0"/>
              </a:rPr>
              <a:t>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endParaRPr lang="de-DE" sz="1400" dirty="0">
              <a:latin typeface="Consolas" panose="020B0609020204030204" pitchFamily="49" charset="0"/>
            </a:endParaRPr>
          </a:p>
        </p:txBody>
      </p:sp>
    </p:spTree>
    <p:extLst>
      <p:ext uri="{BB962C8B-B14F-4D97-AF65-F5344CB8AC3E}">
        <p14:creationId xmlns:p14="http://schemas.microsoft.com/office/powerpoint/2010/main" val="3629727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2: Docker-in-Docker mit Variablen erweitern</a:t>
            </a:r>
          </a:p>
          <a:p>
            <a:pPr marL="457200" indent="-457200">
              <a:buFont typeface="+mj-lt"/>
              <a:buAutoNum type="arabicPeriod"/>
            </a:pPr>
            <a:r>
              <a:rPr lang="de-DE" b="1" dirty="0"/>
              <a:t>Ziel: </a:t>
            </a:r>
            <a:r>
              <a:rPr lang="de-DE" dirty="0" err="1"/>
              <a:t>Verständis</a:t>
            </a:r>
            <a:r>
              <a:rPr lang="de-DE" dirty="0"/>
              <a:t> der Variablen schärfen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Fügen Sie die Variable </a:t>
            </a:r>
            <a:r>
              <a:rPr lang="de-DE" sz="2000" dirty="0">
                <a:latin typeface="Consolas" panose="020B0609020204030204" pitchFamily="49" charset="0"/>
              </a:rPr>
              <a:t>IMAGE_TAG</a:t>
            </a:r>
            <a:r>
              <a:rPr lang="de-DE" sz="2000" dirty="0"/>
              <a:t> hinzu</a:t>
            </a:r>
          </a:p>
          <a:p>
            <a:pPr marL="857250" lvl="1" indent="-457200">
              <a:buFont typeface="Arial" panose="020B0604020202020204" pitchFamily="34" charset="0"/>
              <a:buChar char="•"/>
            </a:pPr>
            <a:r>
              <a:rPr lang="de-DE" dirty="0"/>
              <a:t>Nutzen Sie die neue Variable im </a:t>
            </a:r>
            <a:r>
              <a:rPr lang="de-DE" dirty="0" err="1">
                <a:latin typeface="Consolas" panose="020B0609020204030204" pitchFamily="49" charset="0"/>
              </a:rPr>
              <a:t>script</a:t>
            </a:r>
            <a:r>
              <a:rPr lang="de-DE" dirty="0"/>
              <a:t> Teil</a:t>
            </a:r>
          </a:p>
          <a:p>
            <a:pPr marL="857250" lvl="1" indent="-457200">
              <a:buFont typeface="Arial" panose="020B0604020202020204" pitchFamily="34" charset="0"/>
              <a:buChar char="•"/>
            </a:pPr>
            <a:endParaRPr lang="de-DE" dirty="0"/>
          </a:p>
          <a:p>
            <a:pPr marL="457200" indent="-457200">
              <a:buFont typeface="+mj-lt"/>
              <a:buAutoNum type="arabicPeriod"/>
            </a:pPr>
            <a:r>
              <a:rPr lang="de-DE" b="1" dirty="0"/>
              <a:t>Hinweise:</a:t>
            </a:r>
          </a:p>
          <a:p>
            <a:pPr marL="857250" lvl="1" indent="-457200">
              <a:buFont typeface="Arial" panose="020B0604020202020204" pitchFamily="34" charset="0"/>
              <a:buChar char="•"/>
            </a:pPr>
            <a:r>
              <a:rPr lang="de-DE" dirty="0"/>
              <a:t>IMAGE_TAG wird später beim </a:t>
            </a:r>
            <a:r>
              <a:rPr lang="de-DE" dirty="0" err="1"/>
              <a:t>build</a:t>
            </a:r>
            <a:r>
              <a:rPr lang="de-DE" dirty="0"/>
              <a:t> und push benötigt</a:t>
            </a:r>
          </a:p>
          <a:p>
            <a:pPr marL="857250" lvl="1" indent="-457200">
              <a:buFont typeface="Arial" panose="020B0604020202020204" pitchFamily="34" charset="0"/>
              <a:buChar char="•"/>
            </a:pPr>
            <a:r>
              <a:rPr lang="de-DE" dirty="0"/>
              <a:t>Beim Docker-in-Docker Container Image haben Sie </a:t>
            </a:r>
            <a:r>
              <a:rPr lang="de-DE" dirty="0" err="1"/>
              <a:t>GitLab</a:t>
            </a:r>
            <a:r>
              <a:rPr lang="de-DE" dirty="0"/>
              <a:t>-</a:t>
            </a:r>
            <a:r>
              <a:rPr lang="de-DE" dirty="0" err="1"/>
              <a:t>predefined</a:t>
            </a:r>
            <a:r>
              <a:rPr lang="de-DE" dirty="0"/>
              <a:t>-Variables kennengelernt</a:t>
            </a:r>
          </a:p>
          <a:p>
            <a:pPr marL="857250" lvl="1" indent="-457200">
              <a:buFont typeface="Arial" panose="020B0604020202020204" pitchFamily="34" charset="0"/>
              <a:buChar char="•"/>
            </a:pPr>
            <a:r>
              <a:rPr lang="de-DE" dirty="0"/>
              <a:t>$CI_COMMIT_REF_SLUG ist eine vordefinierte Variable in </a:t>
            </a:r>
            <a:r>
              <a:rPr lang="de-DE" dirty="0" err="1"/>
              <a:t>GitLab</a:t>
            </a:r>
            <a:r>
              <a:rPr lang="de-DE" dirty="0"/>
              <a:t> und ist der Branch- oder Tag-Name </a:t>
            </a:r>
            <a:r>
              <a:rPr lang="de-DE" dirty="0" err="1"/>
              <a:t>sanitized</a:t>
            </a:r>
            <a:r>
              <a:rPr lang="de-DE" dirty="0"/>
              <a:t> und </a:t>
            </a:r>
            <a:r>
              <a:rPr lang="de-DE" dirty="0" err="1"/>
              <a:t>lowercase</a:t>
            </a: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p:txBody>
      </p:sp>
    </p:spTree>
    <p:extLst>
      <p:ext uri="{BB962C8B-B14F-4D97-AF65-F5344CB8AC3E}">
        <p14:creationId xmlns:p14="http://schemas.microsoft.com/office/powerpoint/2010/main" val="269078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2: Docker-in-Docker mit Variablen</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endParaRPr lang="de-DE" dirty="0">
              <a:latin typeface="Consolas" panose="020B0609020204030204" pitchFamily="49" charset="0"/>
            </a:endParaRP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variables:</a:t>
            </a:r>
          </a:p>
          <a:p>
            <a:pPr marL="0" indent="0">
              <a:buNone/>
            </a:pPr>
            <a:r>
              <a:rPr lang="de-DE" sz="1400" dirty="0">
                <a:latin typeface="Consolas" panose="020B0609020204030204" pitchFamily="49" charset="0"/>
              </a:rPr>
              <a:t>    IMAGE_TAG: $CI_REGISTRY_IMAGE:$CI_COMMIT_REF_SLUG</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$IMAGE_TAG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$IMAGE_TAG</a:t>
            </a:r>
          </a:p>
          <a:p>
            <a:pPr marL="0" indent="0">
              <a:buNone/>
            </a:pPr>
            <a:endParaRPr lang="de-DE" sz="1400" dirty="0">
              <a:latin typeface="Consolas" panose="020B0609020204030204" pitchFamily="49" charset="0"/>
            </a:endParaRPr>
          </a:p>
          <a:p>
            <a:pPr>
              <a:buFont typeface="Arial" panose="020B0604020202020204" pitchFamily="34" charset="0"/>
              <a:buChar char="•"/>
            </a:pPr>
            <a:r>
              <a:rPr lang="de-DE" sz="1800" dirty="0"/>
              <a:t>$CI_REGISTRY_IMAGE</a:t>
            </a:r>
          </a:p>
          <a:p>
            <a:pPr lvl="1">
              <a:buFont typeface="Arial" panose="020B0604020202020204" pitchFamily="34" charset="0"/>
              <a:buChar char="•"/>
            </a:pPr>
            <a:r>
              <a:rPr lang="de-DE" sz="1600" dirty="0"/>
              <a:t>Ist die Adresse der Registry des aktuellen Projektes</a:t>
            </a:r>
          </a:p>
          <a:p>
            <a:pPr>
              <a:buFont typeface="Arial" panose="020B0604020202020204" pitchFamily="34" charset="0"/>
              <a:buChar char="•"/>
            </a:pPr>
            <a:r>
              <a:rPr lang="de-DE" sz="1800" dirty="0"/>
              <a:t>$CI_COMMIT_REF_NAME</a:t>
            </a:r>
          </a:p>
          <a:p>
            <a:pPr lvl="1">
              <a:buFont typeface="Arial" panose="020B0604020202020204" pitchFamily="34" charset="0"/>
              <a:buChar char="•"/>
            </a:pPr>
            <a:r>
              <a:rPr lang="de-DE" sz="1400" dirty="0"/>
              <a:t>Ist der Branch- oder Tag-Name</a:t>
            </a:r>
          </a:p>
          <a:p>
            <a:pPr lvl="1">
              <a:buFont typeface="Arial" panose="020B0604020202020204" pitchFamily="34" charset="0"/>
              <a:buChar char="•"/>
            </a:pPr>
            <a:r>
              <a:rPr lang="de-DE" sz="1400" dirty="0"/>
              <a:t>In </a:t>
            </a:r>
            <a:r>
              <a:rPr lang="de-DE" sz="1400" dirty="0" err="1"/>
              <a:t>lowercase</a:t>
            </a:r>
            <a:r>
              <a:rPr lang="de-DE" sz="1400" dirty="0"/>
              <a:t> und </a:t>
            </a:r>
            <a:r>
              <a:rPr lang="de-DE" sz="1400" dirty="0" err="1"/>
              <a:t>sanitized</a:t>
            </a:r>
            <a:r>
              <a:rPr lang="de-DE" sz="1400" dirty="0"/>
              <a:t> als Variable $CI_COMMIT_REF_SLUG </a:t>
            </a:r>
          </a:p>
          <a:p>
            <a:pPr lvl="1">
              <a:buFont typeface="Arial" panose="020B0604020202020204" pitchFamily="34" charset="0"/>
              <a:buChar char="•"/>
            </a:pPr>
            <a:endParaRPr lang="de-DE" sz="1400" dirty="0"/>
          </a:p>
        </p:txBody>
      </p:sp>
    </p:spTree>
    <p:extLst>
      <p:ext uri="{BB962C8B-B14F-4D97-AF65-F5344CB8AC3E}">
        <p14:creationId xmlns:p14="http://schemas.microsoft.com/office/powerpoint/2010/main" val="97991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Inhalt</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Practices</a:t>
            </a:r>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a:buFont typeface="Arial" panose="020B0604020202020204" pitchFamily="34" charset="0"/>
              <a:buChar char="•"/>
            </a:pPr>
            <a:r>
              <a:rPr lang="de-DE" dirty="0"/>
              <a:t>Docker Image: </a:t>
            </a:r>
            <a:r>
              <a:rPr lang="de-DE" dirty="0" err="1"/>
              <a:t>unique</a:t>
            </a:r>
            <a:r>
              <a:rPr lang="de-DE" dirty="0"/>
              <a:t> ID</a:t>
            </a:r>
          </a:p>
          <a:p>
            <a:pPr lvl="1">
              <a:buFont typeface="Arial" panose="020B0604020202020204" pitchFamily="34" charset="0"/>
              <a:buChar char="•"/>
            </a:pPr>
            <a:r>
              <a:rPr lang="de-DE" dirty="0"/>
              <a:t>Beispiel: myimage:1f6ad45c7b3</a:t>
            </a:r>
          </a:p>
          <a:p>
            <a:pPr lvl="1">
              <a:buFont typeface="Arial" panose="020B0604020202020204" pitchFamily="34" charset="0"/>
              <a:buChar char="•"/>
            </a:pPr>
            <a:r>
              <a:rPr lang="de-DE" dirty="0"/>
              <a:t>Arbeiten mit IDs umständlich</a:t>
            </a:r>
          </a:p>
          <a:p>
            <a:pPr>
              <a:buFont typeface="Arial" panose="020B0604020202020204" pitchFamily="34" charset="0"/>
              <a:buChar char="•"/>
            </a:pPr>
            <a:r>
              <a:rPr lang="de-DE" dirty="0"/>
              <a:t>Lesbare Alternative… Image Tagging!</a:t>
            </a:r>
          </a:p>
          <a:p>
            <a:pPr>
              <a:buFont typeface="Arial" panose="020B0604020202020204" pitchFamily="34" charset="0"/>
              <a:buChar char="•"/>
            </a:pPr>
            <a:r>
              <a:rPr lang="de-DE" dirty="0"/>
              <a:t>Vergleichbar mit </a:t>
            </a:r>
            <a:r>
              <a:rPr lang="de-DE" dirty="0" err="1"/>
              <a:t>Labeling</a:t>
            </a:r>
            <a:r>
              <a:rPr lang="de-DE" dirty="0"/>
              <a:t> (Beschriftung)</a:t>
            </a:r>
            <a:endParaRPr lang="de-DE" b="1" dirty="0"/>
          </a:p>
          <a:p>
            <a:pPr>
              <a:buFont typeface="Arial" panose="020B0604020202020204" pitchFamily="34" charset="0"/>
              <a:buChar char="•"/>
            </a:pPr>
            <a:r>
              <a:rPr lang="de-DE" dirty="0"/>
              <a:t>Erlauben aussagekräftige Namen</a:t>
            </a:r>
          </a:p>
          <a:p>
            <a:pPr lvl="1">
              <a:buFont typeface="Arial" panose="020B0604020202020204" pitchFamily="34" charset="0"/>
              <a:buChar char="•"/>
            </a:pPr>
            <a:r>
              <a:rPr lang="de-DE" dirty="0"/>
              <a:t>Leichter zu identifizieren</a:t>
            </a:r>
          </a:p>
          <a:p>
            <a:pPr lvl="1">
              <a:buFont typeface="Arial" panose="020B0604020202020204" pitchFamily="34" charset="0"/>
              <a:buChar char="•"/>
            </a:pPr>
            <a:r>
              <a:rPr lang="de-DE" dirty="0"/>
              <a:t>Einfacher zu benutzen</a:t>
            </a:r>
          </a:p>
          <a:p>
            <a:pPr lvl="1">
              <a:buFont typeface="Arial" panose="020B0604020202020204" pitchFamily="34" charset="0"/>
              <a:buChar char="•"/>
            </a:pPr>
            <a:endParaRPr lang="de-DE" dirty="0"/>
          </a:p>
          <a:p>
            <a:pPr>
              <a:buFont typeface="Arial" panose="020B0604020202020204" pitchFamily="34" charset="0"/>
              <a:buChar char="•"/>
            </a:pPr>
            <a:r>
              <a:rPr lang="de-DE" dirty="0"/>
              <a:t>Image Name = Repository Name</a:t>
            </a:r>
          </a:p>
          <a:p>
            <a:pPr>
              <a:buFont typeface="Arial" panose="020B0604020202020204" pitchFamily="34" charset="0"/>
              <a:buChar char="•"/>
            </a:pPr>
            <a:r>
              <a:rPr lang="de-DE" dirty="0"/>
              <a:t>Tag = optionaler Identifier</a:t>
            </a:r>
          </a:p>
          <a:p>
            <a:pPr>
              <a:buFont typeface="Arial" panose="020B0604020202020204" pitchFamily="34" charset="0"/>
              <a:buChar char="•"/>
            </a:pPr>
            <a:r>
              <a:rPr lang="de-DE" dirty="0"/>
              <a:t>Beispiel: </a:t>
            </a:r>
            <a:r>
              <a:rPr lang="de-DE" dirty="0">
                <a:latin typeface="Consolas" panose="020B0609020204030204" pitchFamily="49" charset="0"/>
              </a:rPr>
              <a:t>ubuntu:24.04</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a:buFont typeface="Arial" panose="020B0604020202020204" pitchFamily="34" charset="0"/>
              <a:buChar char="•"/>
            </a:pPr>
            <a:r>
              <a:rPr lang="de-DE" dirty="0"/>
              <a:t>Lesbarkeit</a:t>
            </a:r>
          </a:p>
          <a:p>
            <a:pPr lvl="1">
              <a:buFont typeface="Arial" panose="020B0604020202020204" pitchFamily="34" charset="0"/>
              <a:buChar char="•"/>
            </a:pPr>
            <a:r>
              <a:rPr lang="de-DE" dirty="0"/>
              <a:t>ID vs. Tag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a:t>Wartung verschiedener Versionen</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Historie</a:t>
            </a:r>
          </a:p>
          <a:p>
            <a:pPr>
              <a:buFont typeface="Arial" panose="020B0604020202020204" pitchFamily="34" charset="0"/>
              <a:buChar char="•"/>
            </a:pPr>
            <a:r>
              <a:rPr lang="de-DE" dirty="0"/>
              <a:t>Convenience</a:t>
            </a:r>
          </a:p>
          <a:p>
            <a:pPr lvl="1">
              <a:buFont typeface="Arial" panose="020B0604020202020204" pitchFamily="34" charset="0"/>
              <a:buChar char="•"/>
            </a:pPr>
            <a:r>
              <a:rPr lang="de-DE" dirty="0"/>
              <a:t>Leicht verwendbar</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Durch konsistente Tagging-Strategie</a:t>
            </a:r>
          </a:p>
        </p:txBody>
      </p:sp>
    </p:spTree>
    <p:extLst>
      <p:ext uri="{BB962C8B-B14F-4D97-AF65-F5344CB8AC3E}">
        <p14:creationId xmlns:p14="http://schemas.microsoft.com/office/powerpoint/2010/main" val="215193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a:t>
            </a:r>
            <a:r>
              <a:rPr lang="de-DE" b="1" u="sng" dirty="0"/>
              <a:t>während</a:t>
            </a:r>
            <a:r>
              <a:rPr lang="de-DE" b="1" dirty="0"/>
              <a:t>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2785</Words>
  <Application>Microsoft Office PowerPoint</Application>
  <PresentationFormat>Bildschirmpräsentation (4:3)</PresentationFormat>
  <Paragraphs>480</Paragraphs>
  <Slides>38</Slides>
  <Notes>21</Notes>
  <HiddenSlides>2</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38</vt:i4>
      </vt:variant>
    </vt:vector>
  </HeadingPairs>
  <TitlesOfParts>
    <vt:vector size="48" baseType="lpstr">
      <vt:lpstr>Arial</vt:lpstr>
      <vt:lpstr>Consolas</vt:lpstr>
      <vt:lpstr>gitlab sans</vt:lpstr>
      <vt:lpstr>Monotype Sorts</vt:lpstr>
      <vt:lpstr>open sans</vt:lpstr>
      <vt:lpstr>open sans semibold</vt:lpstr>
      <vt:lpstr>Times New Roman</vt:lpstr>
      <vt:lpstr>Wingdings</vt:lpstr>
      <vt:lpstr>vorlneu</vt:lpstr>
      <vt:lpstr>Benutzerdefiniertes Design</vt:lpstr>
      <vt:lpstr>Tag 3: GitOps, Docker,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Daniel Krämer</cp:lastModifiedBy>
  <cp:revision>555</cp:revision>
  <cp:lastPrinted>1996-08-01T16:36:58Z</cp:lastPrinted>
  <dcterms:created xsi:type="dcterms:W3CDTF">2024-05-03T10:07:43Z</dcterms:created>
  <dcterms:modified xsi:type="dcterms:W3CDTF">2024-06-18T17:13:10Z</dcterms:modified>
</cp:coreProperties>
</file>