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35"/>
  </p:notesMasterIdLst>
  <p:handoutMasterIdLst>
    <p:handoutMasterId r:id="rId136"/>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 id="597" r:id="rId104"/>
    <p:sldId id="692" r:id="rId105"/>
    <p:sldId id="691" r:id="rId106"/>
    <p:sldId id="688" r:id="rId107"/>
    <p:sldId id="693" r:id="rId108"/>
    <p:sldId id="694" r:id="rId109"/>
    <p:sldId id="698" r:id="rId110"/>
    <p:sldId id="699" r:id="rId111"/>
    <p:sldId id="707" r:id="rId112"/>
    <p:sldId id="700" r:id="rId113"/>
    <p:sldId id="714" r:id="rId114"/>
    <p:sldId id="715" r:id="rId115"/>
    <p:sldId id="716" r:id="rId116"/>
    <p:sldId id="718" r:id="rId117"/>
    <p:sldId id="717" r:id="rId118"/>
    <p:sldId id="725" r:id="rId119"/>
    <p:sldId id="708" r:id="rId120"/>
    <p:sldId id="701" r:id="rId121"/>
    <p:sldId id="719" r:id="rId122"/>
    <p:sldId id="720" r:id="rId123"/>
    <p:sldId id="702" r:id="rId124"/>
    <p:sldId id="709" r:id="rId125"/>
    <p:sldId id="703" r:id="rId126"/>
    <p:sldId id="710" r:id="rId127"/>
    <p:sldId id="704" r:id="rId128"/>
    <p:sldId id="711" r:id="rId129"/>
    <p:sldId id="713" r:id="rId130"/>
    <p:sldId id="705" r:id="rId131"/>
    <p:sldId id="706" r:id="rId132"/>
    <p:sldId id="712" r:id="rId133"/>
    <p:sldId id="724" r:id="rId134"/>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3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103</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104</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Registry = Repository für Images.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105</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106</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107</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109</a:t>
            </a:fld>
            <a:endParaRPr lang="de-DE" altLang="de-DE"/>
          </a:p>
        </p:txBody>
      </p:sp>
    </p:spTree>
    <p:extLst>
      <p:ext uri="{BB962C8B-B14F-4D97-AF65-F5344CB8AC3E}">
        <p14:creationId xmlns:p14="http://schemas.microsoft.com/office/powerpoint/2010/main" val="9053163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111</a:t>
            </a:fld>
            <a:endParaRPr lang="de-DE" altLang="de-DE"/>
          </a:p>
        </p:txBody>
      </p:sp>
    </p:spTree>
    <p:extLst>
      <p:ext uri="{BB962C8B-B14F-4D97-AF65-F5344CB8AC3E}">
        <p14:creationId xmlns:p14="http://schemas.microsoft.com/office/powerpoint/2010/main" val="1001069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könnte man auch ein schlankeres Image (alpine?) verwenden. Könnte.</a:t>
            </a:r>
          </a:p>
          <a:p>
            <a:r>
              <a:rPr lang="de-DE" dirty="0"/>
              <a:t>Das Learning bzgl. der Image-Größen ist allerdings wichtig.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114</a:t>
            </a:fld>
            <a:endParaRPr lang="de-DE" altLang="de-DE"/>
          </a:p>
        </p:txBody>
      </p:sp>
    </p:spTree>
    <p:extLst>
      <p:ext uri="{BB962C8B-B14F-4D97-AF65-F5344CB8AC3E}">
        <p14:creationId xmlns:p14="http://schemas.microsoft.com/office/powerpoint/2010/main" val="35680153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120</a:t>
            </a:fld>
            <a:endParaRPr lang="de-DE" altLang="de-DE"/>
          </a:p>
        </p:txBody>
      </p:sp>
    </p:spTree>
    <p:extLst>
      <p:ext uri="{BB962C8B-B14F-4D97-AF65-F5344CB8AC3E}">
        <p14:creationId xmlns:p14="http://schemas.microsoft.com/office/powerpoint/2010/main" val="14412435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a:p>
            <a:endParaRPr lang="de-DE" dirty="0"/>
          </a:p>
          <a:p>
            <a:r>
              <a:rPr lang="de-DE" dirty="0"/>
              <a:t>Hier sieht man auch mal den Speicherverbrau des Images ganz gut.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121</a:t>
            </a:fld>
            <a:endParaRPr lang="de-DE" altLang="de-DE"/>
          </a:p>
        </p:txBody>
      </p:sp>
    </p:spTree>
    <p:extLst>
      <p:ext uri="{BB962C8B-B14F-4D97-AF65-F5344CB8AC3E}">
        <p14:creationId xmlns:p14="http://schemas.microsoft.com/office/powerpoint/2010/main" val="379202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127</a:t>
            </a:fld>
            <a:endParaRPr lang="de-DE" altLang="de-DE"/>
          </a:p>
        </p:txBody>
      </p:sp>
    </p:spTree>
    <p:extLst>
      <p:ext uri="{BB962C8B-B14F-4D97-AF65-F5344CB8AC3E}">
        <p14:creationId xmlns:p14="http://schemas.microsoft.com/office/powerpoint/2010/main" val="305676698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t>
            </a:r>
          </a:p>
          <a:p>
            <a:endParaRPr lang="de-DE" dirty="0"/>
          </a:p>
          <a:p>
            <a:r>
              <a:rPr lang="de-DE" dirty="0"/>
              <a:t>Docker V2: https://distribution.github.io/distribution/spec/manifest-v2-2/</a:t>
            </a:r>
          </a:p>
          <a:p>
            <a:endParaRPr lang="de-DE" dirty="0"/>
          </a:p>
          <a:p>
            <a:r>
              <a:rPr lang="de-DE" dirty="0"/>
              <a:t>OCI: https://github.com/opencontainers/image-spec/blob/main/spec.md</a:t>
            </a:r>
          </a:p>
          <a:p>
            <a:endParaRPr lang="de-DE" dirty="0"/>
          </a:p>
          <a:p>
            <a:endParaRPr lang="de-DE" dirty="0"/>
          </a:p>
          <a:p>
            <a:r>
              <a:rPr lang="de-DE" dirty="0"/>
              <a:t>Weiterführende Themen:</a:t>
            </a:r>
          </a:p>
          <a:p>
            <a:r>
              <a:rPr lang="de-DE" dirty="0"/>
              <a:t>https://docs.gitlab.com/ee/user/packages/container_registry/#container-image-signatures</a:t>
            </a:r>
          </a:p>
          <a:p>
            <a:endParaRPr lang="de-DE" dirty="0"/>
          </a:p>
          <a:p>
            <a:r>
              <a:rPr lang="de-DE" dirty="0"/>
              <a:t>https://docs.gitlab.com/ee/user/packages/container_registry/#sign-container-images-with-oci-referrer-data</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132</a:t>
            </a:fld>
            <a:endParaRPr lang="de-DE" altLang="de-DE"/>
          </a:p>
        </p:txBody>
      </p:sp>
    </p:spTree>
    <p:extLst>
      <p:ext uri="{BB962C8B-B14F-4D97-AF65-F5344CB8AC3E}">
        <p14:creationId xmlns:p14="http://schemas.microsoft.com/office/powerpoint/2010/main" val="62965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31.05.2024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hyperlink" Target="https://gitlab.com/gitlab-org/gitlab/-/issues/18383#possible-workaround" TargetMode="External"/><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hyperlink" Target="https://gitlab.com/groups/gitlab-org/-/epics/9459"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Live Demo</a:t>
            </a:r>
          </a:p>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a:t>
            </a:r>
            <a:r>
              <a:rPr lang="de-DE" dirty="0" err="1"/>
              <a:t>convention</a:t>
            </a:r>
            <a:r>
              <a:rPr lang="de-DE" dirty="0"/>
              <a:t> für Container Images</a:t>
            </a:r>
          </a:p>
          <a:p>
            <a:pPr>
              <a:buFont typeface="Arial" panose="020B0604020202020204" pitchFamily="34" charset="0"/>
              <a:buChar char="•"/>
            </a:pPr>
            <a:r>
              <a:rPr lang="de-DE" dirty="0"/>
              <a:t>Verschieben oder </a:t>
            </a:r>
            <a:r>
              <a:rPr lang="de-DE" dirty="0" err="1"/>
              <a:t>Umbennnen</a:t>
            </a:r>
            <a:r>
              <a:rPr lang="de-DE" dirty="0"/>
              <a:t>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753007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356288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u="sng"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6201895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ansehen</a:t>
            </a:r>
          </a:p>
          <a:p>
            <a:pPr marL="0" indent="0">
              <a:buNone/>
            </a:pPr>
            <a:endParaRPr lang="de-DE" b="1"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endParaRPr lang="de-DE" dirty="0">
              <a:sym typeface="Wingdings" panose="05000000000000000000" pitchFamily="2" charset="2"/>
            </a:endParaRPr>
          </a:p>
          <a:p>
            <a:pPr>
              <a:buFont typeface="Arial" panose="020B0604020202020204" pitchFamily="34" charset="0"/>
              <a:buChar char="•"/>
            </a:pPr>
            <a:r>
              <a:rPr lang="de-DE" dirty="0"/>
              <a:t>Container Images</a:t>
            </a:r>
          </a:p>
          <a:p>
            <a:pPr lvl="1">
              <a:buFont typeface="Arial" panose="020B0604020202020204" pitchFamily="34" charset="0"/>
              <a:buChar char="•"/>
            </a:pPr>
            <a:r>
              <a:rPr lang="de-DE" dirty="0"/>
              <a:t>Suchen, Sortieren, Filtern und Löschen</a:t>
            </a:r>
          </a:p>
          <a:p>
            <a:pPr>
              <a:buFont typeface="Arial" panose="020B0604020202020204" pitchFamily="34" charset="0"/>
              <a:buChar char="•"/>
            </a:pPr>
            <a:r>
              <a:rPr lang="de-DE" dirty="0"/>
              <a:t>View mit Filter teilen (URL kopieren)</a:t>
            </a:r>
          </a:p>
          <a:p>
            <a:pPr>
              <a:buFont typeface="Arial" panose="020B0604020202020204" pitchFamily="34" charset="0"/>
              <a:buChar char="•"/>
            </a:pPr>
            <a:r>
              <a:rPr lang="de-DE" dirty="0"/>
              <a:t>Private Project</a:t>
            </a:r>
          </a:p>
          <a:p>
            <a:pPr lvl="1">
              <a:buFont typeface="Arial" panose="020B0604020202020204" pitchFamily="34" charset="0"/>
              <a:buChar char="•"/>
            </a:pPr>
            <a:r>
              <a:rPr lang="de-DE" dirty="0"/>
              <a:t>Nur Members des Projekts und der Gruppe haben Zugriff</a:t>
            </a:r>
          </a:p>
          <a:p>
            <a:pPr>
              <a:buFont typeface="Arial" panose="020B0604020202020204" pitchFamily="34" charset="0"/>
              <a:buChar char="•"/>
            </a:pPr>
            <a:r>
              <a:rPr lang="de-DE" dirty="0"/>
              <a:t>Wenn das Projekt öffentlich ist, dann auch die Registry!</a:t>
            </a:r>
          </a:p>
          <a:p>
            <a:pPr>
              <a:buFont typeface="Arial" panose="020B0604020202020204" pitchFamily="34" charset="0"/>
              <a:buChar char="•"/>
            </a:pPr>
            <a:endParaRPr lang="de-DE" u="sng" dirty="0"/>
          </a:p>
        </p:txBody>
      </p:sp>
    </p:spTree>
    <p:extLst>
      <p:ext uri="{BB962C8B-B14F-4D97-AF65-F5344CB8AC3E}">
        <p14:creationId xmlns:p14="http://schemas.microsoft.com/office/powerpoint/2010/main" val="4220529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14AD1-724F-A465-8EA1-4FD7D8039AF4}"/>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D551480-2439-63B2-B529-2748231D5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74" y="981075"/>
            <a:ext cx="4958415" cy="5400675"/>
          </a:xfrm>
        </p:spPr>
      </p:pic>
    </p:spTree>
    <p:extLst>
      <p:ext uri="{BB962C8B-B14F-4D97-AF65-F5344CB8AC3E}">
        <p14:creationId xmlns:p14="http://schemas.microsoft.com/office/powerpoint/2010/main" val="15591642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60108-BD0C-71E3-2804-92F654F44B87}"/>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8EE2252E-8F03-9CA6-D022-702FAA99519F}"/>
              </a:ext>
            </a:extLst>
          </p:cNvPr>
          <p:cNvSpPr>
            <a:spLocks noGrp="1"/>
          </p:cNvSpPr>
          <p:nvPr>
            <p:ph idx="1"/>
          </p:nvPr>
        </p:nvSpPr>
        <p:spPr/>
        <p:txBody>
          <a:bodyPr/>
          <a:lstStyle/>
          <a:p>
            <a:pPr marL="0" indent="0">
              <a:buNone/>
            </a:pPr>
            <a:r>
              <a:rPr lang="de-DE" b="1" dirty="0"/>
              <a:t>Wir brauchen ein Docker Image!</a:t>
            </a:r>
          </a:p>
          <a:p>
            <a:pPr marL="457200" indent="-457200">
              <a:buFont typeface="+mj-lt"/>
              <a:buAutoNum type="arabicPeriod"/>
            </a:pPr>
            <a:r>
              <a:rPr lang="de-DE" dirty="0"/>
              <a:t>Docker muss installiert sein</a:t>
            </a:r>
          </a:p>
          <a:p>
            <a:pPr marL="457200" indent="-457200">
              <a:buFont typeface="+mj-lt"/>
              <a:buAutoNum type="arabicPeriod"/>
            </a:pPr>
            <a:r>
              <a:rPr lang="de-DE" dirty="0"/>
              <a:t>Mit Docker auf </a:t>
            </a:r>
            <a:r>
              <a:rPr lang="de-DE" dirty="0" err="1"/>
              <a:t>GitLab</a:t>
            </a:r>
            <a:r>
              <a:rPr lang="de-DE" dirty="0"/>
              <a:t> einloggen</a:t>
            </a:r>
          </a:p>
          <a:p>
            <a:pPr marL="857250" lvl="1" indent="-457200">
              <a:buFont typeface="Arial" panose="020B0604020202020204" pitchFamily="34" charset="0"/>
              <a:buChar char="•"/>
            </a:pPr>
            <a:r>
              <a:rPr lang="de-DE" dirty="0"/>
              <a:t>Siehe Vorschlagstext von </a:t>
            </a:r>
            <a:r>
              <a:rPr lang="de-DE" dirty="0" err="1"/>
              <a:t>GitLab</a:t>
            </a:r>
            <a:r>
              <a:rPr lang="de-DE" dirty="0"/>
              <a:t>!</a:t>
            </a:r>
          </a:p>
          <a:p>
            <a:pPr marL="857250" lvl="1" indent="-457200">
              <a:buFont typeface="Arial" panose="020B0604020202020204" pitchFamily="34" charset="0"/>
              <a:buChar char="•"/>
            </a:pPr>
            <a:r>
              <a:rPr lang="de-DE" dirty="0"/>
              <a:t>Hier: </a:t>
            </a:r>
            <a:r>
              <a:rPr lang="de-DE" dirty="0" err="1"/>
              <a:t>docker</a:t>
            </a:r>
            <a:r>
              <a:rPr lang="de-DE" dirty="0"/>
              <a:t> </a:t>
            </a:r>
            <a:r>
              <a:rPr lang="de-DE" dirty="0" err="1"/>
              <a:t>login</a:t>
            </a:r>
            <a:r>
              <a:rPr lang="de-DE" dirty="0"/>
              <a:t> gitlab.ads.anderscore.com:5006</a:t>
            </a:r>
          </a:p>
          <a:p>
            <a:pPr marL="457200" indent="-457200">
              <a:buFont typeface="+mj-lt"/>
              <a:buAutoNum type="arabicPeriod"/>
            </a:pPr>
            <a:r>
              <a:rPr lang="de-DE" dirty="0"/>
              <a:t>Lokales </a:t>
            </a:r>
            <a:r>
              <a:rPr lang="de-DE" dirty="0" err="1"/>
              <a:t>Dockerfile</a:t>
            </a:r>
            <a:r>
              <a:rPr lang="de-DE" dirty="0"/>
              <a:t> im Projekt erstellen</a:t>
            </a:r>
          </a:p>
          <a:p>
            <a:pPr marL="457200" indent="-457200">
              <a:buFont typeface="+mj-lt"/>
              <a:buAutoNum type="arabicPeriod"/>
            </a:pPr>
            <a:r>
              <a:rPr lang="de-DE" dirty="0"/>
              <a:t>Docker Image bauen</a:t>
            </a:r>
          </a:p>
          <a:p>
            <a:pPr marL="857250" lvl="1" indent="-457200">
              <a:buFont typeface="Arial" panose="020B0604020202020204" pitchFamily="34" charset="0"/>
              <a:buChar char="•"/>
            </a:pPr>
            <a:r>
              <a:rPr lang="de-DE" dirty="0" err="1"/>
              <a:t>docker</a:t>
            </a:r>
            <a:r>
              <a:rPr lang="de-DE" dirty="0"/>
              <a:t> </a:t>
            </a:r>
            <a:r>
              <a:rPr lang="de-DE" dirty="0" err="1"/>
              <a:t>build</a:t>
            </a:r>
            <a:r>
              <a:rPr lang="de-DE" dirty="0"/>
              <a:t> -t gitlab.ads.anderscore.com:5006/</a:t>
            </a:r>
            <a:r>
              <a:rPr lang="de-DE" dirty="0" err="1"/>
              <a:t>trainings</a:t>
            </a:r>
            <a:r>
              <a:rPr lang="de-DE" dirty="0"/>
              <a:t>/</a:t>
            </a:r>
            <a:r>
              <a:rPr lang="de-DE" dirty="0" err="1"/>
              <a:t>gitlab</a:t>
            </a:r>
            <a:r>
              <a:rPr lang="de-DE" dirty="0"/>
              <a:t> .</a:t>
            </a:r>
          </a:p>
          <a:p>
            <a:pPr marL="457200" indent="-457200">
              <a:buFont typeface="+mj-lt"/>
              <a:buAutoNum type="arabicPeriod"/>
            </a:pPr>
            <a:r>
              <a:rPr lang="de-DE" dirty="0"/>
              <a:t>Docker Image in die </a:t>
            </a:r>
            <a:r>
              <a:rPr lang="de-DE" dirty="0" err="1"/>
              <a:t>GitLab</a:t>
            </a:r>
            <a:r>
              <a:rPr lang="de-DE" dirty="0"/>
              <a:t> Container Registry pushen</a:t>
            </a:r>
          </a:p>
          <a:p>
            <a:pPr marL="857250" lvl="1" indent="-457200">
              <a:buFont typeface="Arial" panose="020B0604020202020204" pitchFamily="34" charset="0"/>
              <a:buChar char="•"/>
            </a:pPr>
            <a:r>
              <a:rPr lang="de-DE" dirty="0" err="1"/>
              <a:t>docker</a:t>
            </a:r>
            <a:r>
              <a:rPr lang="de-DE" dirty="0"/>
              <a:t> push gitlab.ads.anderscore.com:5006/</a:t>
            </a:r>
            <a:r>
              <a:rPr lang="de-DE" dirty="0" err="1"/>
              <a:t>trainings</a:t>
            </a:r>
            <a:r>
              <a:rPr lang="de-DE" dirty="0"/>
              <a:t>/</a:t>
            </a:r>
            <a:r>
              <a:rPr lang="de-DE" dirty="0" err="1"/>
              <a:t>gitlab</a:t>
            </a:r>
            <a:endParaRPr lang="de-DE" dirty="0"/>
          </a:p>
          <a:p>
            <a:pPr marL="0" indent="0">
              <a:buNone/>
            </a:pPr>
            <a:endParaRPr lang="de-DE" b="1" dirty="0"/>
          </a:p>
        </p:txBody>
      </p:sp>
    </p:spTree>
    <p:extLst>
      <p:ext uri="{BB962C8B-B14F-4D97-AF65-F5344CB8AC3E}">
        <p14:creationId xmlns:p14="http://schemas.microsoft.com/office/powerpoint/2010/main" val="18222282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51361-0E67-CBAF-BAC8-61E8FC26ED7E}"/>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B4D2FE18-90E4-6B13-8F57-52B0A416EABC}"/>
              </a:ext>
            </a:extLst>
          </p:cNvPr>
          <p:cNvSpPr>
            <a:spLocks noGrp="1"/>
          </p:cNvSpPr>
          <p:nvPr>
            <p:ph idx="1"/>
          </p:nvPr>
        </p:nvSpPr>
        <p:spPr/>
        <p:txBody>
          <a:bodyPr numCol="2"/>
          <a:lstStyle/>
          <a:p>
            <a:pPr marL="0" indent="0">
              <a:buNone/>
            </a:pPr>
            <a:r>
              <a:rPr lang="de-DE" sz="1400" b="1" dirty="0" err="1"/>
              <a:t>Dockerfile</a:t>
            </a:r>
            <a:endParaRPr lang="de-DE" sz="1400" b="1" dirty="0"/>
          </a:p>
          <a:p>
            <a:pPr marL="0" indent="0">
              <a:buNone/>
            </a:pPr>
            <a:r>
              <a:rPr lang="de-DE" sz="1400" dirty="0">
                <a:latin typeface="Consolas" panose="020B0609020204030204" pitchFamily="49" charset="0"/>
              </a:rPr>
              <a:t>FROM centos:7</a:t>
            </a:r>
          </a:p>
          <a:p>
            <a:pPr marL="0" indent="0">
              <a:buNone/>
            </a:pPr>
            <a:r>
              <a:rPr lang="de-DE" sz="1400" dirty="0">
                <a:latin typeface="Consolas" panose="020B0609020204030204" pitchFamily="49" charset="0"/>
              </a:rPr>
              <a:t>LABEL </a:t>
            </a:r>
            <a:r>
              <a:rPr lang="de-DE" sz="1400" dirty="0" err="1">
                <a:latin typeface="Consolas" panose="020B0609020204030204" pitchFamily="49" charset="0"/>
              </a:rPr>
              <a:t>maintainer</a:t>
            </a:r>
            <a:r>
              <a:rPr lang="de-DE" sz="1400" dirty="0">
                <a:latin typeface="Consolas" panose="020B0609020204030204" pitchFamily="49" charset="0"/>
              </a:rPr>
              <a:t>="Patrick </a:t>
            </a:r>
            <a:r>
              <a:rPr lang="de-DE" sz="1400" dirty="0" err="1">
                <a:latin typeface="Consolas" panose="020B0609020204030204" pitchFamily="49" charset="0"/>
              </a:rPr>
              <a:t>Ungewiß</a:t>
            </a:r>
            <a:r>
              <a:rPr lang="de-DE" sz="1400" dirty="0">
                <a:latin typeface="Consolas" panose="020B0609020204030204" pitchFamily="49" charset="0"/>
              </a:rPr>
              <a:t>"</a:t>
            </a:r>
          </a:p>
          <a:p>
            <a:pPr marL="0" indent="0">
              <a:buNone/>
            </a:pPr>
            <a:r>
              <a:rPr lang="de-DE" sz="1400" dirty="0">
                <a:latin typeface="Consolas" panose="020B0609020204030204" pitchFamily="49" charset="0"/>
              </a:rPr>
              <a:t>ARG TIMEZONE="Germany/Cologne"</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set</a:t>
            </a:r>
            <a:r>
              <a:rPr lang="de-DE" sz="1400" dirty="0">
                <a:latin typeface="Consolas" panose="020B0609020204030204" pitchFamily="49" charset="0"/>
              </a:rPr>
              <a:t> a </a:t>
            </a:r>
            <a:r>
              <a:rPr lang="de-DE" sz="1400" dirty="0" err="1">
                <a:latin typeface="Consolas" panose="020B0609020204030204" pitchFamily="49" charset="0"/>
              </a:rPr>
              <a:t>directory</a:t>
            </a:r>
            <a:r>
              <a:rPr lang="de-DE" sz="1400" dirty="0">
                <a:latin typeface="Consolas" panose="020B0609020204030204" pitchFamily="49" charset="0"/>
              </a:rPr>
              <a:t> </a:t>
            </a:r>
            <a:r>
              <a:rPr lang="de-DE" sz="1400" dirty="0" err="1">
                <a:latin typeface="Consolas" panose="020B0609020204030204" pitchFamily="49" charset="0"/>
              </a:rPr>
              <a:t>for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r>
              <a:rPr lang="de-DE" sz="1400" dirty="0">
                <a:latin typeface="Consolas" panose="020B0609020204030204" pitchFamily="49" charset="0"/>
              </a:rPr>
              <a:t>WORKDIR /</a:t>
            </a:r>
            <a:r>
              <a:rPr lang="de-DE" sz="1400" dirty="0" err="1">
                <a:latin typeface="Consolas" panose="020B0609020204030204" pitchFamily="49" charset="0"/>
              </a:rPr>
              <a:t>usr</a:t>
            </a:r>
            <a:r>
              <a:rPr lang="de-DE" sz="1400" dirty="0">
                <a:latin typeface="Consolas" panose="020B0609020204030204" pitchFamily="49" charset="0"/>
              </a:rPr>
              <a:t>/</a:t>
            </a:r>
            <a:r>
              <a:rPr lang="de-DE" sz="1400" dirty="0" err="1">
                <a:latin typeface="Consolas" panose="020B0609020204030204" pitchFamily="49" charset="0"/>
              </a:rPr>
              <a:t>src</a:t>
            </a:r>
            <a:r>
              <a:rPr lang="de-DE" sz="1400" dirty="0">
                <a:latin typeface="Consolas" panose="020B0609020204030204" pitchFamily="49" charset="0"/>
              </a:rPr>
              <a:t>/</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copy</a:t>
            </a:r>
            <a:r>
              <a:rPr lang="de-DE" sz="1400" dirty="0">
                <a:latin typeface="Consolas" panose="020B0609020204030204" pitchFamily="49" charset="0"/>
              </a:rPr>
              <a:t> all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files</a:t>
            </a:r>
            <a:r>
              <a:rPr lang="de-DE" sz="1400" dirty="0">
                <a:latin typeface="Consolas" panose="020B0609020204030204" pitchFamily="49" charset="0"/>
              </a:rPr>
              <a:t> </a:t>
            </a:r>
            <a:r>
              <a:rPr lang="de-DE" sz="1400" dirty="0" err="1">
                <a:latin typeface="Consolas" panose="020B0609020204030204" pitchFamily="49" charset="0"/>
              </a:rPr>
              <a:t>to</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endParaRPr lang="de-DE" sz="1400" dirty="0">
              <a:latin typeface="Consolas" panose="020B0609020204030204" pitchFamily="49" charset="0"/>
            </a:endParaRPr>
          </a:p>
          <a:p>
            <a:pPr marL="0" indent="0">
              <a:buNone/>
            </a:pPr>
            <a:r>
              <a:rPr lang="de-DE" sz="1400" dirty="0">
                <a:latin typeface="Consolas" panose="020B0609020204030204" pitchFamily="49" charset="0"/>
              </a:rPr>
              <a:t>COPY . .</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#update </a:t>
            </a:r>
            <a:r>
              <a:rPr lang="de-DE" sz="1400" dirty="0" err="1">
                <a:latin typeface="Consolas" panose="020B0609020204030204" pitchFamily="49" charset="0"/>
              </a:rPr>
              <a:t>yum</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update -y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sshd</a:t>
            </a:r>
            <a:r>
              <a:rPr lang="de-DE" sz="1400" dirty="0">
                <a:latin typeface="Consolas" panose="020B0609020204030204" pitchFamily="49" charset="0"/>
              </a:rPr>
              <a:t>, </a:t>
            </a:r>
            <a:r>
              <a:rPr lang="de-DE" sz="1400" dirty="0" err="1">
                <a:latin typeface="Consolas" panose="020B0609020204030204" pitchFamily="49" charset="0"/>
              </a:rPr>
              <a:t>httpd</a:t>
            </a:r>
            <a:r>
              <a:rPr lang="de-DE" sz="1400" dirty="0">
                <a:latin typeface="Consolas" panose="020B0609020204030204" pitchFamily="49" charset="0"/>
              </a:rPr>
              <a:t>, </a:t>
            </a:r>
            <a:r>
              <a:rPr lang="de-DE" sz="1400" dirty="0" err="1">
                <a:latin typeface="Consolas" panose="020B0609020204030204" pitchFamily="49" charset="0"/>
              </a:rPr>
              <a:t>sudo</a:t>
            </a:r>
            <a:r>
              <a:rPr lang="de-DE" sz="1400" dirty="0">
                <a:latin typeface="Consolas" panose="020B0609020204030204" pitchFamily="49" charset="0"/>
              </a:rPr>
              <a:t>, </a:t>
            </a:r>
            <a:r>
              <a:rPr lang="de-DE" sz="1400" dirty="0" err="1">
                <a:latin typeface="Consolas" panose="020B0609020204030204" pitchFamily="49" charset="0"/>
              </a:rPr>
              <a:t>openssl</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-server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-clients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-tools \</a:t>
            </a:r>
          </a:p>
          <a:p>
            <a:pPr marL="0" indent="0">
              <a:buNone/>
            </a:pPr>
            <a:r>
              <a:rPr lang="de-DE" sz="1400" dirty="0" err="1">
                <a:latin typeface="Consolas" panose="020B0609020204030204" pitchFamily="49" charset="0"/>
              </a:rPr>
              <a:t>sudo</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openssl</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more</a:t>
            </a:r>
            <a:r>
              <a:rPr lang="de-DE" sz="1400" dirty="0">
                <a:latin typeface="Consolas" panose="020B0609020204030204" pitchFamily="49" charset="0"/>
              </a:rPr>
              <a:t> </a:t>
            </a:r>
            <a:r>
              <a:rPr lang="de-DE" sz="1400" dirty="0" err="1">
                <a:latin typeface="Consolas" panose="020B0609020204030204" pitchFamily="49" charset="0"/>
              </a:rPr>
              <a:t>tools</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git</a:t>
            </a:r>
            <a:r>
              <a:rPr lang="de-DE" sz="1400" dirty="0">
                <a:latin typeface="Consolas" panose="020B0609020204030204" pitchFamily="49" charset="0"/>
              </a:rPr>
              <a:t> \</a:t>
            </a:r>
          </a:p>
          <a:p>
            <a:pPr marL="0" indent="0">
              <a:buNone/>
            </a:pPr>
            <a:r>
              <a:rPr lang="de-DE" sz="1400" dirty="0">
                <a:latin typeface="Consolas" panose="020B0609020204030204" pitchFamily="49" charset="0"/>
              </a:rPr>
              <a:t>sed \</a:t>
            </a:r>
          </a:p>
          <a:p>
            <a:pPr marL="0" indent="0">
              <a:buNone/>
            </a:pPr>
            <a:r>
              <a:rPr lang="de-DE" sz="1400" dirty="0" err="1">
                <a:latin typeface="Consolas" panose="020B0609020204030204" pitchFamily="49" charset="0"/>
              </a:rPr>
              <a:t>telnet</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vim</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unzip</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crontabs</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zip</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define</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port</a:t>
            </a:r>
            <a:r>
              <a:rPr lang="de-DE" sz="1400" dirty="0">
                <a:latin typeface="Consolas" panose="020B0609020204030204" pitchFamily="49" charset="0"/>
              </a:rPr>
              <a:t> </a:t>
            </a:r>
            <a:r>
              <a:rPr lang="de-DE" sz="1400" dirty="0" err="1">
                <a:latin typeface="Consolas" panose="020B0609020204030204" pitchFamily="49" charset="0"/>
              </a:rPr>
              <a:t>number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r>
              <a:rPr lang="de-DE" sz="1400" dirty="0">
                <a:latin typeface="Consolas" panose="020B0609020204030204" pitchFamily="49" charset="0"/>
              </a:rPr>
              <a:t> </a:t>
            </a:r>
            <a:r>
              <a:rPr lang="de-DE" sz="1400" dirty="0" err="1">
                <a:latin typeface="Consolas" panose="020B0609020204030204" pitchFamily="49" charset="0"/>
              </a:rPr>
              <a:t>should</a:t>
            </a:r>
            <a:r>
              <a:rPr lang="de-DE" sz="1400" dirty="0">
                <a:latin typeface="Consolas" panose="020B0609020204030204" pitchFamily="49" charset="0"/>
              </a:rPr>
              <a:t> </a:t>
            </a:r>
            <a:r>
              <a:rPr lang="de-DE" sz="1400" dirty="0" err="1">
                <a:latin typeface="Consolas" panose="020B0609020204030204" pitchFamily="49" charset="0"/>
              </a:rPr>
              <a:t>expose</a:t>
            </a:r>
            <a:endParaRPr lang="de-DE" sz="1400" dirty="0">
              <a:latin typeface="Consolas" panose="020B0609020204030204" pitchFamily="49" charset="0"/>
            </a:endParaRPr>
          </a:p>
          <a:p>
            <a:pPr marL="0" indent="0">
              <a:buNone/>
            </a:pPr>
            <a:r>
              <a:rPr lang="de-DE" sz="1400" dirty="0">
                <a:latin typeface="Consolas" panose="020B0609020204030204" pitchFamily="49" charset="0"/>
              </a:rPr>
              <a:t>EXPOSE 5000</a:t>
            </a:r>
          </a:p>
        </p:txBody>
      </p:sp>
    </p:spTree>
    <p:extLst>
      <p:ext uri="{BB962C8B-B14F-4D97-AF65-F5344CB8AC3E}">
        <p14:creationId xmlns:p14="http://schemas.microsoft.com/office/powerpoint/2010/main" val="16406618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35DD14E3-6D68-687A-690E-403B4712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28" y="1152172"/>
            <a:ext cx="8106906" cy="5058481"/>
          </a:xfrm>
        </p:spPr>
      </p:pic>
    </p:spTree>
    <p:extLst>
      <p:ext uri="{BB962C8B-B14F-4D97-AF65-F5344CB8AC3E}">
        <p14:creationId xmlns:p14="http://schemas.microsoft.com/office/powerpoint/2010/main" val="42224926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6CEF1-687D-48E5-B114-D9B0E139BEF6}"/>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9516D61-DCF3-C639-FA07-8F0403ADF2DE}"/>
              </a:ext>
            </a:extLst>
          </p:cNvPr>
          <p:cNvSpPr>
            <a:spLocks noGrp="1"/>
          </p:cNvSpPr>
          <p:nvPr>
            <p:ph idx="1"/>
          </p:nvPr>
        </p:nvSpPr>
        <p:spPr/>
        <p:txBody>
          <a:bodyPr/>
          <a:lstStyle/>
          <a:p>
            <a:pPr>
              <a:buFont typeface="Arial" panose="020B0604020202020204" pitchFamily="34" charset="0"/>
              <a:buChar char="•"/>
            </a:pPr>
            <a:r>
              <a:rPr lang="de-DE" dirty="0"/>
              <a:t>Das Pushen hat lange gedauert…</a:t>
            </a:r>
          </a:p>
          <a:p>
            <a:pPr lvl="1">
              <a:buFont typeface="Arial" panose="020B0604020202020204" pitchFamily="34" charset="0"/>
              <a:buChar char="•"/>
            </a:pPr>
            <a:r>
              <a:rPr lang="de-DE" dirty="0">
                <a:sym typeface="Wingdings" panose="05000000000000000000" pitchFamily="2" charset="2"/>
              </a:rPr>
              <a:t> Größe des Images beachten!</a:t>
            </a:r>
          </a:p>
          <a:p>
            <a:pPr>
              <a:buFont typeface="Arial" panose="020B0604020202020204" pitchFamily="34" charset="0"/>
              <a:buChar char="•"/>
            </a:pPr>
            <a:r>
              <a:rPr lang="de-DE" dirty="0">
                <a:sym typeface="Wingdings" panose="05000000000000000000" pitchFamily="2" charset="2"/>
              </a:rPr>
              <a:t>Bad </a:t>
            </a:r>
            <a:r>
              <a:rPr lang="de-DE" dirty="0" err="1">
                <a:sym typeface="Wingdings" panose="05000000000000000000" pitchFamily="2" charset="2"/>
              </a:rPr>
              <a:t>practise</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latest</a:t>
            </a:r>
            <a:r>
              <a:rPr lang="de-DE" dirty="0">
                <a:sym typeface="Wingdings" panose="05000000000000000000" pitchFamily="2" charset="2"/>
              </a:rPr>
              <a:t> bei einem Docker Image zu verwenden</a:t>
            </a:r>
          </a:p>
          <a:p>
            <a:pPr lvl="2">
              <a:buFont typeface="Arial" panose="020B0604020202020204" pitchFamily="34" charset="0"/>
              <a:buChar char="•"/>
            </a:pPr>
            <a:r>
              <a:rPr lang="de-DE" sz="1800" dirty="0">
                <a:sym typeface="Wingdings" panose="05000000000000000000" pitchFamily="2" charset="2"/>
              </a:rPr>
              <a:t>Weil sich dadurch das Image immer ändert! (durch die neue Version)</a:t>
            </a:r>
          </a:p>
          <a:p>
            <a:pPr lvl="1">
              <a:buFont typeface="Arial" panose="020B0604020202020204" pitchFamily="34" charset="0"/>
              <a:buChar char="•"/>
            </a:pPr>
            <a:r>
              <a:rPr lang="de-DE" dirty="0">
                <a:sym typeface="Wingdings" panose="05000000000000000000" pitchFamily="2" charset="2"/>
              </a:rPr>
              <a:t>Keine Version  z.B. </a:t>
            </a:r>
            <a:r>
              <a:rPr lang="de-DE" dirty="0" err="1">
                <a:sym typeface="Wingdings" panose="05000000000000000000" pitchFamily="2" charset="2"/>
              </a:rPr>
              <a:t>docker</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Das </a:t>
            </a:r>
            <a:r>
              <a:rPr lang="de-DE" dirty="0" err="1">
                <a:sym typeface="Wingdings" panose="05000000000000000000" pitchFamily="2" charset="2"/>
              </a:rPr>
              <a:t>latest</a:t>
            </a:r>
            <a:r>
              <a:rPr lang="de-DE" dirty="0">
                <a:sym typeface="Wingdings" panose="05000000000000000000" pitchFamily="2" charset="2"/>
              </a:rPr>
              <a:t> tag  z.B. </a:t>
            </a:r>
            <a:r>
              <a:rPr lang="de-DE" dirty="0" err="1">
                <a:sym typeface="Wingdings" panose="05000000000000000000" pitchFamily="2" charset="2"/>
              </a:rPr>
              <a:t>docker:latest</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Das </a:t>
            </a:r>
            <a:r>
              <a:rPr lang="de-DE" dirty="0" err="1">
                <a:sym typeface="Wingdings" panose="05000000000000000000" pitchFamily="2" charset="2"/>
              </a:rPr>
              <a:t>stable</a:t>
            </a:r>
            <a:r>
              <a:rPr lang="de-DE" dirty="0">
                <a:sym typeface="Wingdings" panose="05000000000000000000" pitchFamily="2" charset="2"/>
              </a:rPr>
              <a:t> tag  z.B. </a:t>
            </a:r>
            <a:r>
              <a:rPr lang="de-DE" dirty="0" err="1">
                <a:sym typeface="Wingdings" panose="05000000000000000000" pitchFamily="2" charset="2"/>
              </a:rPr>
              <a:t>docker:stable</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Major </a:t>
            </a:r>
            <a:r>
              <a:rPr lang="de-DE" dirty="0" err="1">
                <a:sym typeface="Wingdings" panose="05000000000000000000" pitchFamily="2" charset="2"/>
              </a:rPr>
              <a:t>version</a:t>
            </a:r>
            <a:r>
              <a:rPr lang="de-DE" dirty="0">
                <a:sym typeface="Wingdings" panose="05000000000000000000" pitchFamily="2" charset="2"/>
              </a:rPr>
              <a:t>  z.B. docker:26</a:t>
            </a:r>
          </a:p>
          <a:p>
            <a:pPr>
              <a:buFont typeface="Arial" panose="020B0604020202020204" pitchFamily="34" charset="0"/>
              <a:buChar char="•"/>
            </a:pPr>
            <a:r>
              <a:rPr lang="de-DE" dirty="0" err="1">
                <a:sym typeface="Wingdings" panose="05000000000000000000" pitchFamily="2" charset="2"/>
              </a:rPr>
              <a:t>Good</a:t>
            </a:r>
            <a:r>
              <a:rPr lang="de-DE" dirty="0">
                <a:sym typeface="Wingdings" panose="05000000000000000000" pitchFamily="2" charset="2"/>
              </a:rPr>
              <a:t> </a:t>
            </a:r>
            <a:r>
              <a:rPr lang="de-DE" dirty="0" err="1">
                <a:sym typeface="Wingdings" panose="05000000000000000000" pitchFamily="2" charset="2"/>
              </a:rPr>
              <a:t>practise</a:t>
            </a:r>
            <a:endParaRPr lang="de-DE" dirty="0">
              <a:sym typeface="Wingdings" panose="05000000000000000000" pitchFamily="2" charset="2"/>
            </a:endParaRPr>
          </a:p>
          <a:p>
            <a:pPr lvl="1">
              <a:buFont typeface="Arial" panose="020B0604020202020204" pitchFamily="34" charset="0"/>
              <a:buChar char="•"/>
            </a:pPr>
            <a:r>
              <a:rPr lang="de-DE" dirty="0">
                <a:sym typeface="Wingdings" panose="05000000000000000000" pitchFamily="2" charset="2"/>
              </a:rPr>
              <a:t>Spezifische Version nutzen  z.B. docker:26.1.3-dind</a:t>
            </a:r>
          </a:p>
          <a:p>
            <a:pPr lvl="1">
              <a:buFont typeface="Arial" panose="020B0604020202020204" pitchFamily="34" charset="0"/>
              <a:buChar char="•"/>
            </a:pPr>
            <a:r>
              <a:rPr lang="de-DE" dirty="0">
                <a:sym typeface="Wingdings" panose="05000000000000000000" pitchFamily="2" charset="2"/>
              </a:rPr>
              <a:t>--version nutzen, um ggf. die zuletzt funktionierende Version anzuzeigen</a:t>
            </a:r>
            <a:endParaRPr lang="en-US" dirty="0"/>
          </a:p>
        </p:txBody>
      </p:sp>
    </p:spTree>
    <p:extLst>
      <p:ext uri="{BB962C8B-B14F-4D97-AF65-F5344CB8AC3E}">
        <p14:creationId xmlns:p14="http://schemas.microsoft.com/office/powerpoint/2010/main" val="14317405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E18321-EDE0-6957-95B9-3FF5936707F8}"/>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285A119A-C72F-B7B5-141E-91DA1636D5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621" y="981075"/>
            <a:ext cx="3852121" cy="5400675"/>
          </a:xfrm>
        </p:spPr>
      </p:pic>
    </p:spTree>
    <p:extLst>
      <p:ext uri="{BB962C8B-B14F-4D97-AF65-F5344CB8AC3E}">
        <p14:creationId xmlns:p14="http://schemas.microsoft.com/office/powerpoint/2010/main" val="2494330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u="sng"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186297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Tags eines bestimmten Container Image ansehen</a:t>
            </a:r>
          </a:p>
          <a:p>
            <a:pPr>
              <a:buFont typeface="Arial" panose="020B0604020202020204" pitchFamily="34" charset="0"/>
              <a:buChar char="•"/>
            </a:pPr>
            <a:r>
              <a:rPr lang="de-DE" dirty="0"/>
              <a:t>In </a:t>
            </a:r>
            <a:r>
              <a:rPr lang="de-DE" dirty="0" err="1"/>
              <a:t>GitLab</a:t>
            </a:r>
            <a:r>
              <a:rPr lang="de-DE" dirty="0"/>
              <a:t> kann man die „Tag Details“-Seite einsehen, um eine Liste der Tags zu erhalten, welche mit dem Image in Verbindung stehen</a:t>
            </a:r>
          </a:p>
          <a:p>
            <a:pPr>
              <a:buFont typeface="Arial" panose="020B0604020202020204" pitchFamily="34" charset="0"/>
              <a:buChar char="•"/>
            </a:pPr>
            <a:endParaRPr lang="de-DE"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selektieren</a:t>
            </a:r>
          </a:p>
          <a:p>
            <a:pPr marL="457200" indent="-457200">
              <a:buFont typeface="+mj-lt"/>
              <a:buAutoNum type="arabicPeriod"/>
            </a:pPr>
            <a:r>
              <a:rPr lang="de-DE" dirty="0">
                <a:sym typeface="Wingdings" panose="05000000000000000000" pitchFamily="2" charset="2"/>
              </a:rPr>
              <a:t>„Tag-Details“-Seite wird angezeigt</a:t>
            </a:r>
          </a:p>
          <a:p>
            <a:pPr marL="457200" indent="-457200">
              <a:buFont typeface="+mj-lt"/>
              <a:buAutoNum type="arabicPeriod"/>
            </a:pPr>
            <a:endParaRPr lang="de-DE" dirty="0"/>
          </a:p>
        </p:txBody>
      </p:sp>
    </p:spTree>
    <p:extLst>
      <p:ext uri="{BB962C8B-B14F-4D97-AF65-F5344CB8AC3E}">
        <p14:creationId xmlns:p14="http://schemas.microsoft.com/office/powerpoint/2010/main" val="189770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6" name="Inhaltsplatzhalter 5">
            <a:extLst>
              <a:ext uri="{FF2B5EF4-FFF2-40B4-BE49-F238E27FC236}">
                <a16:creationId xmlns:a16="http://schemas.microsoft.com/office/drawing/2014/main" id="{25666A37-8A9A-F2B4-1A48-5AE7871237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5" y="1142645"/>
            <a:ext cx="6039693" cy="5077534"/>
          </a:xfrm>
        </p:spPr>
      </p:pic>
    </p:spTree>
    <p:extLst>
      <p:ext uri="{BB962C8B-B14F-4D97-AF65-F5344CB8AC3E}">
        <p14:creationId xmlns:p14="http://schemas.microsoft.com/office/powerpoint/2010/main" val="27679084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6BCDCE79-6AC3-B675-C590-98065969EE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334208"/>
            <a:ext cx="8516937" cy="2694409"/>
          </a:xfrm>
        </p:spPr>
      </p:pic>
    </p:spTree>
    <p:extLst>
      <p:ext uri="{BB962C8B-B14F-4D97-AF65-F5344CB8AC3E}">
        <p14:creationId xmlns:p14="http://schemas.microsoft.com/office/powerpoint/2010/main" val="20062032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u="sng"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9386191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Images von der Container Registry nutzen</a:t>
            </a:r>
          </a:p>
          <a:p>
            <a:pPr>
              <a:buFont typeface="Arial" panose="020B0604020202020204" pitchFamily="34" charset="0"/>
              <a:buChar char="•"/>
            </a:pPr>
            <a:r>
              <a:rPr lang="de-DE" dirty="0"/>
              <a:t>Um ein Container Image aus der </a:t>
            </a:r>
            <a:r>
              <a:rPr lang="de-DE" dirty="0" err="1"/>
              <a:t>GitLab</a:t>
            </a:r>
            <a:r>
              <a:rPr lang="de-DE" dirty="0"/>
              <a:t> Container Registry herunterzuladen und nutzen zu können:</a:t>
            </a:r>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auswählen</a:t>
            </a:r>
            <a:br>
              <a:rPr lang="de-DE" dirty="0">
                <a:sym typeface="Wingdings" panose="05000000000000000000" pitchFamily="2" charset="2"/>
              </a:rPr>
            </a:br>
            <a:r>
              <a:rPr lang="de-DE" dirty="0">
                <a:sym typeface="Wingdings" panose="05000000000000000000" pitchFamily="2" charset="2"/>
              </a:rPr>
              <a:t>und „Copy </a:t>
            </a:r>
            <a:r>
              <a:rPr lang="de-DE" dirty="0" err="1">
                <a:sym typeface="Wingdings" panose="05000000000000000000" pitchFamily="2" charset="2"/>
              </a:rPr>
              <a:t>image</a:t>
            </a:r>
            <a:r>
              <a:rPr lang="de-DE" dirty="0">
                <a:sym typeface="Wingdings" panose="05000000000000000000" pitchFamily="2" charset="2"/>
              </a:rPr>
              <a:t> </a:t>
            </a:r>
            <a:r>
              <a:rPr lang="de-DE" dirty="0" err="1">
                <a:sym typeface="Wingdings" panose="05000000000000000000" pitchFamily="2" charset="2"/>
              </a:rPr>
              <a:t>path</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docker</a:t>
            </a:r>
            <a:r>
              <a:rPr lang="de-DE" dirty="0">
                <a:sym typeface="Wingdings" panose="05000000000000000000" pitchFamily="2" charset="2"/>
              </a:rPr>
              <a:t> </a:t>
            </a:r>
            <a:r>
              <a:rPr lang="de-DE" dirty="0" err="1">
                <a:sym typeface="Wingdings" panose="05000000000000000000" pitchFamily="2" charset="2"/>
              </a:rPr>
              <a:t>run</a:t>
            </a:r>
            <a:r>
              <a:rPr lang="de-DE" dirty="0">
                <a:sym typeface="Wingdings" panose="05000000000000000000" pitchFamily="2" charset="2"/>
              </a:rPr>
              <a:t>“ mit dem kopierten Link ausführen</a:t>
            </a:r>
          </a:p>
          <a:p>
            <a:pPr marL="857250" lvl="1" indent="-457200">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err="1">
                <a:latin typeface="Consolas" panose="020B0609020204030204" pitchFamily="49" charset="0"/>
              </a:rPr>
              <a:t>options</a:t>
            </a:r>
            <a:r>
              <a:rPr lang="de-DE" dirty="0">
                <a:latin typeface="Consolas" panose="020B0609020204030204" pitchFamily="49" charset="0"/>
              </a:rPr>
              <a:t>] </a:t>
            </a:r>
            <a:r>
              <a:rPr lang="nl-NL" dirty="0">
                <a:latin typeface="Consolas" panose="020B0609020204030204" pitchFamily="49" charset="0"/>
              </a:rPr>
              <a:t>gitlab.ads.anderscore.com:5006/trainings/gitlab:latest [arguments]</a:t>
            </a:r>
          </a:p>
          <a:p>
            <a:pPr marL="457200" indent="-457200">
              <a:buFont typeface="Arial" panose="020B0604020202020204" pitchFamily="34" charset="0"/>
              <a:buChar char="•"/>
            </a:pPr>
            <a:r>
              <a:rPr lang="nl-NL" dirty="0">
                <a:latin typeface="Consolas" panose="020B0609020204030204" pitchFamily="49" charset="0"/>
              </a:rPr>
              <a:t>docker ps –a </a:t>
            </a:r>
            <a:r>
              <a:rPr lang="nl-NL" dirty="0"/>
              <a:t>Sollte nun einen weiteren Container anzeigen</a:t>
            </a:r>
            <a:endParaRPr lang="de-DE" dirty="0">
              <a:latin typeface="Consolas" panose="020B0609020204030204" pitchFamily="49" charset="0"/>
            </a:endParaRPr>
          </a:p>
        </p:txBody>
      </p:sp>
      <p:pic>
        <p:nvPicPr>
          <p:cNvPr id="5" name="Grafik 4">
            <a:extLst>
              <a:ext uri="{FF2B5EF4-FFF2-40B4-BE49-F238E27FC236}">
                <a16:creationId xmlns:a16="http://schemas.microsoft.com/office/drawing/2014/main" id="{4D37ACD4-0CDB-0185-3850-4E841639F9DB}"/>
              </a:ext>
            </a:extLst>
          </p:cNvPr>
          <p:cNvPicPr>
            <a:picLocks noChangeAspect="1"/>
          </p:cNvPicPr>
          <p:nvPr/>
        </p:nvPicPr>
        <p:blipFill>
          <a:blip r:embed="rId2"/>
          <a:stretch>
            <a:fillRect/>
          </a:stretch>
        </p:blipFill>
        <p:spPr>
          <a:xfrm>
            <a:off x="4067944" y="3444209"/>
            <a:ext cx="288032" cy="474406"/>
          </a:xfrm>
          <a:prstGeom prst="rect">
            <a:avLst/>
          </a:prstGeom>
        </p:spPr>
      </p:pic>
      <p:pic>
        <p:nvPicPr>
          <p:cNvPr id="9" name="Grafik 8">
            <a:extLst>
              <a:ext uri="{FF2B5EF4-FFF2-40B4-BE49-F238E27FC236}">
                <a16:creationId xmlns:a16="http://schemas.microsoft.com/office/drawing/2014/main" id="{B9FBF1BF-B50B-DE8D-1736-146CCD93A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780928"/>
            <a:ext cx="1716164" cy="1599418"/>
          </a:xfrm>
          <a:prstGeom prst="rect">
            <a:avLst/>
          </a:prstGeom>
        </p:spPr>
      </p:pic>
    </p:spTree>
    <p:extLst>
      <p:ext uri="{BB962C8B-B14F-4D97-AF65-F5344CB8AC3E}">
        <p14:creationId xmlns:p14="http://schemas.microsoft.com/office/powerpoint/2010/main" val="12215045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u="sng"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6454504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Naming Convention für Container Images</a:t>
            </a:r>
          </a:p>
          <a:p>
            <a:pPr>
              <a:buFont typeface="Arial" panose="020B0604020202020204" pitchFamily="34" charset="0"/>
              <a:buChar char="•"/>
            </a:pPr>
            <a:r>
              <a:rPr lang="en-US" sz="2000" dirty="0">
                <a:latin typeface="Consolas" panose="020B0609020204030204" pitchFamily="49" charset="0"/>
              </a:rPr>
              <a:t>&lt;registry server&gt;/&lt;namespace&gt;/&lt;project&gt;[/&lt;optional path&gt;]</a:t>
            </a:r>
          </a:p>
          <a:p>
            <a:pPr>
              <a:buFont typeface="Arial" panose="020B0604020202020204" pitchFamily="34" charset="0"/>
              <a:buChar char="•"/>
            </a:pPr>
            <a:r>
              <a:rPr lang="de-DE" b="0" i="0" dirty="0">
                <a:solidFill>
                  <a:srgbClr val="404040"/>
                </a:solidFill>
                <a:effectLst/>
                <a:latin typeface="GitLab Mono"/>
              </a:rPr>
              <a:t>gitlab.example.com/</a:t>
            </a:r>
            <a:r>
              <a:rPr lang="de-DE" b="0" i="0" dirty="0" err="1">
                <a:solidFill>
                  <a:srgbClr val="404040"/>
                </a:solidFill>
                <a:effectLst/>
                <a:latin typeface="GitLab Mono"/>
              </a:rPr>
              <a:t>mynamespace</a:t>
            </a:r>
            <a:r>
              <a:rPr lang="de-DE" b="0" i="0" dirty="0">
                <a:solidFill>
                  <a:srgbClr val="404040"/>
                </a:solidFill>
                <a:effectLst/>
                <a:latin typeface="GitLab Mono"/>
              </a:rPr>
              <a:t>/</a:t>
            </a:r>
            <a:r>
              <a:rPr lang="de-DE" b="0" i="0" dirty="0" err="1">
                <a:solidFill>
                  <a:srgbClr val="404040"/>
                </a:solidFill>
                <a:effectLst/>
                <a:latin typeface="GitLab Mono"/>
              </a:rPr>
              <a:t>myproject</a:t>
            </a:r>
            <a:endParaRPr lang="en-US" dirty="0">
              <a:latin typeface="Consolas" panose="020B0609020204030204" pitchFamily="49" charset="0"/>
            </a:endParaRPr>
          </a:p>
          <a:p>
            <a:pPr>
              <a:buFont typeface="Arial" panose="020B0604020202020204" pitchFamily="34" charset="0"/>
              <a:buChar char="•"/>
            </a:pPr>
            <a:endParaRPr lang="en-US" sz="2000" dirty="0">
              <a:latin typeface="Consolas" panose="020B0609020204030204" pitchFamily="49" charset="0"/>
            </a:endParaRPr>
          </a:p>
          <a:p>
            <a:pPr>
              <a:buFont typeface="Arial" panose="020B0604020202020204" pitchFamily="34" charset="0"/>
              <a:buChar char="•"/>
            </a:pPr>
            <a:r>
              <a:rPr lang="en-US" dirty="0"/>
              <a:t>Project: </a:t>
            </a:r>
            <a:r>
              <a:rPr lang="nl-NL" dirty="0"/>
              <a:t>gitlab.ads.anderscore.com/trainings/gitlab</a:t>
            </a:r>
          </a:p>
          <a:p>
            <a:pPr>
              <a:buFont typeface="Arial" panose="020B0604020202020204" pitchFamily="34" charset="0"/>
              <a:buChar char="•"/>
            </a:pPr>
            <a:r>
              <a:rPr lang="nl-NL" dirty="0"/>
              <a:t>Image </a:t>
            </a:r>
            <a:r>
              <a:rPr lang="nl-NL" dirty="0">
                <a:sym typeface="Wingdings" panose="05000000000000000000" pitchFamily="2" charset="2"/>
              </a:rPr>
              <a:t> gitlab.ads.anderscore.com/trainings/gitlab</a:t>
            </a:r>
          </a:p>
          <a:p>
            <a:pPr>
              <a:buFont typeface="Arial" panose="020B0604020202020204" pitchFamily="34" charset="0"/>
              <a:buChar char="•"/>
            </a:pPr>
            <a:r>
              <a:rPr lang="nl-NL" dirty="0">
                <a:sym typeface="Wingdings" panose="05000000000000000000" pitchFamily="2" charset="2"/>
              </a:rPr>
              <a:t>Zusätzliche Namen ans Ende des Images sind erlaubt</a:t>
            </a:r>
          </a:p>
          <a:p>
            <a:pPr lvl="1">
              <a:buFont typeface="Arial" panose="020B0604020202020204" pitchFamily="34" charset="0"/>
              <a:buChar char="•"/>
            </a:pPr>
            <a:r>
              <a:rPr lang="nl-NL" sz="1800" dirty="0">
                <a:sym typeface="Wingdings" panose="05000000000000000000" pitchFamily="2" charset="2"/>
              </a:rPr>
              <a:t>Aber: nur bis zu zwei Ebenen tief!</a:t>
            </a:r>
          </a:p>
          <a:p>
            <a:pPr>
              <a:buFont typeface="Arial" panose="020B0604020202020204" pitchFamily="34" charset="0"/>
              <a:buChar char="•"/>
            </a:pPr>
            <a:r>
              <a:rPr lang="nl-NL" dirty="0">
                <a:sym typeface="Wingdings" panose="05000000000000000000" pitchFamily="2" charset="2"/>
              </a:rPr>
              <a:t>Beispiele:</a:t>
            </a:r>
          </a:p>
          <a:p>
            <a:pPr lvl="1">
              <a:buFont typeface="Arial" panose="020B0604020202020204" pitchFamily="34" charset="0"/>
              <a:buChar char="•"/>
            </a:pPr>
            <a:r>
              <a:rPr lang="nl-NL" sz="1800" dirty="0">
                <a:sym typeface="Wingdings" panose="05000000000000000000" pitchFamily="2" charset="2"/>
              </a:rPr>
              <a:t>gitlab.ads.anderscore.com/trainings/gitlab:some-tag</a:t>
            </a:r>
          </a:p>
          <a:p>
            <a:pPr lvl="1">
              <a:buFont typeface="Arial" panose="020B0604020202020204" pitchFamily="34" charset="0"/>
              <a:buChar char="•"/>
            </a:pPr>
            <a:r>
              <a:rPr lang="nl-NL" sz="1800" dirty="0">
                <a:sym typeface="Wingdings" panose="05000000000000000000" pitchFamily="2" charset="2"/>
              </a:rPr>
              <a:t>gitlab.ads.anderscore.com/trainings/gitlab/image:latest</a:t>
            </a:r>
          </a:p>
          <a:p>
            <a:pPr lvl="1">
              <a:buFont typeface="Arial" panose="020B0604020202020204" pitchFamily="34" charset="0"/>
              <a:buChar char="•"/>
            </a:pPr>
            <a:r>
              <a:rPr lang="nl-NL" sz="1800" dirty="0">
                <a:sym typeface="Wingdings" panose="05000000000000000000" pitchFamily="2" charset="2"/>
              </a:rPr>
              <a:t>gitlab.ads.anderscore.com/trainings/gitlab/my/image:rc1</a:t>
            </a:r>
            <a:endParaRPr lang="nl-NL" sz="1800" dirty="0"/>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3359755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u="sng"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8828564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Verschieben oder Umbenennen einer Container Registry</a:t>
            </a:r>
          </a:p>
          <a:p>
            <a:pPr>
              <a:buFont typeface="Arial" panose="020B0604020202020204" pitchFamily="34" charset="0"/>
              <a:buChar char="•"/>
            </a:pPr>
            <a:r>
              <a:rPr lang="de-DE" dirty="0"/>
              <a:t>Der Pfad der Registry </a:t>
            </a:r>
            <a:r>
              <a:rPr lang="de-DE" dirty="0" err="1"/>
              <a:t>matched</a:t>
            </a:r>
            <a:r>
              <a:rPr lang="de-DE" dirty="0"/>
              <a:t> immer dem zugehörigen Projekt</a:t>
            </a:r>
          </a:p>
          <a:p>
            <a:pPr lvl="1">
              <a:buFont typeface="Arial" panose="020B0604020202020204" pitchFamily="34" charset="0"/>
              <a:buChar char="•"/>
            </a:pPr>
            <a:r>
              <a:rPr lang="de-DE" dirty="0"/>
              <a:t>Daher muss man entweder das Projekt verschieben oder umbenennen</a:t>
            </a:r>
          </a:p>
          <a:p>
            <a:pPr>
              <a:buFont typeface="Arial" panose="020B0604020202020204" pitchFamily="34" charset="0"/>
              <a:buChar char="•"/>
            </a:pPr>
            <a:r>
              <a:rPr lang="de-DE" dirty="0"/>
              <a:t>Wird von GitLab.com gehosteten Instanzen unterstützt</a:t>
            </a:r>
          </a:p>
          <a:p>
            <a:pPr>
              <a:buFont typeface="Arial" panose="020B0604020202020204" pitchFamily="34" charset="0"/>
              <a:buChar char="•"/>
            </a:pPr>
            <a:r>
              <a:rPr lang="de-DE" dirty="0"/>
              <a:t>Self-</a:t>
            </a:r>
            <a:r>
              <a:rPr lang="de-DE" dirty="0" err="1"/>
              <a:t>managed</a:t>
            </a:r>
            <a:r>
              <a:rPr lang="de-DE" dirty="0"/>
              <a:t>:</a:t>
            </a:r>
          </a:p>
          <a:p>
            <a:pPr lvl="1">
              <a:buFont typeface="Arial" panose="020B0604020202020204" pitchFamily="34" charset="0"/>
              <a:buChar char="•"/>
            </a:pPr>
            <a:r>
              <a:rPr lang="de-DE" dirty="0"/>
              <a:t>Alle Container Images müssen vorher gelöscht werden</a:t>
            </a:r>
          </a:p>
          <a:p>
            <a:pPr lvl="1">
              <a:buFont typeface="Arial" panose="020B0604020202020204" pitchFamily="34" charset="0"/>
              <a:buChar char="•"/>
            </a:pPr>
            <a:r>
              <a:rPr lang="de-DE" dirty="0">
                <a:hlinkClick r:id="rId3"/>
              </a:rPr>
              <a:t>https://gitlab.com/gitlab-org/gitlab/-/issues/18383#possible-workaround</a:t>
            </a:r>
            <a:endParaRPr lang="de-DE" dirty="0"/>
          </a:p>
          <a:p>
            <a:pPr lvl="1">
              <a:buFont typeface="Arial" panose="020B0604020202020204" pitchFamily="34" charset="0"/>
              <a:buChar char="•"/>
            </a:pPr>
            <a:r>
              <a:rPr lang="de-DE" dirty="0">
                <a:hlinkClick r:id="rId4"/>
              </a:rPr>
              <a:t>https://gitlab.com/groups/gitlab-org/-/epics/9459</a:t>
            </a:r>
            <a:r>
              <a:rPr lang="de-DE" dirty="0"/>
              <a:t> </a:t>
            </a:r>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42698517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u="sng"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8446396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für ein Projekt deaktivieren</a:t>
            </a:r>
          </a:p>
          <a:p>
            <a:pPr>
              <a:buFont typeface="Arial" panose="020B0604020202020204" pitchFamily="34" charset="0"/>
              <a:buChar char="•"/>
            </a:pPr>
            <a:r>
              <a:rPr lang="de-DE" dirty="0"/>
              <a:t>Default: </a:t>
            </a:r>
            <a:r>
              <a:rPr lang="de-DE" dirty="0" err="1"/>
              <a:t>enabled</a:t>
            </a:r>
            <a:endParaRPr lang="de-DE" dirty="0"/>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sym typeface="Wingdings" panose="05000000000000000000" pitchFamily="2" charset="2"/>
              </a:rPr>
              <a:t>„Container </a:t>
            </a:r>
            <a:r>
              <a:rPr lang="de-DE" dirty="0" err="1">
                <a:sym typeface="Wingdings" panose="05000000000000000000" pitchFamily="2" charset="2"/>
              </a:rPr>
              <a:t>registry</a:t>
            </a:r>
            <a:r>
              <a:rPr lang="de-DE" dirty="0">
                <a:sym typeface="Wingdings" panose="05000000000000000000" pitchFamily="2" charset="2"/>
              </a:rPr>
              <a:t>“ deaktivieren</a:t>
            </a:r>
          </a:p>
          <a:p>
            <a:pPr marL="457200" indent="-457200">
              <a:buFont typeface="+mj-lt"/>
              <a:buAutoNum type="arabicPeriod"/>
            </a:pPr>
            <a:r>
              <a:rPr lang="de-DE" dirty="0">
                <a:sym typeface="Wingdings" panose="05000000000000000000" pitchFamily="2" charset="2"/>
              </a:rPr>
              <a:t>„Save </a:t>
            </a:r>
            <a:r>
              <a:rPr lang="de-DE" dirty="0" err="1">
                <a:sym typeface="Wingdings" panose="05000000000000000000" pitchFamily="2" charset="2"/>
              </a:rPr>
              <a:t>changes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Daraufhin wird „Deploy“  „Container Registry“ aus der linken Sidebar entfernt</a:t>
            </a:r>
          </a:p>
          <a:p>
            <a:pPr marL="457200" indent="-457200">
              <a:buFont typeface="+mj-lt"/>
              <a:buAutoNum type="arabicPeriod"/>
            </a:pPr>
            <a:endParaRPr lang="de-DE" dirty="0"/>
          </a:p>
        </p:txBody>
      </p:sp>
    </p:spTree>
    <p:extLst>
      <p:ext uri="{BB962C8B-B14F-4D97-AF65-F5344CB8AC3E}">
        <p14:creationId xmlns:p14="http://schemas.microsoft.com/office/powerpoint/2010/main" val="331241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u="sng" dirty="0"/>
              <a:t>Sichtbarkeit der Container Registry ändern</a:t>
            </a:r>
          </a:p>
        </p:txBody>
      </p:sp>
    </p:spTree>
    <p:extLst>
      <p:ext uri="{BB962C8B-B14F-4D97-AF65-F5344CB8AC3E}">
        <p14:creationId xmlns:p14="http://schemas.microsoft.com/office/powerpoint/2010/main" val="12846728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Sichtbarkeit der Container Registry ändern</a:t>
            </a:r>
          </a:p>
          <a:p>
            <a:pPr>
              <a:buFont typeface="Arial" panose="020B0604020202020204" pitchFamily="34" charset="0"/>
              <a:buChar char="•"/>
            </a:pPr>
            <a:r>
              <a:rPr lang="de-DE" dirty="0"/>
              <a:t>Default: Für jeden Sichtbar mit Zugriff aufs Projekt</a:t>
            </a:r>
          </a:p>
          <a:p>
            <a:pPr>
              <a:buFont typeface="Arial" panose="020B0604020202020204" pitchFamily="34" charset="0"/>
              <a:buChar char="•"/>
            </a:pPr>
            <a:r>
              <a:rPr lang="de-DE" dirty="0"/>
              <a:t>Sichtbarkeit kann jedoch pro Projekt geändert werden</a:t>
            </a:r>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&gt;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t>Unter „Container </a:t>
            </a:r>
            <a:r>
              <a:rPr lang="de-DE" dirty="0" err="1"/>
              <a:t>registry</a:t>
            </a:r>
            <a:r>
              <a:rPr lang="de-DE" dirty="0"/>
              <a:t>“ eine Auswahl treffen</a:t>
            </a:r>
          </a:p>
          <a:p>
            <a:pPr marL="857250" lvl="1" indent="-457200">
              <a:buFont typeface="Arial" panose="020B0604020202020204" pitchFamily="34" charset="0"/>
              <a:buChar char="•"/>
            </a:pPr>
            <a:r>
              <a:rPr lang="de-DE" dirty="0"/>
              <a:t>„</a:t>
            </a:r>
            <a:r>
              <a:rPr lang="de-DE" dirty="0" err="1"/>
              <a:t>Everyone</a:t>
            </a:r>
            <a:r>
              <a:rPr lang="de-DE" dirty="0"/>
              <a:t> </a:t>
            </a:r>
            <a:r>
              <a:rPr lang="de-DE" dirty="0" err="1"/>
              <a:t>With</a:t>
            </a:r>
            <a:r>
              <a:rPr lang="de-DE" dirty="0"/>
              <a:t> Access“ (Default)</a:t>
            </a:r>
          </a:p>
          <a:p>
            <a:pPr marL="1257300" lvl="2" indent="-457200">
              <a:buFont typeface="Arial" panose="020B0604020202020204" pitchFamily="34" charset="0"/>
              <a:buChar char="•"/>
            </a:pPr>
            <a:r>
              <a:rPr lang="de-DE" sz="1800" dirty="0"/>
              <a:t>Container Registry hat das Sichtbarkeitslevel des Projekts!</a:t>
            </a:r>
          </a:p>
          <a:p>
            <a:pPr marL="857250" lvl="1" indent="-457200">
              <a:buFont typeface="Arial" panose="020B0604020202020204" pitchFamily="34" charset="0"/>
              <a:buChar char="•"/>
            </a:pPr>
            <a:r>
              <a:rPr lang="de-DE" dirty="0"/>
              <a:t>„</a:t>
            </a:r>
            <a:r>
              <a:rPr lang="de-DE" dirty="0" err="1"/>
              <a:t>Only</a:t>
            </a:r>
            <a:r>
              <a:rPr lang="de-DE" dirty="0"/>
              <a:t> Project Members“</a:t>
            </a:r>
          </a:p>
          <a:p>
            <a:pPr marL="1257300" lvl="2" indent="-457200">
              <a:buFont typeface="Arial" panose="020B0604020202020204" pitchFamily="34" charset="0"/>
              <a:buChar char="•"/>
            </a:pPr>
            <a:r>
              <a:rPr lang="de-DE" sz="1800" dirty="0"/>
              <a:t>Vergleichbar mit: private </a:t>
            </a:r>
            <a:r>
              <a:rPr lang="de-DE" sz="1800" dirty="0" err="1"/>
              <a:t>project</a:t>
            </a:r>
            <a:r>
              <a:rPr lang="de-DE" sz="1800" dirty="0"/>
              <a:t> + </a:t>
            </a:r>
            <a:r>
              <a:rPr lang="de-DE" sz="1800" dirty="0" err="1"/>
              <a:t>everyone</a:t>
            </a:r>
            <a:r>
              <a:rPr lang="de-DE" sz="1800" dirty="0"/>
              <a:t> </a:t>
            </a:r>
            <a:r>
              <a:rPr lang="de-DE" sz="1800" dirty="0" err="1"/>
              <a:t>with</a:t>
            </a:r>
            <a:r>
              <a:rPr lang="de-DE" sz="1800" dirty="0"/>
              <a:t> </a:t>
            </a:r>
            <a:r>
              <a:rPr lang="de-DE" sz="1800" dirty="0" err="1"/>
              <a:t>access</a:t>
            </a:r>
            <a:endParaRPr lang="de-DE" sz="1800" dirty="0"/>
          </a:p>
          <a:p>
            <a:pPr marL="457200" indent="-457200">
              <a:buFont typeface="Arial" panose="020B0604020202020204" pitchFamily="34" charset="0"/>
              <a:buChar char="•"/>
            </a:pPr>
            <a:r>
              <a:rPr lang="de-DE" dirty="0"/>
              <a:t>„Save </a:t>
            </a:r>
            <a:r>
              <a:rPr lang="de-DE" dirty="0" err="1"/>
              <a:t>changes</a:t>
            </a:r>
            <a:r>
              <a:rPr lang="de-DE" dirty="0"/>
              <a:t>“ auswählen</a:t>
            </a:r>
          </a:p>
          <a:p>
            <a:pPr marL="0" indent="0">
              <a:buNone/>
            </a:pPr>
            <a:endParaRPr lang="de-DE" dirty="0"/>
          </a:p>
        </p:txBody>
      </p:sp>
    </p:spTree>
    <p:extLst>
      <p:ext uri="{BB962C8B-B14F-4D97-AF65-F5344CB8AC3E}">
        <p14:creationId xmlns:p14="http://schemas.microsoft.com/office/powerpoint/2010/main" val="31977710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1DD80-CF73-A980-3BD6-69B26337A0D5}"/>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2FD9754-BEAB-D513-52D5-A20FA5E69928}"/>
              </a:ext>
            </a:extLst>
          </p:cNvPr>
          <p:cNvSpPr>
            <a:spLocks noGrp="1"/>
          </p:cNvSpPr>
          <p:nvPr>
            <p:ph idx="1"/>
          </p:nvPr>
        </p:nvSpPr>
        <p:spPr/>
        <p:txBody>
          <a:bodyPr/>
          <a:lstStyle/>
          <a:p>
            <a:pPr marL="0" indent="0">
              <a:buNone/>
            </a:pPr>
            <a:r>
              <a:rPr lang="de-DE" b="1" dirty="0"/>
              <a:t>Unterstütze Image Formate</a:t>
            </a:r>
          </a:p>
          <a:p>
            <a:pPr>
              <a:buFont typeface="Arial" panose="020B0604020202020204" pitchFamily="34" charset="0"/>
              <a:buChar char="•"/>
            </a:pPr>
            <a:r>
              <a:rPr lang="de-DE" dirty="0"/>
              <a:t>Docker V2</a:t>
            </a:r>
          </a:p>
          <a:p>
            <a:pPr>
              <a:buFont typeface="Arial" panose="020B0604020202020204" pitchFamily="34" charset="0"/>
              <a:buChar char="•"/>
            </a:pPr>
            <a:r>
              <a:rPr lang="de-DE" dirty="0"/>
              <a:t>Open Container Initiative (OCI)</a:t>
            </a:r>
          </a:p>
          <a:p>
            <a:pPr>
              <a:buFont typeface="Arial" panose="020B0604020202020204" pitchFamily="34" charset="0"/>
              <a:buChar char="•"/>
            </a:pPr>
            <a:r>
              <a:rPr lang="de-DE" dirty="0"/>
              <a:t>Container Registry entspricht OCI-</a:t>
            </a:r>
            <a:r>
              <a:rPr lang="de-DE" dirty="0" err="1"/>
              <a:t>Verteilungspezifikation</a:t>
            </a:r>
            <a:endParaRPr lang="de-DE" dirty="0"/>
          </a:p>
        </p:txBody>
      </p:sp>
    </p:spTree>
    <p:extLst>
      <p:ext uri="{BB962C8B-B14F-4D97-AF65-F5344CB8AC3E}">
        <p14:creationId xmlns:p14="http://schemas.microsoft.com/office/powerpoint/2010/main" val="883931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9238</Words>
  <Application>Microsoft Office PowerPoint</Application>
  <PresentationFormat>Bildschirmpräsentation (4:3)</PresentationFormat>
  <Paragraphs>1499</Paragraphs>
  <Slides>132</Slides>
  <Notes>91</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132</vt:i4>
      </vt:variant>
    </vt:vector>
  </HeadingPairs>
  <TitlesOfParts>
    <vt:vector size="142"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lpstr>GitLab Runner</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373</cp:revision>
  <cp:lastPrinted>1996-08-01T16:36:58Z</cp:lastPrinted>
  <dcterms:created xsi:type="dcterms:W3CDTF">2024-05-03T10:07:43Z</dcterms:created>
  <dcterms:modified xsi:type="dcterms:W3CDTF">2024-05-31T11:34:46Z</dcterms:modified>
</cp:coreProperties>
</file>