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bookmarkIdSeed="2">
  <p:sldMasterIdLst>
    <p:sldMasterId id="2147483648" r:id="rId1"/>
    <p:sldMasterId id="2147483649" r:id="rId2"/>
  </p:sldMasterIdLst>
  <p:notesMasterIdLst>
    <p:notesMasterId r:id="rId15"/>
  </p:notesMasterIdLst>
  <p:handoutMasterIdLst>
    <p:handoutMasterId r:id="rId16"/>
  </p:handoutMasterIdLst>
  <p:sldIdLst>
    <p:sldId id="288" r:id="rId3"/>
    <p:sldId id="587" r:id="rId4"/>
    <p:sldId id="324" r:id="rId5"/>
    <p:sldId id="589" r:id="rId6"/>
    <p:sldId id="466" r:id="rId7"/>
    <p:sldId id="590" r:id="rId8"/>
    <p:sldId id="289" r:id="rId9"/>
    <p:sldId id="591" r:id="rId10"/>
    <p:sldId id="458" r:id="rId11"/>
    <p:sldId id="459" r:id="rId12"/>
    <p:sldId id="461" r:id="rId13"/>
    <p:sldId id="475" r:id="rId14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C5A"/>
    <a:srgbClr val="0249FC"/>
    <a:srgbClr val="DDEEE8"/>
    <a:srgbClr val="FFFFFF"/>
    <a:srgbClr val="0D4F3C"/>
    <a:srgbClr val="037C03"/>
    <a:srgbClr val="800000"/>
    <a:srgbClr val="060165"/>
    <a:srgbClr val="006A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18" autoAdjust="0"/>
    <p:restoredTop sz="67246" autoAdjust="0"/>
  </p:normalViewPr>
  <p:slideViewPr>
    <p:cSldViewPr>
      <p:cViewPr varScale="1">
        <p:scale>
          <a:sx n="107" d="100"/>
          <a:sy n="107" d="100"/>
        </p:scale>
        <p:origin x="102" y="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976" y="-77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04C2617-8B2B-14A4-7890-E490CA1C1A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B170C73-A867-D135-E090-E1822E7E6F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599501-77EB-2113-9267-4DAC3211A2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6DAC829-6068-5F20-66A2-179E9BEF88F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7A381A76-9D15-47F1-824E-5E26A48B64F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EF861B-B28A-A7FE-0A28-F719BE2BB2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32B70BB-2BF4-7B1B-9C29-0D2AD3C6E6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09556E9-A2AB-A993-BE5A-024BC4C22E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AAF3708-14E9-8FF1-8F2A-D06143DBD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18182567-388C-4D33-8B7B-A651F195F11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D8465B4-4BEB-3FA1-5578-D0E2FB0A5E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BDBCBCAF-13E3-5F15-9012-7ACC75CA44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433759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0974196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8631891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7274680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8514873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3999698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076605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922998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47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608676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122548F-DB6D-8F3A-7154-540335541CE7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  <p:extLst>
      <p:ext uri="{BB962C8B-B14F-4D97-AF65-F5344CB8AC3E}">
        <p14:creationId xmlns:p14="http://schemas.microsoft.com/office/powerpoint/2010/main" val="132767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7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brockhaus-ag.de/" TargetMode="Externa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10.06.2024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Klicken Sie,  um die Formate des Vorlagentextes zu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 &amp; Malte Fischer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6424613"/>
            <a:ext cx="1699504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Tag-1_1-Begruessung.ppt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4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E79C647-774F-75D5-7335-6EFABDDC99AE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775" y="-15729"/>
            <a:ext cx="636272" cy="63627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7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>
            <a:extLst>
              <a:ext uri="{FF2B5EF4-FFF2-40B4-BE49-F238E27FC236}">
                <a16:creationId xmlns:a16="http://schemas.microsoft.com/office/drawing/2014/main" id="{4D35DA86-B4BB-2584-B461-44E862DDDE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3" name="Rectangle 11">
            <a:extLst>
              <a:ext uri="{FF2B5EF4-FFF2-40B4-BE49-F238E27FC236}">
                <a16:creationId xmlns:a16="http://schemas.microsoft.com/office/drawing/2014/main" id="{968E4FCC-BFE2-C5FE-B99E-AD505999C9E6}"/>
              </a:ext>
            </a:extLst>
          </p:cNvPr>
          <p:cNvSpPr>
            <a:spLocks noChangeArrowheads="1"/>
          </p:cNvSpPr>
          <p:nvPr userDrawn="1"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>
            <a:extLst>
              <a:ext uri="{FF2B5EF4-FFF2-40B4-BE49-F238E27FC236}">
                <a16:creationId xmlns:a16="http://schemas.microsoft.com/office/drawing/2014/main" id="{250C61B2-2B35-A539-A9AE-1C8E086EC10D}"/>
              </a:ext>
            </a:extLst>
          </p:cNvPr>
          <p:cNvSpPr>
            <a:spLocks noChangeArrowheads="1"/>
          </p:cNvSpPr>
          <p:nvPr userDrawn="1"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3" name="Picture 13">
            <a:extLst>
              <a:ext uri="{FF2B5EF4-FFF2-40B4-BE49-F238E27FC236}">
                <a16:creationId xmlns:a16="http://schemas.microsoft.com/office/drawing/2014/main" id="{C2AA9C0A-9353-DC7C-8B36-9A1C13E55B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77A5FA4-4CA9-715B-7152-68BE18CA531B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F955C8F-E781-2F4D-47C6-C47C5174258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868" y="4481736"/>
            <a:ext cx="2376264" cy="237626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lab.com/" TargetMode="External"/><Relationship Id="rId2" Type="http://schemas.openxmlformats.org/officeDocument/2006/relationships/hyperlink" Target="https://www.git-scm.com/book/en/v2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ocs.docker.com/get-started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4B2C6CD-AD60-3C79-94C5-A3C58293BC9E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468313" y="2562225"/>
            <a:ext cx="4967287" cy="93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de-DE" altLang="de-DE" sz="3200" dirty="0" err="1"/>
              <a:t>GitLab</a:t>
            </a:r>
            <a:r>
              <a:rPr lang="de-DE" altLang="de-DE" sz="3200" dirty="0"/>
              <a:t>: </a:t>
            </a:r>
            <a:r>
              <a:rPr lang="de-DE" altLang="de-DE" sz="3200" dirty="0" err="1"/>
              <a:t>Git</a:t>
            </a:r>
            <a:r>
              <a:rPr lang="de-DE" altLang="de-DE" sz="3200" dirty="0"/>
              <a:t>-Workflows &amp; </a:t>
            </a:r>
            <a:r>
              <a:rPr lang="de-DE" altLang="de-DE" sz="3200" dirty="0" err="1"/>
              <a:t>GitOps</a:t>
            </a:r>
            <a:r>
              <a:rPr lang="de-DE" altLang="de-DE" sz="3200" dirty="0"/>
              <a:t> – CI/CD mit Docker und </a:t>
            </a:r>
            <a:r>
              <a:rPr lang="de-DE" altLang="de-DE" sz="3200" dirty="0" err="1"/>
              <a:t>Git</a:t>
            </a:r>
            <a:br>
              <a:rPr lang="de-DE" altLang="de-DE" sz="3200" dirty="0"/>
            </a:br>
            <a:endParaRPr lang="de-DE" altLang="de-DE" sz="3200" dirty="0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9107976-89BA-B819-B0F4-5904DD4F4AAC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68312" y="4462463"/>
            <a:ext cx="4190603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de-DE" altLang="de-DE" sz="1600" dirty="0"/>
              <a:t>17.06.2024, Daniel Krämer &amp; Malte Fischer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D866AF1-CD71-C1C5-56DD-B2E98E02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49275"/>
            <a:ext cx="4032250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de-DE" altLang="de-DE" sz="440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795EC6A-86ED-78D6-3916-EC81E83159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9959" y="263970"/>
            <a:ext cx="4348957" cy="150882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462108"/>
            <a:ext cx="8589962" cy="4824412"/>
          </a:xfrm>
        </p:spPr>
        <p:txBody>
          <a:bodyPr/>
          <a:lstStyle/>
          <a:p>
            <a:pPr>
              <a:buNone/>
            </a:pPr>
            <a:r>
              <a:rPr lang="de-DE" sz="2000" b="1" dirty="0"/>
              <a:t>Vorgehen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Präsentation und Übung im Wechsel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Besprechung der Musterlösungen</a:t>
            </a:r>
          </a:p>
          <a:p>
            <a:pPr marL="0" lvl="1" indent="0">
              <a:buNone/>
            </a:pPr>
            <a:endParaRPr lang="de-DE" altLang="de-DE" dirty="0">
              <a:ea typeface="+mn-ea"/>
              <a:cs typeface="+mn-cs"/>
            </a:endParaRPr>
          </a:p>
          <a:p>
            <a:pPr marL="0" lvl="1" indent="0">
              <a:buNone/>
            </a:pPr>
            <a:r>
              <a:rPr lang="de-DE" altLang="de-DE" b="1" dirty="0">
                <a:ea typeface="+mn-ea"/>
                <a:cs typeface="+mn-cs"/>
              </a:rPr>
              <a:t>Unterlagen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Folien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Musterlösung</a:t>
            </a:r>
          </a:p>
          <a:p>
            <a:pPr marL="342900" lvl="1" indent="-342900">
              <a:buFont typeface="Arial" charset="0"/>
              <a:buChar char="●"/>
            </a:pPr>
            <a:endParaRPr lang="de-DE" altLang="de-DE" dirty="0">
              <a:ea typeface="+mn-ea"/>
              <a:cs typeface="+mn-cs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Organisation</a:t>
            </a:r>
          </a:p>
        </p:txBody>
      </p:sp>
    </p:spTree>
    <p:extLst>
      <p:ext uri="{BB962C8B-B14F-4D97-AF65-F5344CB8AC3E}">
        <p14:creationId xmlns:p14="http://schemas.microsoft.com/office/powerpoint/2010/main" val="863426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Literatur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de-DE" sz="2600" i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600" i="1" dirty="0" err="1"/>
              <a:t>git</a:t>
            </a:r>
            <a:r>
              <a:rPr lang="de-DE" sz="2600" i="1" dirty="0"/>
              <a:t> –</a:t>
            </a:r>
            <a:r>
              <a:rPr lang="de-DE" sz="2600" i="1" dirty="0" err="1"/>
              <a:t>everything-is-local</a:t>
            </a:r>
            <a:br>
              <a:rPr lang="de-DE" sz="2600" i="1" dirty="0"/>
            </a:br>
            <a:r>
              <a:rPr lang="de-DE" sz="2000" i="1" dirty="0">
                <a:hlinkClick r:id="rId2"/>
              </a:rPr>
              <a:t>https://www.git-scm.com/book/en/v2</a:t>
            </a:r>
            <a:r>
              <a:rPr lang="de-DE" sz="2000" i="1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600" i="1" dirty="0"/>
              <a:t>GitLab</a:t>
            </a:r>
            <a:br>
              <a:rPr lang="en-US" i="1" dirty="0"/>
            </a:br>
            <a:r>
              <a:rPr lang="en-US" sz="2000" dirty="0">
                <a:hlinkClick r:id="rId3"/>
              </a:rPr>
              <a:t>https://docs.gitlab.com/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600" i="1" dirty="0"/>
              <a:t>Docker</a:t>
            </a:r>
            <a:br>
              <a:rPr lang="en-US" sz="2600" i="1" dirty="0"/>
            </a:br>
            <a:r>
              <a:rPr lang="en-US" sz="2000" dirty="0">
                <a:hlinkClick r:id="rId4"/>
              </a:rPr>
              <a:t>https://docs.docker.com/get-started/</a:t>
            </a:r>
            <a:r>
              <a:rPr lang="en-US" sz="2000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i="1" dirty="0"/>
          </a:p>
          <a:p>
            <a:pPr>
              <a:buFont typeface="Arial" panose="020B0604020202020204" pitchFamily="34" charset="0"/>
              <a:buChar char="•"/>
            </a:pPr>
            <a:endParaRPr lang="en-US" sz="2000" i="1" dirty="0"/>
          </a:p>
          <a:p>
            <a:pPr>
              <a:buFont typeface="Arial" panose="020B0604020202020204" pitchFamily="34" charset="0"/>
              <a:buChar char="•"/>
            </a:pPr>
            <a:endParaRPr lang="en-US" sz="2000" i="1" dirty="0"/>
          </a:p>
          <a:p>
            <a:pPr marL="0" indent="0">
              <a:buNone/>
            </a:pPr>
            <a:endParaRPr lang="en-US" sz="2000" i="1" dirty="0"/>
          </a:p>
          <a:p>
            <a:pPr marL="0" indent="0">
              <a:buNone/>
            </a:pPr>
            <a:r>
              <a:rPr lang="en-US" sz="2000" i="1" dirty="0" err="1"/>
              <a:t>Hinweis</a:t>
            </a:r>
            <a:r>
              <a:rPr lang="en-US" sz="2000" i="1" dirty="0"/>
              <a:t>: </a:t>
            </a:r>
            <a:r>
              <a:rPr lang="en-US" sz="2000" i="1" dirty="0" err="1"/>
              <a:t>Viele</a:t>
            </a:r>
            <a:r>
              <a:rPr lang="en-US" sz="2000" i="1" dirty="0"/>
              <a:t> </a:t>
            </a:r>
            <a:r>
              <a:rPr lang="en-US" sz="2000" i="1" dirty="0" err="1"/>
              <a:t>Beispiele</a:t>
            </a:r>
            <a:r>
              <a:rPr lang="en-US" sz="2000" i="1" dirty="0"/>
              <a:t> </a:t>
            </a:r>
            <a:r>
              <a:rPr lang="en-US" sz="2000" i="1" dirty="0" err="1"/>
              <a:t>basieren</a:t>
            </a:r>
            <a:r>
              <a:rPr lang="en-US" sz="2000" i="1" dirty="0"/>
              <a:t> auf der </a:t>
            </a:r>
            <a:r>
              <a:rPr lang="en-US" sz="2000" i="1" dirty="0" err="1"/>
              <a:t>Literatur</a:t>
            </a:r>
            <a:br>
              <a:rPr lang="de-DE" sz="2000" i="1" dirty="0"/>
            </a:br>
            <a:endParaRPr lang="de-DE" sz="2000" i="1" dirty="0"/>
          </a:p>
        </p:txBody>
      </p:sp>
    </p:spTree>
    <p:extLst>
      <p:ext uri="{BB962C8B-B14F-4D97-AF65-F5344CB8AC3E}">
        <p14:creationId xmlns:p14="http://schemas.microsoft.com/office/powerpoint/2010/main" val="3772347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F51C63-C8C0-90BF-1A94-E1F9A305A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Vorstellung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7DF32C-BC84-AD35-78FC-CD5F29236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de-DE" b="1" dirty="0"/>
          </a:p>
          <a:p>
            <a:pPr>
              <a:buNone/>
            </a:pPr>
            <a:r>
              <a:rPr lang="de-DE" b="1" dirty="0"/>
              <a:t>Jetzt sind Sie dran!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Name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Vorwissen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Erwartungen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Lernziele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ADDC280-0A04-FECC-94C8-3BFFADBE14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1628800"/>
            <a:ext cx="3168352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317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Einführung &amp; Kursüberblick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4702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462108"/>
            <a:ext cx="8589962" cy="4824412"/>
          </a:xfrm>
        </p:spPr>
        <p:txBody>
          <a:bodyPr/>
          <a:lstStyle/>
          <a:p>
            <a:pPr>
              <a:buNone/>
            </a:pPr>
            <a:r>
              <a:rPr lang="de-DE" b="1" dirty="0"/>
              <a:t>Daniel Krämer (</a:t>
            </a:r>
            <a:r>
              <a:rPr lang="de-DE" b="1" dirty="0" err="1"/>
              <a:t>M.Sc</a:t>
            </a:r>
            <a:r>
              <a:rPr lang="de-DE" b="1" dirty="0"/>
              <a:t>. C.S.)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Senior Software Engineer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Schwerpunkte</a:t>
            </a:r>
          </a:p>
          <a:p>
            <a:pPr marL="762000" lvl="3" indent="-342900">
              <a:buFont typeface="Arial" charset="0"/>
              <a:buChar char="●"/>
            </a:pPr>
            <a:r>
              <a:rPr lang="de-DE" altLang="de-DE" sz="2000" dirty="0">
                <a:ea typeface="+mn-ea"/>
                <a:cs typeface="+mn-cs"/>
              </a:rPr>
              <a:t>Software-Architektur</a:t>
            </a:r>
          </a:p>
          <a:p>
            <a:pPr marL="762000" lvl="3" indent="-342900">
              <a:buFont typeface="Arial" charset="0"/>
              <a:buChar char="●"/>
            </a:pPr>
            <a:r>
              <a:rPr lang="de-DE" altLang="de-DE" sz="2000" dirty="0"/>
              <a:t>Integration und Migration</a:t>
            </a:r>
          </a:p>
          <a:p>
            <a:pPr marL="762000" lvl="3" indent="-342900">
              <a:buFont typeface="Arial" charset="0"/>
              <a:buChar char="●"/>
            </a:pPr>
            <a:r>
              <a:rPr lang="de-DE" altLang="de-DE" sz="2000" dirty="0"/>
              <a:t>Web Engineering</a:t>
            </a:r>
          </a:p>
          <a:p>
            <a:pPr marL="762000" lvl="3" indent="-342900">
              <a:buFont typeface="Arial" charset="0"/>
              <a:buChar char="●"/>
            </a:pPr>
            <a:r>
              <a:rPr lang="de-DE" altLang="de-DE" sz="2000" dirty="0"/>
              <a:t>Clean Code</a:t>
            </a:r>
          </a:p>
          <a:p>
            <a:pPr marL="762000" lvl="3" indent="-342900">
              <a:buFont typeface="Arial" charset="0"/>
              <a:buChar char="●"/>
            </a:pPr>
            <a:r>
              <a:rPr lang="de-DE" altLang="de-DE" sz="2000" dirty="0"/>
              <a:t>Testautomatisierung</a:t>
            </a:r>
          </a:p>
          <a:p>
            <a:pPr marL="762000" lvl="3" indent="-342900">
              <a:buFont typeface="Arial" charset="0"/>
              <a:buChar char="●"/>
            </a:pPr>
            <a:r>
              <a:rPr lang="de-DE" altLang="de-DE" sz="2000" dirty="0"/>
              <a:t>Trainings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Java, Spring, Microservices, …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Vorstellung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F79FD5D-E216-7E73-83F3-AD212BE55B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535" y="1988840"/>
            <a:ext cx="4321535" cy="28803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462108"/>
            <a:ext cx="8589962" cy="4824412"/>
          </a:xfrm>
        </p:spPr>
        <p:txBody>
          <a:bodyPr/>
          <a:lstStyle/>
          <a:p>
            <a:pPr>
              <a:buNone/>
            </a:pPr>
            <a:r>
              <a:rPr lang="de-DE" b="1" dirty="0"/>
              <a:t>Malte Fischer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Software Engineer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Schwerpunkte</a:t>
            </a:r>
          </a:p>
          <a:p>
            <a:pPr marL="762000" lvl="3" indent="-342900">
              <a:buFont typeface="Arial" charset="0"/>
              <a:buChar char="●"/>
            </a:pPr>
            <a:r>
              <a:rPr lang="de-DE" altLang="de-DE" sz="2000" dirty="0">
                <a:ea typeface="+mn-ea"/>
                <a:cs typeface="+mn-cs"/>
              </a:rPr>
              <a:t>Webentwicklung</a:t>
            </a:r>
          </a:p>
          <a:p>
            <a:pPr marL="762000" lvl="3" indent="-342900">
              <a:buFont typeface="Arial" charset="0"/>
              <a:buChar char="●"/>
            </a:pPr>
            <a:r>
              <a:rPr lang="de-DE" altLang="de-DE" sz="2000" dirty="0">
                <a:ea typeface="+mn-ea"/>
                <a:cs typeface="+mn-cs"/>
              </a:rPr>
              <a:t>Front und Backend</a:t>
            </a:r>
          </a:p>
          <a:p>
            <a:pPr marL="762000" lvl="3" indent="-342900">
              <a:buFont typeface="Arial" charset="0"/>
              <a:buChar char="●"/>
            </a:pPr>
            <a:r>
              <a:rPr lang="de-DE" altLang="de-DE" sz="2000" dirty="0">
                <a:ea typeface="+mn-ea"/>
                <a:cs typeface="+mn-cs"/>
              </a:rPr>
              <a:t>Clean Code</a:t>
            </a:r>
          </a:p>
          <a:p>
            <a:pPr marL="762000" lvl="3" indent="-342900">
              <a:buFont typeface="Arial" charset="0"/>
              <a:buChar char="●"/>
            </a:pPr>
            <a:r>
              <a:rPr lang="de-DE" altLang="de-DE" sz="2000" dirty="0">
                <a:ea typeface="+mn-ea"/>
                <a:cs typeface="+mn-cs"/>
              </a:rPr>
              <a:t>Responsive Design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Java, Angular, </a:t>
            </a:r>
            <a:r>
              <a:rPr lang="de-DE" altLang="de-DE" dirty="0" err="1">
                <a:ea typeface="+mn-ea"/>
                <a:cs typeface="+mn-cs"/>
              </a:rPr>
              <a:t>React</a:t>
            </a:r>
            <a:endParaRPr lang="de-DE" altLang="de-DE" dirty="0">
              <a:ea typeface="+mn-ea"/>
              <a:cs typeface="+mn-cs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Vorstellung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4AB5998-D6D3-47E0-7D46-BBDDBC316E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935213" y="2345709"/>
            <a:ext cx="3882089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35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>
            <a:spLocks noChangeArrowheads="1"/>
          </p:cNvSpPr>
          <p:nvPr/>
        </p:nvSpPr>
        <p:spPr bwMode="auto">
          <a:xfrm rot="-820623">
            <a:off x="7629525" y="4868863"/>
            <a:ext cx="1268413" cy="427037"/>
          </a:xfrm>
          <a:prstGeom prst="rect">
            <a:avLst/>
          </a:prstGeom>
          <a:solidFill>
            <a:srgbClr val="DDFFF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de-DE" altLang="de-DE" sz="1400"/>
          </a:p>
        </p:txBody>
      </p:sp>
      <p:sp>
        <p:nvSpPr>
          <p:cNvPr id="5" name="Rechteck 4"/>
          <p:cNvSpPr>
            <a:spLocks noChangeArrowheads="1"/>
          </p:cNvSpPr>
          <p:nvPr/>
        </p:nvSpPr>
        <p:spPr bwMode="auto">
          <a:xfrm rot="-376468">
            <a:off x="4627563" y="1976438"/>
            <a:ext cx="1868487" cy="476250"/>
          </a:xfrm>
          <a:prstGeom prst="rect">
            <a:avLst/>
          </a:prstGeom>
          <a:solidFill>
            <a:srgbClr val="DDFFF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de-DE" altLang="de-DE" sz="1400"/>
          </a:p>
        </p:txBody>
      </p:sp>
      <p:sp>
        <p:nvSpPr>
          <p:cNvPr id="6" name="Rechteck 5"/>
          <p:cNvSpPr>
            <a:spLocks noChangeArrowheads="1"/>
          </p:cNvSpPr>
          <p:nvPr/>
        </p:nvSpPr>
        <p:spPr bwMode="auto">
          <a:xfrm rot="-669469">
            <a:off x="5592763" y="2697163"/>
            <a:ext cx="1069975" cy="444500"/>
          </a:xfrm>
          <a:prstGeom prst="rect">
            <a:avLst/>
          </a:prstGeom>
          <a:solidFill>
            <a:srgbClr val="DDFFF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de-DE" altLang="de-DE" sz="1400"/>
          </a:p>
        </p:txBody>
      </p:sp>
      <p:sp>
        <p:nvSpPr>
          <p:cNvPr id="7" name="Rechteck 6"/>
          <p:cNvSpPr>
            <a:spLocks noChangeArrowheads="1"/>
          </p:cNvSpPr>
          <p:nvPr/>
        </p:nvSpPr>
        <p:spPr bwMode="auto">
          <a:xfrm>
            <a:off x="4632325" y="3422650"/>
            <a:ext cx="1524000" cy="438150"/>
          </a:xfrm>
          <a:prstGeom prst="rect">
            <a:avLst/>
          </a:prstGeom>
          <a:solidFill>
            <a:srgbClr val="DDFFF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de-DE" altLang="de-DE" sz="1400"/>
          </a:p>
        </p:txBody>
      </p:sp>
      <p:sp>
        <p:nvSpPr>
          <p:cNvPr id="8" name="Rechteck 7"/>
          <p:cNvSpPr>
            <a:spLocks noChangeArrowheads="1"/>
          </p:cNvSpPr>
          <p:nvPr/>
        </p:nvSpPr>
        <p:spPr bwMode="auto">
          <a:xfrm rot="638866">
            <a:off x="4062413" y="4198938"/>
            <a:ext cx="1570037" cy="428625"/>
          </a:xfrm>
          <a:prstGeom prst="rect">
            <a:avLst/>
          </a:prstGeom>
          <a:solidFill>
            <a:srgbClr val="DDFFF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de-DE" altLang="de-DE" sz="1400"/>
          </a:p>
        </p:txBody>
      </p:sp>
      <p:sp>
        <p:nvSpPr>
          <p:cNvPr id="9" name="Rechteck 8"/>
          <p:cNvSpPr>
            <a:spLocks noChangeArrowheads="1"/>
          </p:cNvSpPr>
          <p:nvPr/>
        </p:nvSpPr>
        <p:spPr bwMode="auto">
          <a:xfrm rot="-529204">
            <a:off x="3927475" y="5214938"/>
            <a:ext cx="1428750" cy="211137"/>
          </a:xfrm>
          <a:prstGeom prst="rect">
            <a:avLst/>
          </a:prstGeom>
          <a:solidFill>
            <a:srgbClr val="DDFFF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de-DE" altLang="de-DE" sz="1400"/>
          </a:p>
        </p:txBody>
      </p:sp>
      <p:sp>
        <p:nvSpPr>
          <p:cNvPr id="10" name="Rechteck 9"/>
          <p:cNvSpPr>
            <a:spLocks noChangeArrowheads="1"/>
          </p:cNvSpPr>
          <p:nvPr/>
        </p:nvSpPr>
        <p:spPr bwMode="auto">
          <a:xfrm rot="-840298">
            <a:off x="6416675" y="3133725"/>
            <a:ext cx="1257300" cy="454025"/>
          </a:xfrm>
          <a:prstGeom prst="rect">
            <a:avLst/>
          </a:prstGeom>
          <a:solidFill>
            <a:srgbClr val="DDFFF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de-DE" altLang="de-DE" sz="1400"/>
          </a:p>
        </p:txBody>
      </p:sp>
      <p:sp>
        <p:nvSpPr>
          <p:cNvPr id="11" name="Rechteck 10"/>
          <p:cNvSpPr>
            <a:spLocks noChangeArrowheads="1"/>
          </p:cNvSpPr>
          <p:nvPr/>
        </p:nvSpPr>
        <p:spPr bwMode="auto">
          <a:xfrm rot="233927">
            <a:off x="7023100" y="1735138"/>
            <a:ext cx="1258888" cy="227012"/>
          </a:xfrm>
          <a:prstGeom prst="rect">
            <a:avLst/>
          </a:prstGeom>
          <a:solidFill>
            <a:srgbClr val="DDFFF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de-DE" altLang="de-DE" sz="1400"/>
          </a:p>
        </p:txBody>
      </p:sp>
      <p:sp>
        <p:nvSpPr>
          <p:cNvPr id="12" name="Rechteck 11"/>
          <p:cNvSpPr>
            <a:spLocks noChangeArrowheads="1"/>
          </p:cNvSpPr>
          <p:nvPr/>
        </p:nvSpPr>
        <p:spPr bwMode="auto">
          <a:xfrm rot="879827">
            <a:off x="7083425" y="2414588"/>
            <a:ext cx="1822450" cy="420687"/>
          </a:xfrm>
          <a:prstGeom prst="rect">
            <a:avLst/>
          </a:prstGeom>
          <a:solidFill>
            <a:srgbClr val="DDFFF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de-DE" altLang="de-DE" sz="1400"/>
          </a:p>
        </p:txBody>
      </p:sp>
      <p:sp>
        <p:nvSpPr>
          <p:cNvPr id="13" name="Rechteck 12"/>
          <p:cNvSpPr>
            <a:spLocks noChangeArrowheads="1"/>
          </p:cNvSpPr>
          <p:nvPr/>
        </p:nvSpPr>
        <p:spPr bwMode="auto">
          <a:xfrm rot="795994">
            <a:off x="5741988" y="5133975"/>
            <a:ext cx="1589087" cy="422275"/>
          </a:xfrm>
          <a:prstGeom prst="rect">
            <a:avLst/>
          </a:prstGeom>
          <a:solidFill>
            <a:srgbClr val="DDFFF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de-DE" altLang="de-DE" sz="1400"/>
          </a:p>
        </p:txBody>
      </p:sp>
      <p:sp>
        <p:nvSpPr>
          <p:cNvPr id="14" name="Rechteck 13"/>
          <p:cNvSpPr>
            <a:spLocks noChangeArrowheads="1"/>
          </p:cNvSpPr>
          <p:nvPr/>
        </p:nvSpPr>
        <p:spPr bwMode="auto">
          <a:xfrm rot="-466071">
            <a:off x="7297738" y="3535363"/>
            <a:ext cx="1687512" cy="501650"/>
          </a:xfrm>
          <a:prstGeom prst="rect">
            <a:avLst/>
          </a:prstGeom>
          <a:solidFill>
            <a:srgbClr val="DDFFF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de-DE" altLang="de-DE" sz="1400"/>
          </a:p>
        </p:txBody>
      </p:sp>
      <p:sp>
        <p:nvSpPr>
          <p:cNvPr id="15" name="Rechteck 14"/>
          <p:cNvSpPr>
            <a:spLocks noChangeArrowheads="1"/>
          </p:cNvSpPr>
          <p:nvPr/>
        </p:nvSpPr>
        <p:spPr bwMode="auto">
          <a:xfrm>
            <a:off x="6202363" y="4249738"/>
            <a:ext cx="1465262" cy="503237"/>
          </a:xfrm>
          <a:prstGeom prst="rect">
            <a:avLst/>
          </a:prstGeom>
          <a:solidFill>
            <a:srgbClr val="DDFFF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de-DE" altLang="de-DE" sz="1400"/>
          </a:p>
        </p:txBody>
      </p:sp>
      <p:sp>
        <p:nvSpPr>
          <p:cNvPr id="16" name="Titel 1"/>
          <p:cNvSpPr txBox="1">
            <a:spLocks noChangeArrowheads="1"/>
          </p:cNvSpPr>
          <p:nvPr/>
        </p:nvSpPr>
        <p:spPr bwMode="auto">
          <a:xfrm>
            <a:off x="179388" y="130175"/>
            <a:ext cx="7405687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de-DE" altLang="de-DE" sz="3000" kern="0" dirty="0">
                <a:solidFill>
                  <a:srgbClr val="0D4F3C"/>
                </a:solidFill>
                <a:latin typeface="+mj-lt"/>
                <a:ea typeface="+mj-ea"/>
                <a:cs typeface="+mj-cs"/>
              </a:rPr>
              <a:t>Unternehmen</a:t>
            </a:r>
          </a:p>
        </p:txBody>
      </p:sp>
      <p:sp>
        <p:nvSpPr>
          <p:cNvPr id="17" name="Inhaltsplatzhalter 2"/>
          <p:cNvSpPr>
            <a:spLocks noGrp="1" noChangeArrowheads="1"/>
          </p:cNvSpPr>
          <p:nvPr>
            <p:ph idx="1"/>
          </p:nvPr>
        </p:nvSpPr>
        <p:spPr>
          <a:xfrm>
            <a:off x="34925" y="1123950"/>
            <a:ext cx="6697663" cy="5400675"/>
          </a:xfrm>
        </p:spPr>
        <p:txBody>
          <a:bodyPr/>
          <a:lstStyle/>
          <a:p>
            <a:pPr marL="447675" indent="-285750">
              <a:buFont typeface="Monotype Sorts" pitchFamily="2" charset="2"/>
              <a:buNone/>
            </a:pPr>
            <a:r>
              <a:rPr lang="en-US" altLang="de-DE" sz="1600" dirty="0" err="1"/>
              <a:t>Individuelle</a:t>
            </a:r>
            <a:r>
              <a:rPr lang="en-US" altLang="de-DE" sz="1600" dirty="0"/>
              <a:t> </a:t>
            </a:r>
            <a:r>
              <a:rPr lang="en-US" altLang="de-DE" sz="1600" dirty="0" err="1"/>
              <a:t>Anwendungsentwicklung</a:t>
            </a:r>
            <a:r>
              <a:rPr lang="en-US" altLang="de-DE" sz="1600" dirty="0"/>
              <a:t> - Java enterprise, web, mobile</a:t>
            </a:r>
          </a:p>
          <a:p>
            <a:pPr marL="447675" lvl="1">
              <a:buFont typeface="Arial" panose="020B0604020202020204" pitchFamily="34" charset="0"/>
              <a:buChar char="•"/>
            </a:pPr>
            <a:r>
              <a:rPr lang="en-US" altLang="de-DE" sz="1600" dirty="0" err="1"/>
              <a:t>seit</a:t>
            </a:r>
            <a:r>
              <a:rPr lang="en-US" altLang="de-DE" sz="1600" dirty="0"/>
              <a:t> 2005 </a:t>
            </a:r>
            <a:r>
              <a:rPr lang="de-DE" altLang="de-DE" sz="1600" dirty="0">
                <a:solidFill>
                  <a:srgbClr val="008C5A"/>
                </a:solidFill>
                <a:cs typeface="Arial" panose="020B0604020202020204" pitchFamily="34" charset="0"/>
              </a:rPr>
              <a:t>♦</a:t>
            </a:r>
            <a:r>
              <a:rPr lang="en-US" altLang="de-DE" sz="1600" dirty="0"/>
              <a:t> in Köln </a:t>
            </a:r>
            <a:r>
              <a:rPr lang="de-DE" altLang="de-DE" sz="1600" dirty="0">
                <a:solidFill>
                  <a:srgbClr val="008C5A"/>
                </a:solidFill>
                <a:cs typeface="Arial" panose="020B0604020202020204" pitchFamily="34" charset="0"/>
              </a:rPr>
              <a:t>♦</a:t>
            </a:r>
            <a:r>
              <a:rPr lang="en-US" altLang="de-DE" sz="1600" dirty="0"/>
              <a:t> für alle </a:t>
            </a:r>
            <a:r>
              <a:rPr lang="en-US" altLang="de-DE" sz="1600" dirty="0" err="1"/>
              <a:t>Branchen</a:t>
            </a:r>
            <a:r>
              <a:rPr lang="en-US" altLang="de-DE" sz="1600" dirty="0"/>
              <a:t> </a:t>
            </a:r>
            <a:r>
              <a:rPr lang="de-DE" altLang="de-DE" sz="1600" dirty="0">
                <a:solidFill>
                  <a:srgbClr val="008C5A"/>
                </a:solidFill>
                <a:cs typeface="Arial" panose="020B0604020202020204" pitchFamily="34" charset="0"/>
              </a:rPr>
              <a:t>♦</a:t>
            </a:r>
            <a:r>
              <a:rPr lang="en-US" altLang="de-DE" sz="1600" dirty="0"/>
              <a:t> </a:t>
            </a:r>
          </a:p>
          <a:p>
            <a:pPr marL="447675" lvl="1">
              <a:buFont typeface="Arial" panose="020B0604020202020204" pitchFamily="34" charset="0"/>
              <a:buChar char="•"/>
            </a:pPr>
            <a:r>
              <a:rPr lang="en-US" altLang="de-DE" sz="1600" dirty="0" err="1"/>
              <a:t>nach</a:t>
            </a:r>
            <a:r>
              <a:rPr lang="en-US" altLang="de-DE" sz="1600" dirty="0"/>
              <a:t> </a:t>
            </a:r>
            <a:r>
              <a:rPr lang="en-US" altLang="de-DE" sz="1600" dirty="0" err="1"/>
              <a:t>Aufwand</a:t>
            </a:r>
            <a:r>
              <a:rPr lang="en-US" altLang="de-DE" sz="1600" dirty="0"/>
              <a:t> &amp; </a:t>
            </a:r>
            <a:r>
              <a:rPr lang="en-US" altLang="de-DE" sz="1600" dirty="0" err="1"/>
              <a:t>im</a:t>
            </a:r>
            <a:r>
              <a:rPr lang="en-US" altLang="de-DE" sz="1600" dirty="0"/>
              <a:t> </a:t>
            </a:r>
            <a:r>
              <a:rPr lang="en-US" altLang="de-DE" sz="1600" dirty="0" err="1"/>
              <a:t>Festpreis</a:t>
            </a:r>
            <a:endParaRPr lang="en-US" altLang="de-DE" sz="1600" dirty="0"/>
          </a:p>
          <a:p>
            <a:pPr marL="447675" lvl="1">
              <a:buFont typeface="Wingdings" panose="05000000000000000000" pitchFamily="2" charset="2"/>
              <a:buChar char="ü"/>
            </a:pPr>
            <a:r>
              <a:rPr lang="en-US" altLang="de-DE" sz="1600" dirty="0" err="1"/>
              <a:t>Digitalisierung</a:t>
            </a:r>
            <a:r>
              <a:rPr lang="en-US" altLang="de-DE" sz="1600" dirty="0"/>
              <a:t>/ </a:t>
            </a:r>
            <a:r>
              <a:rPr lang="en-US" altLang="de-DE" sz="1600" dirty="0" err="1"/>
              <a:t>Prozesse</a:t>
            </a:r>
            <a:r>
              <a:rPr lang="en-US" altLang="de-DE" sz="1600" dirty="0"/>
              <a:t>/ Integration </a:t>
            </a:r>
          </a:p>
          <a:p>
            <a:pPr marL="447675" lvl="1">
              <a:buFont typeface="Wingdings" panose="05000000000000000000" pitchFamily="2" charset="2"/>
              <a:buChar char="ü"/>
            </a:pPr>
            <a:r>
              <a:rPr lang="en-US" altLang="de-DE" sz="1600" dirty="0"/>
              <a:t>Migration</a:t>
            </a:r>
          </a:p>
          <a:p>
            <a:pPr marL="447675" lvl="1">
              <a:buFont typeface="Wingdings" panose="05000000000000000000" pitchFamily="2" charset="2"/>
              <a:buChar char="ü"/>
            </a:pPr>
            <a:r>
              <a:rPr lang="en-US" altLang="de-DE" sz="1600" dirty="0" err="1"/>
              <a:t>Neuentwicklung</a:t>
            </a:r>
            <a:endParaRPr lang="en-US" altLang="de-DE" sz="1600" dirty="0"/>
          </a:p>
          <a:p>
            <a:pPr marL="447675" lvl="1">
              <a:buFont typeface="Wingdings" panose="05000000000000000000" pitchFamily="2" charset="2"/>
              <a:buChar char="ü"/>
            </a:pPr>
            <a:r>
              <a:rPr lang="en-US" altLang="de-DE" sz="1600" dirty="0" err="1"/>
              <a:t>Notfall</a:t>
            </a:r>
            <a:r>
              <a:rPr lang="en-US" altLang="de-DE" sz="1600" dirty="0"/>
              <a:t>/ </a:t>
            </a:r>
            <a:r>
              <a:rPr lang="en-US" altLang="de-DE" sz="1600" dirty="0" err="1"/>
              <a:t>kritische</a:t>
            </a:r>
            <a:r>
              <a:rPr lang="en-US" altLang="de-DE" sz="1600" dirty="0"/>
              <a:t> Situation</a:t>
            </a:r>
          </a:p>
          <a:p>
            <a:pPr marL="447675" lvl="1">
              <a:buFont typeface="Wingdings 3" panose="05040102010807070707" pitchFamily="18" charset="2"/>
              <a:buChar char="Ú"/>
            </a:pPr>
            <a:r>
              <a:rPr lang="en-US" altLang="de-DE" sz="1600" dirty="0" err="1"/>
              <a:t>pragmatisch</a:t>
            </a:r>
            <a:r>
              <a:rPr lang="en-US" altLang="de-DE" sz="1600" dirty="0"/>
              <a:t>, </a:t>
            </a:r>
            <a:r>
              <a:rPr lang="en-US" altLang="de-DE" sz="1600" dirty="0" err="1"/>
              <a:t>zielgerichtet</a:t>
            </a:r>
            <a:r>
              <a:rPr lang="en-US" altLang="de-DE" sz="1600" dirty="0"/>
              <a:t>, </a:t>
            </a:r>
            <a:r>
              <a:rPr lang="en-US" altLang="de-DE" sz="1600" dirty="0" err="1"/>
              <a:t>zuverlässig</a:t>
            </a:r>
            <a:br>
              <a:rPr lang="en-US" altLang="de-DE" sz="1600" dirty="0"/>
            </a:br>
            <a:endParaRPr lang="en-US" altLang="de-DE" sz="1600" dirty="0"/>
          </a:p>
          <a:p>
            <a:pPr marL="447675" indent="-285750">
              <a:buFont typeface="Monotype Sorts" pitchFamily="2" charset="2"/>
              <a:buNone/>
            </a:pPr>
            <a:r>
              <a:rPr lang="en-US" altLang="de-DE" sz="1600" dirty="0" err="1"/>
              <a:t>Kompletter</a:t>
            </a:r>
            <a:r>
              <a:rPr lang="en-US" altLang="de-DE" sz="1600" dirty="0"/>
              <a:t> SW Life Cycle</a:t>
            </a:r>
          </a:p>
          <a:p>
            <a:pPr marL="447675" lvl="1">
              <a:buFont typeface="Arial" panose="020B0604020202020204" pitchFamily="34" charset="0"/>
              <a:buChar char="•"/>
            </a:pPr>
            <a:r>
              <a:rPr lang="en-US" altLang="de-DE" sz="1600" dirty="0" err="1"/>
              <a:t>Projektmanagement</a:t>
            </a:r>
            <a:r>
              <a:rPr lang="en-US" altLang="de-DE" sz="1600" dirty="0"/>
              <a:t>/ agile </a:t>
            </a:r>
            <a:r>
              <a:rPr lang="en-US" altLang="de-DE" sz="1600" dirty="0" err="1"/>
              <a:t>Methodik</a:t>
            </a:r>
            <a:endParaRPr lang="en-US" altLang="de-DE" sz="1600" dirty="0"/>
          </a:p>
          <a:p>
            <a:pPr marL="447675" lvl="1">
              <a:buFont typeface="Arial" panose="020B0604020202020204" pitchFamily="34" charset="0"/>
              <a:buChar char="•"/>
            </a:pPr>
            <a:r>
              <a:rPr lang="en-US" altLang="de-DE" sz="1600" dirty="0" err="1"/>
              <a:t>Anforderungsanalyse</a:t>
            </a:r>
            <a:endParaRPr lang="en-US" altLang="de-DE" sz="1600" dirty="0"/>
          </a:p>
          <a:p>
            <a:pPr marL="447675" lvl="1">
              <a:buFont typeface="Arial" panose="020B0604020202020204" pitchFamily="34" charset="0"/>
              <a:buChar char="•"/>
            </a:pPr>
            <a:r>
              <a:rPr lang="en-US" altLang="de-DE" sz="1600" dirty="0" err="1"/>
              <a:t>Architektur</a:t>
            </a:r>
            <a:r>
              <a:rPr lang="en-US" altLang="de-DE" sz="1600" dirty="0"/>
              <a:t> &amp; SW-Design</a:t>
            </a:r>
          </a:p>
          <a:p>
            <a:pPr marL="447675" lvl="1">
              <a:buFont typeface="Arial" panose="020B0604020202020204" pitchFamily="34" charset="0"/>
              <a:buChar char="•"/>
            </a:pPr>
            <a:r>
              <a:rPr lang="en-US" altLang="de-DE" sz="1600" dirty="0" err="1"/>
              <a:t>Implementierung</a:t>
            </a:r>
            <a:r>
              <a:rPr lang="en-US" altLang="de-DE" sz="1600" dirty="0"/>
              <a:t> &amp; </a:t>
            </a:r>
            <a:r>
              <a:rPr lang="en-US" altLang="de-DE" sz="1600" dirty="0" err="1"/>
              <a:t>Testautomation</a:t>
            </a:r>
            <a:endParaRPr lang="en-US" altLang="de-DE" sz="1600" dirty="0"/>
          </a:p>
          <a:p>
            <a:pPr marL="447675" lvl="1">
              <a:buFont typeface="Arial" panose="020B0604020202020204" pitchFamily="34" charset="0"/>
              <a:buChar char="•"/>
            </a:pPr>
            <a:r>
              <a:rPr lang="en-US" altLang="de-DE" sz="1600" dirty="0" err="1"/>
              <a:t>Studien</a:t>
            </a:r>
            <a:r>
              <a:rPr lang="en-US" altLang="de-DE" sz="1600" dirty="0"/>
              <a:t> &amp; </a:t>
            </a:r>
            <a:r>
              <a:rPr lang="en-US" altLang="de-DE" sz="1600" dirty="0" err="1"/>
              <a:t>Seminare</a:t>
            </a:r>
            <a:endParaRPr lang="en-US" altLang="de-DE" sz="1600" dirty="0"/>
          </a:p>
        </p:txBody>
      </p:sp>
      <p:sp>
        <p:nvSpPr>
          <p:cNvPr id="18" name="Inhaltsplatzhalter 2"/>
          <p:cNvSpPr txBox="1">
            <a:spLocks noChangeArrowheads="1"/>
          </p:cNvSpPr>
          <p:nvPr/>
        </p:nvSpPr>
        <p:spPr bwMode="auto">
          <a:xfrm rot="157779">
            <a:off x="6959600" y="1684338"/>
            <a:ext cx="1852613" cy="504825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rgbClr val="008C5A"/>
              </a:buClr>
              <a:defRPr/>
            </a:pPr>
            <a:r>
              <a:rPr lang="en-US" altLang="de-DE" sz="1400" kern="0">
                <a:latin typeface="+mn-lt"/>
                <a:cs typeface="+mn-cs"/>
              </a:rPr>
              <a:t>online banking</a:t>
            </a:r>
            <a:endParaRPr lang="en-US" altLang="de-DE" sz="1400" kern="0" dirty="0">
              <a:latin typeface="+mn-lt"/>
              <a:cs typeface="+mn-cs"/>
            </a:endParaRPr>
          </a:p>
        </p:txBody>
      </p:sp>
      <p:sp>
        <p:nvSpPr>
          <p:cNvPr id="19" name="Inhaltsplatzhalter 2"/>
          <p:cNvSpPr txBox="1">
            <a:spLocks noChangeArrowheads="1"/>
          </p:cNvSpPr>
          <p:nvPr/>
        </p:nvSpPr>
        <p:spPr bwMode="auto">
          <a:xfrm rot="21122013">
            <a:off x="3870325" y="5133975"/>
            <a:ext cx="1763713" cy="377825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rgbClr val="008C5A"/>
              </a:buClr>
              <a:defRPr/>
            </a:pPr>
            <a:r>
              <a:rPr lang="en-US" altLang="de-DE" sz="1400" kern="0">
                <a:latin typeface="+mn-lt"/>
                <a:cs typeface="+mn-cs"/>
              </a:rPr>
              <a:t>security Härtung</a:t>
            </a:r>
            <a:endParaRPr lang="en-US" altLang="de-DE" sz="1400" kern="0" dirty="0">
              <a:latin typeface="+mn-lt"/>
              <a:cs typeface="+mn-cs"/>
            </a:endParaRPr>
          </a:p>
        </p:txBody>
      </p:sp>
      <p:sp>
        <p:nvSpPr>
          <p:cNvPr id="20" name="Inhaltsplatzhalter 2"/>
          <p:cNvSpPr txBox="1">
            <a:spLocks noChangeArrowheads="1"/>
          </p:cNvSpPr>
          <p:nvPr/>
        </p:nvSpPr>
        <p:spPr bwMode="auto">
          <a:xfrm rot="21233116">
            <a:off x="4565650" y="1885950"/>
            <a:ext cx="2736850" cy="503238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rgbClr val="008C5A"/>
              </a:buClr>
              <a:defRPr/>
            </a:pPr>
            <a:r>
              <a:rPr lang="en-US" altLang="de-DE" sz="1400" kern="0">
                <a:latin typeface="+mn-lt"/>
                <a:cs typeface="+mn-cs"/>
              </a:rPr>
              <a:t>Einführung neues Versicherungsprodukt</a:t>
            </a:r>
            <a:endParaRPr lang="en-US" altLang="de-DE" sz="1400" kern="0" dirty="0">
              <a:latin typeface="+mn-lt"/>
              <a:cs typeface="+mn-cs"/>
            </a:endParaRPr>
          </a:p>
        </p:txBody>
      </p:sp>
      <p:sp>
        <p:nvSpPr>
          <p:cNvPr id="21" name="Inhaltsplatzhalter 2"/>
          <p:cNvSpPr txBox="1">
            <a:spLocks noChangeArrowheads="1"/>
          </p:cNvSpPr>
          <p:nvPr/>
        </p:nvSpPr>
        <p:spPr bwMode="auto">
          <a:xfrm rot="20779455">
            <a:off x="7577138" y="4826000"/>
            <a:ext cx="1400175" cy="504825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rgbClr val="008C5A"/>
              </a:buClr>
              <a:defRPr/>
            </a:pPr>
            <a:r>
              <a:rPr lang="en-US" altLang="de-DE" sz="1400" kern="0">
                <a:latin typeface="+mn-lt"/>
                <a:cs typeface="+mn-cs"/>
              </a:rPr>
              <a:t>Börsenhandel Wertpapiere</a:t>
            </a:r>
            <a:endParaRPr lang="en-US" altLang="de-DE" sz="1400" kern="0" dirty="0">
              <a:latin typeface="+mn-lt"/>
              <a:cs typeface="+mn-cs"/>
            </a:endParaRPr>
          </a:p>
        </p:txBody>
      </p:sp>
      <p:sp>
        <p:nvSpPr>
          <p:cNvPr id="22" name="Inhaltsplatzhalter 2"/>
          <p:cNvSpPr txBox="1">
            <a:spLocks noChangeArrowheads="1"/>
          </p:cNvSpPr>
          <p:nvPr/>
        </p:nvSpPr>
        <p:spPr bwMode="auto">
          <a:xfrm>
            <a:off x="6130925" y="4221163"/>
            <a:ext cx="2089150" cy="504825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rgbClr val="008C5A"/>
              </a:buClr>
              <a:defRPr/>
            </a:pPr>
            <a:r>
              <a:rPr lang="en-US" altLang="de-DE" sz="1400" kern="0">
                <a:latin typeface="+mn-lt"/>
                <a:cs typeface="+mn-cs"/>
              </a:rPr>
              <a:t>Nutzerservices Energieversorger</a:t>
            </a:r>
            <a:endParaRPr lang="en-US" altLang="de-DE" sz="1400" kern="0" dirty="0">
              <a:latin typeface="+mn-lt"/>
              <a:cs typeface="+mn-cs"/>
            </a:endParaRPr>
          </a:p>
        </p:txBody>
      </p:sp>
      <p:sp>
        <p:nvSpPr>
          <p:cNvPr id="23" name="Inhaltsplatzhalter 2"/>
          <p:cNvSpPr txBox="1">
            <a:spLocks noChangeArrowheads="1"/>
          </p:cNvSpPr>
          <p:nvPr/>
        </p:nvSpPr>
        <p:spPr bwMode="auto">
          <a:xfrm rot="836597">
            <a:off x="7059613" y="2420938"/>
            <a:ext cx="2447925" cy="504825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rgbClr val="008C5A"/>
              </a:buClr>
              <a:defRPr/>
            </a:pPr>
            <a:r>
              <a:rPr lang="en-US" altLang="de-DE" sz="1400" kern="0">
                <a:latin typeface="+mn-lt"/>
                <a:cs typeface="+mn-cs"/>
              </a:rPr>
              <a:t>Naturschutz: Kartie-</a:t>
            </a:r>
            <a:br>
              <a:rPr lang="en-US" altLang="de-DE" sz="1400" kern="0">
                <a:latin typeface="+mn-lt"/>
                <a:cs typeface="+mn-cs"/>
              </a:rPr>
            </a:br>
            <a:r>
              <a:rPr lang="en-US" altLang="de-DE" sz="1400" kern="0">
                <a:latin typeface="+mn-lt"/>
                <a:cs typeface="+mn-cs"/>
              </a:rPr>
              <a:t>rung bedrohter Arten</a:t>
            </a:r>
            <a:endParaRPr lang="en-US" altLang="de-DE" sz="1400" kern="0" dirty="0">
              <a:latin typeface="+mn-lt"/>
              <a:cs typeface="+mn-cs"/>
            </a:endParaRPr>
          </a:p>
        </p:txBody>
      </p:sp>
      <p:sp>
        <p:nvSpPr>
          <p:cNvPr id="24" name="Inhaltsplatzhalter 2"/>
          <p:cNvSpPr txBox="1">
            <a:spLocks noChangeArrowheads="1"/>
          </p:cNvSpPr>
          <p:nvPr/>
        </p:nvSpPr>
        <p:spPr bwMode="auto">
          <a:xfrm rot="670649">
            <a:off x="4030663" y="4125913"/>
            <a:ext cx="1654175" cy="503237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rgbClr val="008C5A"/>
              </a:buClr>
              <a:defRPr/>
            </a:pPr>
            <a:r>
              <a:rPr lang="en-US" altLang="de-DE" sz="1400" kern="0">
                <a:latin typeface="+mn-lt"/>
                <a:cs typeface="+mn-cs"/>
              </a:rPr>
              <a:t>Adressverwaltung</a:t>
            </a:r>
            <a:br>
              <a:rPr lang="en-US" altLang="de-DE" sz="1400" kern="0">
                <a:latin typeface="+mn-lt"/>
                <a:cs typeface="+mn-cs"/>
              </a:rPr>
            </a:br>
            <a:r>
              <a:rPr lang="en-US" altLang="de-DE" sz="1400" kern="0">
                <a:latin typeface="+mn-lt"/>
                <a:cs typeface="+mn-cs"/>
              </a:rPr>
              <a:t> Logistik</a:t>
            </a:r>
            <a:endParaRPr lang="en-US" altLang="de-DE" sz="1400" kern="0" dirty="0">
              <a:latin typeface="+mn-lt"/>
              <a:cs typeface="+mn-cs"/>
            </a:endParaRPr>
          </a:p>
        </p:txBody>
      </p:sp>
      <p:sp>
        <p:nvSpPr>
          <p:cNvPr id="25" name="Inhaltsplatzhalter 2"/>
          <p:cNvSpPr txBox="1">
            <a:spLocks noChangeArrowheads="1"/>
          </p:cNvSpPr>
          <p:nvPr/>
        </p:nvSpPr>
        <p:spPr bwMode="auto">
          <a:xfrm rot="21095875">
            <a:off x="5530850" y="2579688"/>
            <a:ext cx="1477963" cy="504825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rgbClr val="008C5A"/>
              </a:buClr>
              <a:defRPr/>
            </a:pPr>
            <a:r>
              <a:rPr lang="en-US" altLang="de-DE" sz="1400" kern="0">
                <a:latin typeface="+mn-lt"/>
                <a:cs typeface="+mn-cs"/>
              </a:rPr>
              <a:t>µservices </a:t>
            </a:r>
            <a:br>
              <a:rPr lang="en-US" altLang="de-DE" sz="1400" kern="0">
                <a:latin typeface="+mn-lt"/>
                <a:cs typeface="+mn-cs"/>
              </a:rPr>
            </a:br>
            <a:r>
              <a:rPr lang="en-US" altLang="de-DE" sz="1400" kern="0">
                <a:latin typeface="+mn-lt"/>
                <a:cs typeface="+mn-cs"/>
              </a:rPr>
              <a:t>Automotive</a:t>
            </a:r>
            <a:endParaRPr lang="en-US" altLang="de-DE" sz="1400" kern="0" dirty="0">
              <a:latin typeface="+mn-lt"/>
              <a:cs typeface="+mn-cs"/>
            </a:endParaRPr>
          </a:p>
        </p:txBody>
      </p:sp>
      <p:sp>
        <p:nvSpPr>
          <p:cNvPr id="26" name="Inhaltsplatzhalter 2"/>
          <p:cNvSpPr txBox="1">
            <a:spLocks noChangeArrowheads="1"/>
          </p:cNvSpPr>
          <p:nvPr/>
        </p:nvSpPr>
        <p:spPr bwMode="auto">
          <a:xfrm>
            <a:off x="4619625" y="3357563"/>
            <a:ext cx="2016125" cy="504825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rgbClr val="008C5A"/>
              </a:buClr>
              <a:defRPr/>
            </a:pPr>
            <a:r>
              <a:rPr lang="en-US" altLang="de-DE" sz="1400" kern="0">
                <a:latin typeface="+mn-lt"/>
                <a:cs typeface="+mn-cs"/>
              </a:rPr>
              <a:t>Migration Energieversorger</a:t>
            </a:r>
            <a:endParaRPr lang="en-US" altLang="de-DE" sz="1400" kern="0" dirty="0">
              <a:latin typeface="+mn-lt"/>
              <a:cs typeface="+mn-cs"/>
            </a:endParaRPr>
          </a:p>
        </p:txBody>
      </p:sp>
      <p:sp>
        <p:nvSpPr>
          <p:cNvPr id="27" name="Inhaltsplatzhalter 2"/>
          <p:cNvSpPr txBox="1">
            <a:spLocks noChangeArrowheads="1"/>
          </p:cNvSpPr>
          <p:nvPr/>
        </p:nvSpPr>
        <p:spPr bwMode="auto">
          <a:xfrm rot="21190261">
            <a:off x="7259638" y="3527425"/>
            <a:ext cx="1717675" cy="504825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rgbClr val="008C5A"/>
              </a:buClr>
              <a:defRPr/>
            </a:pPr>
            <a:r>
              <a:rPr lang="en-US" altLang="de-DE" sz="1400" kern="0">
                <a:latin typeface="+mn-lt"/>
                <a:cs typeface="+mn-cs"/>
              </a:rPr>
              <a:t>Schnittstellen Gesundheitswesen</a:t>
            </a:r>
            <a:endParaRPr lang="en-US" altLang="de-DE" sz="1400" kern="0" dirty="0">
              <a:latin typeface="+mn-lt"/>
              <a:cs typeface="+mn-cs"/>
            </a:endParaRPr>
          </a:p>
        </p:txBody>
      </p:sp>
      <p:sp>
        <p:nvSpPr>
          <p:cNvPr id="28" name="Inhaltsplatzhalter 2"/>
          <p:cNvSpPr txBox="1">
            <a:spLocks noChangeArrowheads="1"/>
          </p:cNvSpPr>
          <p:nvPr/>
        </p:nvSpPr>
        <p:spPr bwMode="auto">
          <a:xfrm rot="700261">
            <a:off x="5686425" y="5040313"/>
            <a:ext cx="1651000" cy="504825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rgbClr val="008C5A"/>
              </a:buClr>
              <a:defRPr/>
            </a:pPr>
            <a:r>
              <a:rPr lang="en-US" altLang="de-DE" sz="1400" kern="0">
                <a:latin typeface="+mn-lt"/>
                <a:cs typeface="+mn-cs"/>
              </a:rPr>
              <a:t>EAM &amp; refactoring leasing</a:t>
            </a:r>
            <a:endParaRPr lang="en-US" altLang="de-DE" sz="1400" kern="0" dirty="0">
              <a:latin typeface="+mn-lt"/>
              <a:cs typeface="+mn-cs"/>
            </a:endParaRPr>
          </a:p>
        </p:txBody>
      </p:sp>
      <p:sp>
        <p:nvSpPr>
          <p:cNvPr id="29" name="Inhaltsplatzhalter 2"/>
          <p:cNvSpPr txBox="1">
            <a:spLocks noChangeArrowheads="1"/>
          </p:cNvSpPr>
          <p:nvPr/>
        </p:nvSpPr>
        <p:spPr bwMode="auto">
          <a:xfrm rot="20721036">
            <a:off x="6424613" y="3025775"/>
            <a:ext cx="1458912" cy="503238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rgbClr val="008C5A"/>
              </a:buClr>
              <a:defRPr/>
            </a:pPr>
            <a:r>
              <a:rPr lang="en-US" altLang="de-DE" sz="1400" kern="0">
                <a:latin typeface="+mn-lt"/>
                <a:cs typeface="+mn-cs"/>
              </a:rPr>
              <a:t>Stabilisierung Retail</a:t>
            </a:r>
            <a:endParaRPr lang="en-US" altLang="de-DE" sz="1400" kern="0" dirty="0">
              <a:latin typeface="+mn-lt"/>
              <a:cs typeface="+mn-cs"/>
            </a:endParaRPr>
          </a:p>
        </p:txBody>
      </p:sp>
      <p:sp>
        <p:nvSpPr>
          <p:cNvPr id="30" name="Inhaltsplatzhalter 2"/>
          <p:cNvSpPr txBox="1">
            <a:spLocks noChangeArrowheads="1"/>
          </p:cNvSpPr>
          <p:nvPr/>
        </p:nvSpPr>
        <p:spPr bwMode="auto">
          <a:xfrm>
            <a:off x="5181600" y="6021388"/>
            <a:ext cx="4143375" cy="503237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rgbClr val="008C5A"/>
              </a:buClr>
              <a:defRPr/>
            </a:pPr>
            <a:r>
              <a:rPr lang="en-US" altLang="de-DE" sz="1600" b="1" kern="0">
                <a:solidFill>
                  <a:srgbClr val="037D2C"/>
                </a:solidFill>
                <a:latin typeface="+mn-lt"/>
                <a:cs typeface="+mn-cs"/>
              </a:rPr>
              <a:t>... und für Sie? Sprechen Sie uns an!</a:t>
            </a:r>
            <a:endParaRPr lang="en-US" altLang="de-DE" sz="1600" b="1" kern="0" dirty="0">
              <a:solidFill>
                <a:srgbClr val="037D2C"/>
              </a:solidFill>
              <a:latin typeface="+mn-lt"/>
              <a:cs typeface="+mn-cs"/>
            </a:endParaRPr>
          </a:p>
        </p:txBody>
      </p:sp>
      <p:pic>
        <p:nvPicPr>
          <p:cNvPr id="3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413" y="1446213"/>
            <a:ext cx="2736850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0972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7" grpId="0" build="p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59D175-A07B-28BD-5EA5-819760782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 und Ziel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61FA0D-1282-1AE5-0941-B576192A9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Workshop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800" dirty="0"/>
              <a:t>Erweiterter Einstieg in </a:t>
            </a:r>
            <a:r>
              <a:rPr lang="de-DE" sz="1800" dirty="0" err="1"/>
              <a:t>Git</a:t>
            </a:r>
            <a:r>
              <a:rPr lang="de-DE" sz="1800" dirty="0"/>
              <a:t>-Workflows und die Hosting-Plattform </a:t>
            </a:r>
            <a:r>
              <a:rPr lang="de-DE" sz="1800" dirty="0" err="1"/>
              <a:t>GitLab</a:t>
            </a:r>
            <a:endParaRPr lang="de-DE" sz="1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800" dirty="0"/>
              <a:t>Basiswissen über die wichtigsten Aspekte der Testautomatisierung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800" dirty="0"/>
              <a:t>Erarbeitung eines </a:t>
            </a:r>
            <a:r>
              <a:rPr lang="de-DE" sz="1800" dirty="0" err="1"/>
              <a:t>Git</a:t>
            </a:r>
            <a:r>
              <a:rPr lang="de-DE" sz="1800" dirty="0"/>
              <a:t>-Workflows und Erstellung unterschiedlicher CI/CD Pipelines für einfache bis komplexe Software Projekte/Szenarien</a:t>
            </a:r>
          </a:p>
          <a:p>
            <a:pPr marL="0" indent="0">
              <a:buNone/>
            </a:pP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Zielgruppe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800" dirty="0"/>
              <a:t>Alle die </a:t>
            </a:r>
            <a:r>
              <a:rPr lang="de-DE" sz="1800" dirty="0" err="1"/>
              <a:t>Continuous</a:t>
            </a:r>
            <a:r>
              <a:rPr lang="de-DE" sz="1800" dirty="0"/>
              <a:t> Integration &amp; </a:t>
            </a:r>
            <a:r>
              <a:rPr lang="de-DE" sz="1800" dirty="0" err="1"/>
              <a:t>Deployment</a:t>
            </a:r>
            <a:r>
              <a:rPr lang="de-DE" sz="1800" dirty="0"/>
              <a:t> effektiv in Ihre Prozesse einbinden möchten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800" dirty="0"/>
              <a:t>Entwickler, </a:t>
            </a:r>
            <a:r>
              <a:rPr lang="de-DE" sz="1800" dirty="0" err="1"/>
              <a:t>DevOps</a:t>
            </a:r>
            <a:r>
              <a:rPr lang="de-DE" sz="1800" dirty="0"/>
              <a:t> &amp; Administratoren</a:t>
            </a:r>
          </a:p>
          <a:p>
            <a:pPr marL="0" indent="0">
              <a:buNone/>
            </a:pP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Voraussetzungen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800" dirty="0" err="1"/>
              <a:t>git</a:t>
            </a:r>
            <a:r>
              <a:rPr lang="de-DE" sz="1800" dirty="0"/>
              <a:t> Grundkenntnisse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800" dirty="0"/>
              <a:t>Sicherer Umgang mit Linux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800" dirty="0"/>
              <a:t>Grundlegende Programmierkenntnisse</a:t>
            </a:r>
          </a:p>
        </p:txBody>
      </p:sp>
    </p:spTree>
    <p:extLst>
      <p:ext uri="{BB962C8B-B14F-4D97-AF65-F5344CB8AC3E}">
        <p14:creationId xmlns:p14="http://schemas.microsoft.com/office/powerpoint/2010/main" val="3681015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Docker in der Entwicklung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u="sng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Docker in der Entwicklung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427702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462108"/>
            <a:ext cx="8589962" cy="4824412"/>
          </a:xfrm>
        </p:spPr>
        <p:txBody>
          <a:bodyPr/>
          <a:lstStyle/>
          <a:p>
            <a:pPr>
              <a:buNone/>
            </a:pPr>
            <a:r>
              <a:rPr lang="de-DE" sz="2000" b="1" dirty="0"/>
              <a:t>Montag, 17.06.2024</a:t>
            </a:r>
          </a:p>
          <a:p>
            <a:pPr>
              <a:buNone/>
            </a:pPr>
            <a:r>
              <a:rPr lang="de-DE" sz="2000" b="1" dirty="0"/>
              <a:t>Dienstag, 18.06.2024</a:t>
            </a:r>
          </a:p>
          <a:p>
            <a:pPr>
              <a:buNone/>
            </a:pPr>
            <a:r>
              <a:rPr lang="de-DE" sz="2000" b="1" dirty="0"/>
              <a:t>Mittwoch, 19.06.2024</a:t>
            </a:r>
          </a:p>
          <a:p>
            <a:pPr>
              <a:buNone/>
            </a:pPr>
            <a:r>
              <a:rPr lang="de-DE" sz="2000" b="1" dirty="0">
                <a:solidFill>
                  <a:schemeClr val="bg1"/>
                </a:solidFill>
              </a:rPr>
              <a:t>Mittwoch, 20.03.2019</a:t>
            </a:r>
          </a:p>
          <a:p>
            <a:pPr>
              <a:buNone/>
            </a:pPr>
            <a:endParaRPr lang="de-DE" altLang="de-DE" dirty="0">
              <a:ea typeface="+mn-ea"/>
              <a:cs typeface="+mn-cs"/>
            </a:endParaRP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Beginn:		  9:00 Uhr</a:t>
            </a:r>
            <a:endParaRPr lang="de-DE" altLang="de-DE" dirty="0">
              <a:highlight>
                <a:srgbClr val="FFFF00"/>
              </a:highlight>
              <a:ea typeface="+mn-ea"/>
              <a:cs typeface="+mn-cs"/>
            </a:endParaRP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Kaffeepause:          ~ 10:30 Uhr &amp; ~15:00 Uhr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Mittagspause: 	12:00 bis 13:00 Uhr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Ende: 		17:00 Uhr </a:t>
            </a:r>
            <a:r>
              <a:rPr lang="de-DE" altLang="de-DE" dirty="0">
                <a:solidFill>
                  <a:schemeClr val="bg1"/>
                </a:solidFill>
                <a:ea typeface="+mn-ea"/>
                <a:cs typeface="+mn-cs"/>
              </a:rPr>
              <a:t>(heu: 17:00 Uhr)</a:t>
            </a:r>
          </a:p>
          <a:p>
            <a:pPr marL="342900" lvl="1" indent="-342900">
              <a:buFont typeface="Arial" charset="0"/>
              <a:buChar char="●"/>
            </a:pPr>
            <a:endParaRPr lang="de-DE" altLang="de-DE" dirty="0">
              <a:ea typeface="+mn-ea"/>
              <a:cs typeface="+mn-cs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Zeitplan</a:t>
            </a:r>
          </a:p>
        </p:txBody>
      </p:sp>
    </p:spTree>
    <p:extLst>
      <p:ext uri="{BB962C8B-B14F-4D97-AF65-F5344CB8AC3E}">
        <p14:creationId xmlns:p14="http://schemas.microsoft.com/office/powerpoint/2010/main" val="2151462665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</Template>
  <TotalTime>0</TotalTime>
  <Pages>1</Pages>
  <Words>565</Words>
  <Application>Microsoft Office PowerPoint</Application>
  <PresentationFormat>Bildschirmpräsentation (4:3)</PresentationFormat>
  <Paragraphs>150</Paragraphs>
  <Slides>12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12</vt:i4>
      </vt:variant>
    </vt:vector>
  </HeadingPairs>
  <TitlesOfParts>
    <vt:vector size="19" baseType="lpstr">
      <vt:lpstr>Arial</vt:lpstr>
      <vt:lpstr>Monotype Sorts</vt:lpstr>
      <vt:lpstr>Times New Roman</vt:lpstr>
      <vt:lpstr>Wingdings</vt:lpstr>
      <vt:lpstr>Wingdings 3</vt:lpstr>
      <vt:lpstr>vorlneu</vt:lpstr>
      <vt:lpstr>Benutzerdefiniertes Design</vt:lpstr>
      <vt:lpstr>GitLab: Git-Workflows &amp; GitOps – CI/CD mit Docker und Git </vt:lpstr>
      <vt:lpstr>Einführung &amp; Kursüberblick</vt:lpstr>
      <vt:lpstr>Vorstellung</vt:lpstr>
      <vt:lpstr>Vorstellung</vt:lpstr>
      <vt:lpstr>PowerPoint-Präsentation</vt:lpstr>
      <vt:lpstr>Inhalt und Ziel</vt:lpstr>
      <vt:lpstr>Agenda</vt:lpstr>
      <vt:lpstr>Agenda</vt:lpstr>
      <vt:lpstr>Zeitplan</vt:lpstr>
      <vt:lpstr>Organisation</vt:lpstr>
      <vt:lpstr>Literatur</vt:lpstr>
      <vt:lpstr>Vorstellung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&lt;Titel&gt;</dc:title>
  <dc:creator>anderScore User4</dc:creator>
  <cp:lastModifiedBy>Patrick Moebius</cp:lastModifiedBy>
  <cp:revision>525</cp:revision>
  <cp:lastPrinted>1996-08-01T16:36:58Z</cp:lastPrinted>
  <dcterms:created xsi:type="dcterms:W3CDTF">2024-05-03T10:07:43Z</dcterms:created>
  <dcterms:modified xsi:type="dcterms:W3CDTF">2024-06-10T17:52:00Z</dcterms:modified>
</cp:coreProperties>
</file>