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38"/>
  </p:notesMasterIdLst>
  <p:handoutMasterIdLst>
    <p:handoutMasterId r:id="rId39"/>
  </p:handoutMasterIdLst>
  <p:sldIdLst>
    <p:sldId id="624" r:id="rId3"/>
    <p:sldId id="634" r:id="rId4"/>
    <p:sldId id="635" r:id="rId5"/>
    <p:sldId id="587" r:id="rId6"/>
    <p:sldId id="589" r:id="rId7"/>
    <p:sldId id="590" r:id="rId8"/>
    <p:sldId id="597" r:id="rId9"/>
    <p:sldId id="598" r:id="rId10"/>
    <p:sldId id="594" r:id="rId11"/>
    <p:sldId id="595" r:id="rId12"/>
    <p:sldId id="596" r:id="rId13"/>
    <p:sldId id="599" r:id="rId14"/>
    <p:sldId id="600" r:id="rId15"/>
    <p:sldId id="602" r:id="rId16"/>
    <p:sldId id="603" r:id="rId17"/>
    <p:sldId id="591" r:id="rId18"/>
    <p:sldId id="601" r:id="rId19"/>
    <p:sldId id="604" r:id="rId20"/>
    <p:sldId id="605" r:id="rId21"/>
    <p:sldId id="606" r:id="rId22"/>
    <p:sldId id="588" r:id="rId23"/>
    <p:sldId id="607" r:id="rId24"/>
    <p:sldId id="608" r:id="rId25"/>
    <p:sldId id="609" r:id="rId26"/>
    <p:sldId id="619" r:id="rId27"/>
    <p:sldId id="618" r:id="rId28"/>
    <p:sldId id="620" r:id="rId29"/>
    <p:sldId id="621" r:id="rId30"/>
    <p:sldId id="617" r:id="rId31"/>
    <p:sldId id="622" r:id="rId32"/>
    <p:sldId id="623" r:id="rId33"/>
    <p:sldId id="632" r:id="rId34"/>
    <p:sldId id="633" r:id="rId35"/>
    <p:sldId id="625" r:id="rId36"/>
    <p:sldId id="626" r:id="rId37"/>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0249FC"/>
    <a:srgbClr val="DDEEE8"/>
    <a:srgbClr val="FFFFFF"/>
    <a:srgbClr val="0D4F3C"/>
    <a:srgbClr val="037C03"/>
    <a:srgbClr val="800000"/>
    <a:srgbClr val="060165"/>
    <a:srgbClr val="006A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6" d="100"/>
          <a:sy n="106" d="100"/>
        </p:scale>
        <p:origin x="12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gitlab.com/ee/ci/index.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1015434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496549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1133817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404040"/>
                </a:solidFill>
                <a:effectLst/>
                <a:latin typeface="gitlab sans"/>
              </a:rPr>
              <a:t>You can use </a:t>
            </a:r>
            <a:r>
              <a:rPr lang="en-US" b="0" i="0" u="none" strike="noStrike" dirty="0">
                <a:solidFill>
                  <a:srgbClr val="5943B6"/>
                </a:solidFill>
                <a:effectLst/>
                <a:latin typeface="gitlab sans"/>
                <a:hlinkClick r:id="rId3"/>
              </a:rPr>
              <a:t>GitLab CI/CD</a:t>
            </a:r>
            <a:r>
              <a:rPr lang="en-US" b="0" i="0" dirty="0">
                <a:solidFill>
                  <a:srgbClr val="404040"/>
                </a:solidFill>
                <a:effectLst/>
                <a:latin typeface="gitlab sans"/>
              </a:rPr>
              <a:t> to build and push container images to the Container Registry. You can use CI/CD to test, build, and deploy your project from the container image you created.</a:t>
            </a:r>
          </a:p>
          <a:p>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3378526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https://docs.gitlab.com/ee/ci/docker/using_docker_build.html#use-docker-in-docker</a:t>
            </a:r>
          </a:p>
          <a:p>
            <a:endParaRPr lang="de-DE" dirty="0"/>
          </a:p>
          <a:p>
            <a:r>
              <a:rPr lang="de-DE" dirty="0" err="1"/>
              <a:t>Dind</a:t>
            </a:r>
            <a:r>
              <a:rPr lang="de-DE" dirty="0"/>
              <a:t> mit TLS:</a:t>
            </a:r>
          </a:p>
          <a:p>
            <a:r>
              <a:rPr lang="de-DE" dirty="0"/>
              <a:t>https://docs.gitlab.com/ee/ci/docker/using_docker_build.html#docker-in-docker-with-tls-enabled-in-the-docker-executor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3929006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https://docs.gitlab.com/ee/user/packages/container_registry/build_and_push_images.html#configure-your-gitlab-ciyml-file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3635466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https://about.gitlab.com/blog/2020/12/15/dependency-proxy-updates/</a:t>
            </a:r>
          </a:p>
          <a:p>
            <a:endParaRPr lang="de-DE" dirty="0"/>
          </a:p>
          <a:p>
            <a:endParaRPr lang="de-DE" dirty="0"/>
          </a:p>
          <a:p>
            <a:r>
              <a:rPr lang="de-DE" dirty="0"/>
              <a:t>https://help.sonatype.com/en/components-and-assets-in-docker.html#:~:text=Docker%20Images%2C%20Tags%2C%20Manifests%2C,not%20associated%20with%20a%20component.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3189253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2538846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https://docs.gitlab.com/ee/ci/variables/predefined_variables.html</a:t>
            </a:r>
          </a:p>
          <a:p>
            <a:endParaRPr lang="de-DE" dirty="0"/>
          </a:p>
          <a:p>
            <a:r>
              <a:rPr lang="en-US" dirty="0">
                <a:effectLst/>
              </a:rPr>
              <a:t>CI_COMMIT_REF_NAME in lowercase, shortened to 63 bytes, and with everything except 0-9 and a-z replaced with -. No leading / trailing -. Use in URLs, host names and domain names.</a:t>
            </a:r>
            <a:br>
              <a:rPr lang="en-US" dirty="0"/>
            </a:b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45657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711379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220598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a:p>
            <a:endParaRPr lang="de-DE" dirty="0"/>
          </a:p>
          <a:p>
            <a:r>
              <a:rPr lang="de-DE" dirty="0"/>
              <a:t>https://container-registry.com/posts/container-image-versioning/</a:t>
            </a:r>
          </a:p>
          <a:p>
            <a:endParaRPr lang="de-DE" dirty="0"/>
          </a:p>
          <a:p>
            <a:r>
              <a:rPr lang="de-DE" dirty="0"/>
              <a:t>https://medium.com/@nirmalkushwah08/docker-image-tagging-strategy-4aa886fb4fcc</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348999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3085793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8064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3F3F3F"/>
                </a:solidFill>
                <a:effectLst/>
                <a:latin typeface="open sans" panose="020B0606030504020204" pitchFamily="34" charset="0"/>
              </a:rPr>
              <a:t>A </a:t>
            </a:r>
            <a:r>
              <a:rPr lang="en-US" b="1" i="0" dirty="0">
                <a:solidFill>
                  <a:srgbClr val="3F3F3F"/>
                </a:solidFill>
                <a:effectLst/>
                <a:latin typeface="open sans semibold" panose="020F0502020204030204" pitchFamily="34" charset="0"/>
              </a:rPr>
              <a:t>timestamp</a:t>
            </a:r>
            <a:r>
              <a:rPr lang="en-US" b="0" i="0" dirty="0">
                <a:solidFill>
                  <a:srgbClr val="3F3F3F"/>
                </a:solidFill>
                <a:effectLst/>
                <a:latin typeface="open sans" panose="020B0606030504020204" pitchFamily="34" charset="0"/>
              </a:rPr>
              <a:t> is, indeed, an easy solution. But it has more drawbacks than advantages. It lacks a correlation to the included changeset(s) for the container image release since you cannot match it with the respective build.</a:t>
            </a:r>
          </a:p>
          <a:p>
            <a:pPr algn="l"/>
            <a:r>
              <a:rPr lang="en-US" b="0" i="0" dirty="0">
                <a:solidFill>
                  <a:srgbClr val="3F3F3F"/>
                </a:solidFill>
                <a:effectLst/>
                <a:latin typeface="open sans" panose="020B0606030504020204" pitchFamily="34" charset="0"/>
              </a:rPr>
              <a:t>Do not forget about the evil </a:t>
            </a:r>
            <a:r>
              <a:rPr lang="en-US" b="0" i="0" dirty="0" err="1">
                <a:solidFill>
                  <a:srgbClr val="3F3F3F"/>
                </a:solidFill>
                <a:effectLst/>
                <a:latin typeface="open sans" panose="020B0606030504020204" pitchFamily="34" charset="0"/>
              </a:rPr>
              <a:t>timezone</a:t>
            </a:r>
            <a:r>
              <a:rPr lang="en-US" b="0" i="0" dirty="0">
                <a:solidFill>
                  <a:srgbClr val="3F3F3F"/>
                </a:solidFill>
                <a:effectLst/>
                <a:latin typeface="open sans" panose="020B0606030504020204" pitchFamily="34" charset="0"/>
              </a:rPr>
              <a:t>: which time was it actually in yours? Moreover, what if you created more than one image at exactly the same time? Last but not least, someone can push an image with the same tag just by adding it manually.</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532218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24751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https://container-registry.com/posts/container-image-versioning/</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58847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10.06.2024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637260"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Tag-3_4-Release-und-Tagged-Images.pptx</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pic>
        <p:nvPicPr>
          <p:cNvPr id="3" name="Grafik 2">
            <a:extLst>
              <a:ext uri="{FF2B5EF4-FFF2-40B4-BE49-F238E27FC236}">
                <a16:creationId xmlns:a16="http://schemas.microsoft.com/office/drawing/2014/main" id="{6857E1EA-E905-A850-7AA6-F201598B1B62}"/>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486775" y="-15729"/>
            <a:ext cx="636272" cy="636272"/>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pic>
        <p:nvPicPr>
          <p:cNvPr id="2" name="Grafik 1">
            <a:extLst>
              <a:ext uri="{FF2B5EF4-FFF2-40B4-BE49-F238E27FC236}">
                <a16:creationId xmlns:a16="http://schemas.microsoft.com/office/drawing/2014/main" id="{1AEF6F2B-B912-5112-0155-B4F513DD6A7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3868" y="4481736"/>
            <a:ext cx="2376264" cy="2376264"/>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docs.docker.com/docker-hub/download-rate-limit/"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hyperlink" Target="https://docs.gitlab.com/ee/user/packages/dependency_prox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a:t>
            </a:r>
            <a:r>
              <a:rPr lang="de-DE" altLang="de-DE" sz="3200" dirty="0" err="1"/>
              <a:t>GitOps</a:t>
            </a:r>
            <a:r>
              <a:rPr lang="de-DE" altLang="de-DE" sz="3200" dirty="0"/>
              <a:t>,</a:t>
            </a:r>
            <a:br>
              <a:rPr lang="de-DE" altLang="de-DE" sz="3200" dirty="0"/>
            </a:br>
            <a:r>
              <a:rPr lang="de-DE" altLang="de-DE" sz="3200" dirty="0"/>
              <a:t>Docker in der Entwicklung und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19.06.2024,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nach dem </a:t>
            </a:r>
            <a:r>
              <a:rPr lang="de-DE" b="1" dirty="0" err="1"/>
              <a:t>Build</a:t>
            </a:r>
            <a:endParaRPr lang="de-DE" b="1" dirty="0"/>
          </a:p>
          <a:p>
            <a:pPr>
              <a:buFont typeface="Arial" panose="020B0604020202020204" pitchFamily="34" charset="0"/>
              <a:buChar char="•"/>
            </a:pPr>
            <a:r>
              <a:rPr lang="de-DE" dirty="0"/>
              <a:t>Vorhandene Images mit </a:t>
            </a:r>
            <a:r>
              <a:rPr lang="de-DE" dirty="0" err="1">
                <a:latin typeface="Consolas" panose="020B0609020204030204" pitchFamily="49" charset="0"/>
              </a:rPr>
              <a:t>docker</a:t>
            </a:r>
            <a:r>
              <a:rPr lang="de-DE" dirty="0">
                <a:latin typeface="Consolas" panose="020B0609020204030204" pitchFamily="49" charset="0"/>
              </a:rPr>
              <a:t> tag </a:t>
            </a:r>
            <a:r>
              <a:rPr lang="de-DE" dirty="0"/>
              <a:t>Befehl taggen</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tag [IMAGE_ID]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378824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Best </a:t>
            </a:r>
            <a:r>
              <a:rPr lang="de-DE" b="1" dirty="0" err="1"/>
              <a:t>Practises</a:t>
            </a:r>
            <a:endParaRPr lang="de-DE" b="1" dirty="0"/>
          </a:p>
          <a:p>
            <a:pPr>
              <a:buFont typeface="Arial" panose="020B0604020202020204" pitchFamily="34" charset="0"/>
              <a:buChar char="•"/>
            </a:pPr>
            <a:r>
              <a:rPr lang="de-DE" dirty="0"/>
              <a:t>Aussagekräftige Tags</a:t>
            </a:r>
          </a:p>
          <a:p>
            <a:pPr lvl="1">
              <a:buFont typeface="Arial" panose="020B0604020202020204" pitchFamily="34" charset="0"/>
              <a:buChar char="•"/>
            </a:pPr>
            <a:r>
              <a:rPr lang="de-DE" dirty="0"/>
              <a:t>Tags sollten beschreibend (deskriptive) sein</a:t>
            </a:r>
          </a:p>
          <a:p>
            <a:pPr lvl="1">
              <a:buFont typeface="Arial" panose="020B0604020202020204" pitchFamily="34" charset="0"/>
              <a:buChar char="•"/>
            </a:pPr>
            <a:r>
              <a:rPr lang="de-DE" dirty="0"/>
              <a:t>Die Image Version oder Zustand wiedergeben</a:t>
            </a:r>
          </a:p>
          <a:p>
            <a:pPr>
              <a:buFont typeface="Arial" panose="020B0604020202020204" pitchFamily="34" charset="0"/>
              <a:buChar char="•"/>
            </a:pPr>
            <a:r>
              <a:rPr lang="de-DE" dirty="0"/>
              <a:t>Konsistenz</a:t>
            </a:r>
          </a:p>
          <a:p>
            <a:pPr lvl="1">
              <a:buFont typeface="Arial" panose="020B0604020202020204" pitchFamily="34" charset="0"/>
              <a:buChar char="•"/>
            </a:pPr>
            <a:r>
              <a:rPr lang="de-DE" dirty="0"/>
              <a:t>Einheitliches Tagging-Schema für verschiedene Images und Versionen</a:t>
            </a:r>
          </a:p>
          <a:p>
            <a:pPr>
              <a:buFont typeface="Arial" panose="020B0604020202020204" pitchFamily="34" charset="0"/>
              <a:buChar char="•"/>
            </a:pPr>
            <a:r>
              <a:rPr lang="de-DE" dirty="0"/>
              <a:t>Regelmäßige Updates</a:t>
            </a:r>
          </a:p>
          <a:p>
            <a:pPr lvl="1">
              <a:buFont typeface="Arial" panose="020B0604020202020204" pitchFamily="34" charset="0"/>
              <a:buChar char="•"/>
            </a:pPr>
            <a:r>
              <a:rPr lang="de-DE" dirty="0"/>
              <a:t>Tags immer aktualisieren, gerade bei einer neuen Version</a:t>
            </a:r>
          </a:p>
          <a:p>
            <a:pPr lvl="1">
              <a:buFont typeface="Arial" panose="020B0604020202020204" pitchFamily="34" charset="0"/>
              <a:buChar char="•"/>
            </a:pPr>
            <a:r>
              <a:rPr lang="de-DE" dirty="0">
                <a:sym typeface="Wingdings" panose="05000000000000000000" pitchFamily="2" charset="2"/>
              </a:rPr>
              <a:t> Strategien zum Image Tagging</a:t>
            </a:r>
            <a:endParaRPr lang="de-DE" dirty="0"/>
          </a:p>
        </p:txBody>
      </p:sp>
    </p:spTree>
    <p:extLst>
      <p:ext uri="{BB962C8B-B14F-4D97-AF65-F5344CB8AC3E}">
        <p14:creationId xmlns:p14="http://schemas.microsoft.com/office/powerpoint/2010/main" val="185494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Strategien zum Image Tagging</a:t>
            </a:r>
          </a:p>
          <a:p>
            <a:pPr>
              <a:buFont typeface="Arial" panose="020B0604020202020204" pitchFamily="34" charset="0"/>
              <a:buChar char="•"/>
            </a:pPr>
            <a:r>
              <a:rPr lang="de-DE" dirty="0"/>
              <a:t>Image ID (</a:t>
            </a:r>
            <a:r>
              <a:rPr lang="de-DE" dirty="0" err="1"/>
              <a:t>digest</a:t>
            </a:r>
            <a:r>
              <a:rPr lang="de-DE" dirty="0"/>
              <a:t>)</a:t>
            </a:r>
          </a:p>
          <a:p>
            <a:pPr>
              <a:buFont typeface="Arial" panose="020B0604020202020204" pitchFamily="34" charset="0"/>
              <a:buChar char="•"/>
            </a:pPr>
            <a:r>
              <a:rPr lang="de-DE" dirty="0"/>
              <a:t>Image tags:</a:t>
            </a:r>
          </a:p>
          <a:p>
            <a:pPr lvl="1">
              <a:buFont typeface="Arial" panose="020B0604020202020204" pitchFamily="34" charset="0"/>
              <a:buChar char="•"/>
            </a:pPr>
            <a:r>
              <a:rPr lang="de-DE" dirty="0"/>
              <a:t>Rolling Tags</a:t>
            </a:r>
          </a:p>
          <a:p>
            <a:pPr lvl="1">
              <a:buFont typeface="Arial" panose="020B0604020202020204" pitchFamily="34" charset="0"/>
              <a:buChar char="•"/>
            </a:pPr>
            <a:r>
              <a:rPr lang="de-DE" dirty="0" err="1"/>
              <a:t>Git</a:t>
            </a:r>
            <a:r>
              <a:rPr lang="de-DE" dirty="0"/>
              <a:t> Tags</a:t>
            </a:r>
          </a:p>
          <a:p>
            <a:pPr lvl="1">
              <a:buFont typeface="Arial" panose="020B0604020202020204" pitchFamily="34" charset="0"/>
              <a:buChar char="•"/>
            </a:pPr>
            <a:r>
              <a:rPr lang="de-DE" dirty="0"/>
              <a:t>Branch </a:t>
            </a:r>
            <a:r>
              <a:rPr lang="de-DE" dirty="0" err="1"/>
              <a:t>Names</a:t>
            </a:r>
            <a:endParaRPr lang="de-DE" dirty="0"/>
          </a:p>
          <a:p>
            <a:pPr lvl="1">
              <a:buFont typeface="Arial" panose="020B0604020202020204" pitchFamily="34" charset="0"/>
              <a:buChar char="•"/>
            </a:pPr>
            <a:r>
              <a:rPr lang="de-DE" dirty="0" err="1"/>
              <a:t>SemVer</a:t>
            </a:r>
            <a:r>
              <a:rPr lang="de-DE" dirty="0"/>
              <a:t> Tags (</a:t>
            </a:r>
            <a:r>
              <a:rPr lang="de-DE" dirty="0" err="1"/>
              <a:t>Semantic</a:t>
            </a:r>
            <a:r>
              <a:rPr lang="de-DE" dirty="0"/>
              <a:t> </a:t>
            </a:r>
            <a:r>
              <a:rPr lang="de-DE" dirty="0" err="1"/>
              <a:t>Versioning</a:t>
            </a:r>
            <a:r>
              <a:rPr lang="de-DE" dirty="0"/>
              <a:t>)</a:t>
            </a:r>
          </a:p>
          <a:p>
            <a:pPr lvl="1">
              <a:buFont typeface="Arial" panose="020B0604020202020204" pitchFamily="34" charset="0"/>
              <a:buChar char="•"/>
            </a:pPr>
            <a:r>
              <a:rPr lang="de-DE" dirty="0" err="1"/>
              <a:t>Git</a:t>
            </a:r>
            <a:r>
              <a:rPr lang="de-DE" dirty="0"/>
              <a:t> Commit Hash</a:t>
            </a:r>
          </a:p>
          <a:p>
            <a:pPr lvl="1">
              <a:buFont typeface="Arial" panose="020B0604020202020204" pitchFamily="34" charset="0"/>
              <a:buChar char="•"/>
            </a:pPr>
            <a:r>
              <a:rPr lang="de-DE" dirty="0" err="1"/>
              <a:t>Timestamp</a:t>
            </a:r>
            <a:r>
              <a:rPr lang="de-DE" dirty="0"/>
              <a:t> / Date-</a:t>
            </a:r>
            <a:r>
              <a:rPr lang="de-DE" dirty="0" err="1"/>
              <a:t>Based</a:t>
            </a:r>
            <a:r>
              <a:rPr lang="de-DE" dirty="0"/>
              <a:t> Tags</a:t>
            </a:r>
          </a:p>
          <a:p>
            <a:pPr lvl="1">
              <a:buFont typeface="Arial" panose="020B0604020202020204" pitchFamily="34" charset="0"/>
              <a:buChar char="•"/>
            </a:pPr>
            <a:r>
              <a:rPr lang="de-DE" dirty="0" err="1"/>
              <a:t>Build</a:t>
            </a:r>
            <a:r>
              <a:rPr lang="de-DE" dirty="0"/>
              <a:t> ID</a:t>
            </a:r>
          </a:p>
        </p:txBody>
      </p:sp>
    </p:spTree>
    <p:extLst>
      <p:ext uri="{BB962C8B-B14F-4D97-AF65-F5344CB8AC3E}">
        <p14:creationId xmlns:p14="http://schemas.microsoft.com/office/powerpoint/2010/main" val="179966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Rolling tags</a:t>
            </a:r>
          </a:p>
          <a:p>
            <a:pPr>
              <a:buFont typeface="Arial" panose="020B0604020202020204" pitchFamily="34" charset="0"/>
              <a:buChar char="•"/>
            </a:pPr>
            <a:r>
              <a:rPr lang="de-DE" dirty="0"/>
              <a:t>Zwei weit verbreitete</a:t>
            </a:r>
            <a:r>
              <a:rPr lang="de-DE" dirty="0">
                <a:sym typeface="Wingdings" panose="05000000000000000000" pitchFamily="2" charset="2"/>
              </a:rPr>
              <a:t></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und </a:t>
            </a:r>
            <a:r>
              <a:rPr lang="de-DE" dirty="0">
                <a:latin typeface="Consolas" panose="020B0609020204030204" pitchFamily="49" charset="0"/>
              </a:rPr>
              <a:t>:</a:t>
            </a:r>
            <a:r>
              <a:rPr lang="de-DE" dirty="0" err="1">
                <a:latin typeface="Consolas" panose="020B0609020204030204" pitchFamily="49" charset="0"/>
              </a:rPr>
              <a:t>stable</a:t>
            </a:r>
            <a:endParaRPr lang="de-DE" dirty="0">
              <a:latin typeface="Consolas" panose="020B0609020204030204" pitchFamily="49" charset="0"/>
            </a:endParaRPr>
          </a:p>
          <a:p>
            <a:pPr>
              <a:buFont typeface="Arial" panose="020B0604020202020204" pitchFamily="34" charset="0"/>
              <a:buChar char="•"/>
            </a:pPr>
            <a:r>
              <a:rPr lang="de-DE" dirty="0"/>
              <a:t>Relevanteste und neuste </a:t>
            </a:r>
            <a:r>
              <a:rPr lang="de-DE" dirty="0" err="1"/>
              <a:t>Build</a:t>
            </a:r>
            <a:r>
              <a:rPr lang="de-DE" dirty="0"/>
              <a:t>-Tag</a:t>
            </a:r>
          </a:p>
          <a:p>
            <a:pPr>
              <a:buFont typeface="Arial" panose="020B0604020202020204" pitchFamily="34" charset="0"/>
              <a:buChar char="•"/>
            </a:pPr>
            <a:r>
              <a:rPr lang="de-DE" dirty="0"/>
              <a:t>Vorsicht: Inkompatibles Image!</a:t>
            </a:r>
          </a:p>
          <a:p>
            <a:pPr lvl="1">
              <a:buFont typeface="Arial" panose="020B0604020202020204" pitchFamily="34" charset="0"/>
              <a:buChar char="•"/>
            </a:pPr>
            <a:r>
              <a:rPr lang="de-DE" dirty="0"/>
              <a:t>Für Test-Stage OK, </a:t>
            </a:r>
            <a:r>
              <a:rPr lang="de-DE" dirty="0" err="1"/>
              <a:t>Production</a:t>
            </a:r>
            <a:r>
              <a:rPr lang="de-DE" dirty="0"/>
              <a:t> No-Go</a:t>
            </a:r>
          </a:p>
          <a:p>
            <a:pPr lvl="1">
              <a:buFont typeface="Arial" panose="020B0604020202020204" pitchFamily="34" charset="0"/>
              <a:buChar char="•"/>
            </a:pPr>
            <a:r>
              <a:rPr lang="de-DE" dirty="0" err="1"/>
              <a:t>Production</a:t>
            </a:r>
            <a:r>
              <a:rPr lang="de-DE" dirty="0"/>
              <a:t> besser: </a:t>
            </a:r>
            <a:r>
              <a:rPr lang="de-DE" dirty="0" err="1"/>
              <a:t>unique</a:t>
            </a:r>
            <a:r>
              <a:rPr lang="de-DE" dirty="0"/>
              <a:t> Tags</a:t>
            </a:r>
          </a:p>
          <a:p>
            <a:pPr>
              <a:buFont typeface="Arial" panose="020B0604020202020204" pitchFamily="34" charset="0"/>
              <a:buChar char="•"/>
            </a:pPr>
            <a:r>
              <a:rPr lang="de-DE" dirty="0"/>
              <a:t>Schwierig zu einer früheren Version zurückzukehren</a:t>
            </a:r>
          </a:p>
          <a:p>
            <a:pPr>
              <a:buFont typeface="Arial" panose="020B0604020202020204" pitchFamily="34" charset="0"/>
              <a:buChar char="•"/>
            </a:pPr>
            <a:r>
              <a:rPr lang="de-DE" dirty="0"/>
              <a:t>Herausforderung</a:t>
            </a:r>
          </a:p>
          <a:p>
            <a:pPr lvl="1">
              <a:buFont typeface="Arial" panose="020B0604020202020204" pitchFamily="34" charset="0"/>
              <a:buChar char="•"/>
            </a:pPr>
            <a:r>
              <a:rPr lang="de-DE" dirty="0"/>
              <a:t>Image IDs (</a:t>
            </a:r>
            <a:r>
              <a:rPr lang="de-DE" dirty="0" err="1"/>
              <a:t>digest</a:t>
            </a:r>
            <a:r>
              <a:rPr lang="de-DE" dirty="0"/>
              <a:t>): not human-</a:t>
            </a:r>
            <a:r>
              <a:rPr lang="de-DE" dirty="0" err="1"/>
              <a:t>readable</a:t>
            </a:r>
            <a:endParaRPr lang="de-DE" dirty="0"/>
          </a:p>
          <a:p>
            <a:pPr lvl="1">
              <a:buFont typeface="Arial" panose="020B0604020202020204" pitchFamily="34" charset="0"/>
              <a:buChar char="•"/>
            </a:pPr>
            <a:r>
              <a:rPr lang="de-DE" dirty="0"/>
              <a:t>Image tags: mutable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52674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42F4-3DE1-E484-4E37-7A350B7E9347}"/>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3AD45E9F-BF6F-3159-A6E8-E786B8D66377}"/>
              </a:ext>
            </a:extLst>
          </p:cNvPr>
          <p:cNvSpPr>
            <a:spLocks noGrp="1"/>
          </p:cNvSpPr>
          <p:nvPr>
            <p:ph idx="1"/>
          </p:nvPr>
        </p:nvSpPr>
        <p:spPr/>
        <p:txBody>
          <a:bodyPr/>
          <a:lstStyle/>
          <a:p>
            <a:pPr marL="0" indent="0">
              <a:buNone/>
            </a:pPr>
            <a:r>
              <a:rPr lang="de-DE" b="1" dirty="0" err="1"/>
              <a:t>Git</a:t>
            </a:r>
            <a:r>
              <a:rPr lang="de-DE" b="1" dirty="0"/>
              <a:t> Tags</a:t>
            </a:r>
          </a:p>
          <a:p>
            <a:pPr>
              <a:buFont typeface="Arial" panose="020B0604020202020204" pitchFamily="34" charset="0"/>
              <a:buChar char="•"/>
            </a:pPr>
            <a:r>
              <a:rPr lang="de-DE" dirty="0"/>
              <a:t>Nützlich, wenn man bereits </a:t>
            </a:r>
            <a:r>
              <a:rPr lang="de-DE" dirty="0" err="1"/>
              <a:t>Git</a:t>
            </a:r>
            <a:r>
              <a:rPr lang="de-DE" dirty="0"/>
              <a:t> Tags für Releases nutzt</a:t>
            </a:r>
          </a:p>
          <a:p>
            <a:pPr>
              <a:buFont typeface="Arial" panose="020B0604020202020204" pitchFamily="34" charset="0"/>
              <a:buChar char="•"/>
            </a:pPr>
            <a:r>
              <a:rPr lang="de-DE" dirty="0"/>
              <a:t>Diese Tags können direkt als Docker Image Tags genutzt werden</a:t>
            </a:r>
          </a:p>
          <a:p>
            <a:pPr>
              <a:buFont typeface="Arial" panose="020B0604020202020204" pitchFamily="34" charset="0"/>
              <a:buChar char="•"/>
            </a:pPr>
            <a:r>
              <a:rPr lang="de-DE" dirty="0" err="1"/>
              <a:t>Git</a:t>
            </a:r>
            <a:r>
              <a:rPr lang="de-DE" dirty="0"/>
              <a:t> Tag „v2.5.1“</a:t>
            </a:r>
          </a:p>
          <a:p>
            <a:pPr lvl="1">
              <a:buFont typeface="Arial" panose="020B0604020202020204" pitchFamily="34" charset="0"/>
              <a:buChar char="•"/>
            </a:pPr>
            <a:r>
              <a:rPr lang="de-DE" dirty="0">
                <a:sym typeface="Wingdings" panose="05000000000000000000" pitchFamily="2" charset="2"/>
              </a:rPr>
              <a:t> Gleichen Tag als Docker Image Tag verwenden</a:t>
            </a:r>
            <a:endParaRPr lang="de-DE" dirty="0"/>
          </a:p>
        </p:txBody>
      </p:sp>
    </p:spTree>
    <p:extLst>
      <p:ext uri="{BB962C8B-B14F-4D97-AF65-F5344CB8AC3E}">
        <p14:creationId xmlns:p14="http://schemas.microsoft.com/office/powerpoint/2010/main" val="165277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9E82B3-AD82-0F0E-4966-26D36710022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59CA9F6-54B4-1531-E83B-0D1A49C9D6FB}"/>
              </a:ext>
            </a:extLst>
          </p:cNvPr>
          <p:cNvSpPr>
            <a:spLocks noGrp="1"/>
          </p:cNvSpPr>
          <p:nvPr>
            <p:ph idx="1"/>
          </p:nvPr>
        </p:nvSpPr>
        <p:spPr/>
        <p:txBody>
          <a:bodyPr/>
          <a:lstStyle/>
          <a:p>
            <a:pPr marL="0" indent="0">
              <a:buNone/>
            </a:pPr>
            <a:r>
              <a:rPr lang="de-DE" b="1" dirty="0"/>
              <a:t>Branch </a:t>
            </a:r>
            <a:r>
              <a:rPr lang="de-DE" b="1" dirty="0" err="1"/>
              <a:t>Names</a:t>
            </a:r>
            <a:endParaRPr lang="de-DE" b="1" dirty="0"/>
          </a:p>
          <a:p>
            <a:pPr>
              <a:buFont typeface="Arial" panose="020B0604020202020204" pitchFamily="34" charset="0"/>
              <a:buChar char="•"/>
            </a:pPr>
            <a:r>
              <a:rPr lang="de-DE" dirty="0"/>
              <a:t>Bei vorhandener </a:t>
            </a:r>
            <a:r>
              <a:rPr lang="de-DE" dirty="0" err="1"/>
              <a:t>Branching</a:t>
            </a:r>
            <a:r>
              <a:rPr lang="de-DE" dirty="0"/>
              <a:t> Strategie</a:t>
            </a:r>
          </a:p>
          <a:p>
            <a:pPr lvl="1">
              <a:buFont typeface="Arial" panose="020B0604020202020204" pitchFamily="34" charset="0"/>
              <a:buChar char="•"/>
            </a:pPr>
            <a:r>
              <a:rPr lang="de-DE" dirty="0"/>
              <a:t>Branch-Namen verwenden, um Tags zu managen</a:t>
            </a:r>
          </a:p>
          <a:p>
            <a:pPr>
              <a:buFont typeface="Arial" panose="020B0604020202020204" pitchFamily="34" charset="0"/>
              <a:buChar char="•"/>
            </a:pPr>
            <a:r>
              <a:rPr lang="de-DE" dirty="0"/>
              <a:t>Beispiel</a:t>
            </a:r>
          </a:p>
          <a:p>
            <a:pPr lvl="1">
              <a:buFont typeface="Arial" panose="020B0604020202020204" pitchFamily="34" charset="0"/>
              <a:buChar char="•"/>
            </a:pPr>
            <a:r>
              <a:rPr lang="de-DE" dirty="0"/>
              <a:t>Branch: </a:t>
            </a:r>
            <a:r>
              <a:rPr lang="de-DE" dirty="0">
                <a:latin typeface="Consolas" panose="020B0609020204030204" pitchFamily="49" charset="0"/>
              </a:rPr>
              <a:t>release/2.5.1 für ein spezifisches Release</a:t>
            </a:r>
          </a:p>
          <a:p>
            <a:pPr lvl="1">
              <a:buFont typeface="Arial" panose="020B0604020202020204" pitchFamily="34" charset="0"/>
              <a:buChar char="•"/>
            </a:pPr>
            <a:r>
              <a:rPr lang="de-DE" dirty="0"/>
              <a:t>Entsprechendes Docker Image mit </a:t>
            </a:r>
            <a:r>
              <a:rPr lang="de-DE" dirty="0">
                <a:latin typeface="Consolas" panose="020B0609020204030204" pitchFamily="49" charset="0"/>
              </a:rPr>
              <a:t>2.5.1</a:t>
            </a:r>
            <a:r>
              <a:rPr lang="de-DE" dirty="0"/>
              <a:t> taggen</a:t>
            </a:r>
          </a:p>
        </p:txBody>
      </p:sp>
    </p:spTree>
    <p:extLst>
      <p:ext uri="{BB962C8B-B14F-4D97-AF65-F5344CB8AC3E}">
        <p14:creationId xmlns:p14="http://schemas.microsoft.com/office/powerpoint/2010/main" val="288395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SemVer</a:t>
            </a:r>
            <a:r>
              <a:rPr lang="de-DE" b="1" dirty="0"/>
              <a:t> tags (</a:t>
            </a:r>
            <a:r>
              <a:rPr lang="de-DE" b="1" dirty="0" err="1"/>
              <a:t>Semantic</a:t>
            </a:r>
            <a:r>
              <a:rPr lang="de-DE" b="1" dirty="0"/>
              <a:t> </a:t>
            </a:r>
            <a:r>
              <a:rPr lang="de-DE" b="1" dirty="0" err="1"/>
              <a:t>Versioning</a:t>
            </a:r>
            <a:r>
              <a:rPr lang="de-DE" b="1" dirty="0"/>
              <a:t>)</a:t>
            </a:r>
          </a:p>
          <a:p>
            <a:pPr>
              <a:buFont typeface="Arial" panose="020B0604020202020204" pitchFamily="34" charset="0"/>
              <a:buChar char="•"/>
            </a:pPr>
            <a:r>
              <a:rPr lang="de-DE" dirty="0"/>
              <a:t>Anstatt zufällige Namen direkt Nummerierung</a:t>
            </a:r>
          </a:p>
          <a:p>
            <a:pPr>
              <a:buFont typeface="Arial" panose="020B0604020202020204" pitchFamily="34" charset="0"/>
              <a:buChar char="•"/>
            </a:pPr>
            <a:r>
              <a:rPr lang="de-DE" dirty="0"/>
              <a:t>„Spezialfall“ des </a:t>
            </a:r>
            <a:r>
              <a:rPr lang="de-DE" dirty="0">
                <a:latin typeface="Consolas" panose="020B0609020204030204" pitchFamily="49" charset="0"/>
              </a:rPr>
              <a:t>:</a:t>
            </a:r>
            <a:r>
              <a:rPr lang="de-DE" dirty="0" err="1">
                <a:latin typeface="Consolas" panose="020B0609020204030204" pitchFamily="49" charset="0"/>
              </a:rPr>
              <a:t>stable</a:t>
            </a:r>
            <a:r>
              <a:rPr lang="de-DE" dirty="0">
                <a:latin typeface="Consolas" panose="020B0609020204030204" pitchFamily="49" charset="0"/>
              </a:rPr>
              <a:t> </a:t>
            </a:r>
            <a:r>
              <a:rPr lang="de-DE" dirty="0"/>
              <a:t>Tag (Grundidee)</a:t>
            </a:r>
          </a:p>
          <a:p>
            <a:pPr>
              <a:buFont typeface="Arial" panose="020B0604020202020204" pitchFamily="34" charset="0"/>
              <a:buChar char="•"/>
            </a:pPr>
            <a:r>
              <a:rPr lang="de-DE" dirty="0"/>
              <a:t>Notation </a:t>
            </a:r>
            <a:r>
              <a:rPr lang="de-DE" dirty="0">
                <a:latin typeface="Consolas" panose="020B0609020204030204" pitchFamily="49" charset="0"/>
              </a:rPr>
              <a:t>MAJOR.MINOR.PATCH</a:t>
            </a:r>
          </a:p>
          <a:p>
            <a:pPr lvl="1">
              <a:buFont typeface="Arial" panose="020B0604020202020204" pitchFamily="34" charset="0"/>
              <a:buChar char="•"/>
            </a:pPr>
            <a:r>
              <a:rPr lang="de-DE" dirty="0"/>
              <a:t>Beispiel: 2.5.1</a:t>
            </a:r>
          </a:p>
          <a:p>
            <a:pPr lvl="1">
              <a:buFont typeface="Arial" panose="020B0604020202020204" pitchFamily="34" charset="0"/>
              <a:buChar char="•"/>
            </a:pPr>
            <a:r>
              <a:rPr lang="de-DE" dirty="0"/>
              <a:t>MAJOR = Inkompatible Änderungen</a:t>
            </a:r>
          </a:p>
          <a:p>
            <a:pPr lvl="1">
              <a:buFont typeface="Arial" panose="020B0604020202020204" pitchFamily="34" charset="0"/>
              <a:buChar char="•"/>
            </a:pPr>
            <a:r>
              <a:rPr lang="de-DE" dirty="0"/>
              <a:t>MINOR = Kompatible Änderungen</a:t>
            </a:r>
          </a:p>
          <a:p>
            <a:pPr lvl="1">
              <a:buFont typeface="Arial" panose="020B0604020202020204" pitchFamily="34" charset="0"/>
              <a:buChar char="•"/>
            </a:pPr>
            <a:r>
              <a:rPr lang="de-DE" dirty="0"/>
              <a:t>PATCH = Patches</a:t>
            </a:r>
          </a:p>
          <a:p>
            <a:pPr>
              <a:buFont typeface="Arial" panose="020B0604020202020204" pitchFamily="34" charset="0"/>
              <a:buChar char="•"/>
            </a:pPr>
            <a:r>
              <a:rPr lang="de-DE" dirty="0"/>
              <a:t>Neuer </a:t>
            </a:r>
            <a:r>
              <a:rPr lang="de-DE" dirty="0" err="1"/>
              <a:t>Build</a:t>
            </a:r>
            <a:r>
              <a:rPr lang="de-DE" dirty="0"/>
              <a:t> mit kleinsten Änderungen = </a:t>
            </a:r>
            <a:r>
              <a:rPr lang="de-DE" dirty="0" err="1"/>
              <a:t>Patchnummer</a:t>
            </a:r>
            <a:r>
              <a:rPr lang="de-DE" dirty="0"/>
              <a:t> hochzählen</a:t>
            </a:r>
          </a:p>
          <a:p>
            <a:pPr lvl="1">
              <a:buFont typeface="Arial" panose="020B0604020202020204" pitchFamily="34" charset="0"/>
              <a:buChar char="•"/>
            </a:pPr>
            <a:r>
              <a:rPr lang="de-DE" dirty="0">
                <a:sym typeface="Wingdings" panose="05000000000000000000" pitchFamily="2" charset="2"/>
              </a:rPr>
              <a:t> aus 2.5.1 wird 2.5.2</a:t>
            </a:r>
            <a:endParaRPr lang="de-DE" dirty="0"/>
          </a:p>
          <a:p>
            <a:pPr>
              <a:buFont typeface="Arial" panose="020B0604020202020204" pitchFamily="34" charset="0"/>
              <a:buChar char="•"/>
            </a:pPr>
            <a:r>
              <a:rPr lang="de-DE" dirty="0"/>
              <a:t>Tags weiterhin mutable</a:t>
            </a:r>
          </a:p>
          <a:p>
            <a:pPr marL="0" indent="0">
              <a:buNone/>
            </a:pPr>
            <a:endParaRPr lang="de-DE" b="1" dirty="0"/>
          </a:p>
        </p:txBody>
      </p:sp>
    </p:spTree>
    <p:extLst>
      <p:ext uri="{BB962C8B-B14F-4D97-AF65-F5344CB8AC3E}">
        <p14:creationId xmlns:p14="http://schemas.microsoft.com/office/powerpoint/2010/main" val="1996689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Git</a:t>
            </a:r>
            <a:r>
              <a:rPr lang="de-DE" b="1" dirty="0"/>
              <a:t> Commit Hash</a:t>
            </a:r>
          </a:p>
          <a:p>
            <a:pPr>
              <a:buFont typeface="Arial" panose="020B0604020202020204" pitchFamily="34" charset="0"/>
              <a:buChar char="•"/>
            </a:pPr>
            <a:r>
              <a:rPr lang="de-DE" dirty="0"/>
              <a:t>Mit jedem Commit ein neues Docker Image</a:t>
            </a:r>
          </a:p>
          <a:p>
            <a:pPr>
              <a:buFont typeface="Arial" panose="020B0604020202020204" pitchFamily="34" charset="0"/>
              <a:buChar char="•"/>
            </a:pPr>
            <a:r>
              <a:rPr lang="de-DE" dirty="0"/>
              <a:t>Kurzen </a:t>
            </a:r>
            <a:r>
              <a:rPr lang="de-DE" dirty="0" err="1"/>
              <a:t>Git</a:t>
            </a:r>
            <a:r>
              <a:rPr lang="de-DE" dirty="0"/>
              <a:t> Hash zum Tagging nutzen</a:t>
            </a:r>
          </a:p>
          <a:p>
            <a:pPr lvl="1">
              <a:buFont typeface="Arial" panose="020B0604020202020204" pitchFamily="34" charset="0"/>
              <a:buChar char="•"/>
            </a:pPr>
            <a:r>
              <a:rPr lang="de-DE" dirty="0"/>
              <a:t>Sind kürzer als Image Digests</a:t>
            </a:r>
          </a:p>
          <a:p>
            <a:pPr>
              <a:buFont typeface="Arial" panose="020B0604020202020204" pitchFamily="34" charset="0"/>
              <a:buChar char="•"/>
            </a:pPr>
            <a:r>
              <a:rPr lang="de-DE" dirty="0" err="1"/>
              <a:t>Traceability</a:t>
            </a:r>
            <a:r>
              <a:rPr lang="de-DE" dirty="0"/>
              <a:t> (Rückverfolgbarkeit) sehr hoch!</a:t>
            </a:r>
          </a:p>
          <a:p>
            <a:pPr>
              <a:buFont typeface="Arial" panose="020B0604020202020204" pitchFamily="34" charset="0"/>
              <a:buChar char="•"/>
            </a:pPr>
            <a:r>
              <a:rPr lang="de-DE" dirty="0"/>
              <a:t>Tags allerdings nicht selbsterklärend</a:t>
            </a:r>
          </a:p>
          <a:p>
            <a:pPr>
              <a:buFont typeface="Arial" panose="020B0604020202020204" pitchFamily="34" charset="0"/>
              <a:buChar char="•"/>
            </a:pPr>
            <a:r>
              <a:rPr lang="de-DE" dirty="0"/>
              <a:t>Beispiel</a:t>
            </a:r>
          </a:p>
          <a:p>
            <a:pPr lvl="1">
              <a:buFont typeface="Arial" panose="020B0604020202020204" pitchFamily="34" charset="0"/>
              <a:buChar char="•"/>
            </a:pPr>
            <a:r>
              <a:rPr lang="de-DE" dirty="0"/>
              <a:t>2.5.1-sha1abcde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07229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Timestamp</a:t>
            </a:r>
            <a:r>
              <a:rPr lang="de-DE" b="1" dirty="0"/>
              <a:t> / Date-</a:t>
            </a:r>
            <a:r>
              <a:rPr lang="de-DE" b="1" dirty="0" err="1"/>
              <a:t>Based</a:t>
            </a:r>
            <a:r>
              <a:rPr lang="de-DE" b="1" dirty="0"/>
              <a:t> Tags</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Einfache Lösung mit vielen Nachteilen</a:t>
            </a:r>
          </a:p>
          <a:p>
            <a:pPr lvl="1">
              <a:buFont typeface="Arial" panose="020B0604020202020204" pitchFamily="34" charset="0"/>
              <a:buChar char="•"/>
            </a:pPr>
            <a:r>
              <a:rPr lang="de-DE" dirty="0">
                <a:sym typeface="Wingdings" panose="05000000000000000000" pitchFamily="2" charset="2"/>
              </a:rPr>
              <a:t>Release am 20.05.2024, Tagging  </a:t>
            </a:r>
            <a:r>
              <a:rPr lang="de-DE" dirty="0">
                <a:latin typeface="Consolas" panose="020B0609020204030204" pitchFamily="49" charset="0"/>
                <a:sym typeface="Wingdings" panose="05000000000000000000" pitchFamily="2" charset="2"/>
              </a:rPr>
              <a:t>2.5.1-20240520</a:t>
            </a:r>
          </a:p>
          <a:p>
            <a:pPr lvl="1">
              <a:buFont typeface="Arial" panose="020B0604020202020204" pitchFamily="34" charset="0"/>
              <a:buChar char="•"/>
            </a:pPr>
            <a:r>
              <a:rPr lang="de-DE" dirty="0" err="1">
                <a:sym typeface="Wingdings" panose="05000000000000000000" pitchFamily="2" charset="2"/>
              </a:rPr>
              <a:t>Timezonen</a:t>
            </a:r>
            <a:r>
              <a:rPr lang="de-DE" dirty="0">
                <a:sym typeface="Wingdings" panose="05000000000000000000" pitchFamily="2" charset="2"/>
              </a:rPr>
              <a:t> sind böse!</a:t>
            </a:r>
          </a:p>
          <a:p>
            <a:pPr lvl="1">
              <a:buFont typeface="Arial" panose="020B0604020202020204" pitchFamily="34" charset="0"/>
              <a:buChar char="•"/>
            </a:pPr>
            <a:r>
              <a:rPr lang="de-DE" dirty="0">
                <a:sym typeface="Wingdings" panose="05000000000000000000" pitchFamily="2" charset="2"/>
              </a:rPr>
              <a:t>Korrelation zum enthaltenden </a:t>
            </a:r>
            <a:r>
              <a:rPr lang="de-DE" dirty="0" err="1">
                <a:sym typeface="Wingdings" panose="05000000000000000000" pitchFamily="2" charset="2"/>
              </a:rPr>
              <a:t>Changeset</a:t>
            </a:r>
            <a:r>
              <a:rPr lang="de-DE" dirty="0">
                <a:sym typeface="Wingdings" panose="05000000000000000000" pitchFamily="2" charset="2"/>
              </a:rPr>
              <a:t> fehlt</a:t>
            </a:r>
          </a:p>
          <a:p>
            <a:pPr lvl="1">
              <a:buFont typeface="Arial" panose="020B0604020202020204" pitchFamily="34" charset="0"/>
              <a:buChar char="•"/>
            </a:pPr>
            <a:r>
              <a:rPr lang="de-DE" dirty="0">
                <a:sym typeface="Wingdings" panose="05000000000000000000" pitchFamily="2" charset="2"/>
              </a:rPr>
              <a:t>Image mit demselben Tag manuell pushen</a:t>
            </a:r>
          </a:p>
          <a:p>
            <a:pPr lvl="1">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dirty="0"/>
          </a:p>
        </p:txBody>
      </p:sp>
    </p:spTree>
    <p:extLst>
      <p:ext uri="{BB962C8B-B14F-4D97-AF65-F5344CB8AC3E}">
        <p14:creationId xmlns:p14="http://schemas.microsoft.com/office/powerpoint/2010/main" val="3288241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Build</a:t>
            </a:r>
            <a:r>
              <a:rPr lang="de-DE" b="1" dirty="0"/>
              <a:t> ID</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Referenziert einen bestimmten </a:t>
            </a:r>
            <a:r>
              <a:rPr lang="de-DE" dirty="0" err="1">
                <a:sym typeface="Wingdings" panose="05000000000000000000" pitchFamily="2" charset="2"/>
              </a:rPr>
              <a:t>Build</a:t>
            </a: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Kann nicht </a:t>
            </a:r>
            <a:r>
              <a:rPr lang="de-DE" dirty="0" err="1">
                <a:sym typeface="Wingdings" panose="05000000000000000000" pitchFamily="2" charset="2"/>
              </a:rPr>
              <a:t>gefaked</a:t>
            </a:r>
            <a:r>
              <a:rPr lang="de-DE" dirty="0">
                <a:sym typeface="Wingdings" panose="05000000000000000000" pitchFamily="2" charset="2"/>
              </a:rPr>
              <a:t> werden</a:t>
            </a:r>
          </a:p>
          <a:p>
            <a:pPr>
              <a:buFont typeface="Arial" panose="020B0604020202020204" pitchFamily="34" charset="0"/>
              <a:buChar char="•"/>
            </a:pPr>
            <a:r>
              <a:rPr lang="de-DE" dirty="0">
                <a:sym typeface="Wingdings" panose="05000000000000000000" pitchFamily="2" charset="2"/>
              </a:rPr>
              <a:t>Analog zum Image Digest</a:t>
            </a:r>
          </a:p>
          <a:p>
            <a:pPr lvl="1">
              <a:buFont typeface="Arial" panose="020B0604020202020204" pitchFamily="34" charset="0"/>
              <a:buChar char="•"/>
            </a:pPr>
            <a:r>
              <a:rPr lang="de-DE" dirty="0">
                <a:sym typeface="Wingdings" panose="05000000000000000000" pitchFamily="2" charset="2"/>
              </a:rPr>
              <a:t> Keine Hinweise auf Änderungen vom Release</a:t>
            </a:r>
          </a:p>
          <a:p>
            <a:pPr lvl="1">
              <a:buFont typeface="Arial" panose="020B0604020202020204" pitchFamily="34" charset="0"/>
              <a:buChar char="•"/>
            </a:pPr>
            <a:r>
              <a:rPr lang="de-DE" dirty="0">
                <a:sym typeface="Wingdings" panose="05000000000000000000" pitchFamily="2" charset="2"/>
              </a:rPr>
              <a:t>Auch nicht hilfreich beim Suchen nach einem bestimmten Image</a:t>
            </a:r>
          </a:p>
        </p:txBody>
      </p:sp>
    </p:spTree>
    <p:extLst>
      <p:ext uri="{BB962C8B-B14F-4D97-AF65-F5344CB8AC3E}">
        <p14:creationId xmlns:p14="http://schemas.microsoft.com/office/powerpoint/2010/main" val="389219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F3AE3-58DC-3491-F808-4EB383AB206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190FFB39-ECBA-266E-3E67-FF616FE30B00}"/>
              </a:ext>
            </a:extLst>
          </p:cNvPr>
          <p:cNvSpPr>
            <a:spLocks noGrp="1"/>
          </p:cNvSpPr>
          <p:nvPr>
            <p:ph idx="1"/>
          </p:nvPr>
        </p:nvSpPr>
        <p:spPr/>
        <p:txBody>
          <a:bodyPr/>
          <a:lstStyle/>
          <a:p>
            <a:pPr marL="0" indent="0">
              <a:buNone/>
            </a:pPr>
            <a:r>
              <a:rPr lang="de-DE" b="1" dirty="0"/>
              <a:t>Use Cases für die Strategien</a:t>
            </a:r>
          </a:p>
          <a:p>
            <a:pPr>
              <a:buFont typeface="Arial" panose="020B0604020202020204" pitchFamily="34" charset="0"/>
              <a:buChar char="•"/>
            </a:pPr>
            <a:r>
              <a:rPr lang="de-DE" dirty="0"/>
              <a:t>Rolling tags</a:t>
            </a:r>
          </a:p>
          <a:p>
            <a:pPr lvl="1">
              <a:buFont typeface="Arial" panose="020B0604020202020204" pitchFamily="34" charset="0"/>
              <a:buChar char="•"/>
            </a:pPr>
            <a:r>
              <a:rPr lang="de-DE" dirty="0"/>
              <a:t>Für Base Images, welche immer aktuell sein sollen</a:t>
            </a:r>
          </a:p>
          <a:p>
            <a:pPr>
              <a:buFont typeface="Arial" panose="020B0604020202020204" pitchFamily="34" charset="0"/>
              <a:buChar char="•"/>
            </a:pPr>
            <a:r>
              <a:rPr lang="de-DE" dirty="0"/>
              <a:t>Unique tags</a:t>
            </a:r>
          </a:p>
          <a:p>
            <a:pPr lvl="1">
              <a:buFont typeface="Arial" panose="020B0604020202020204" pitchFamily="34" charset="0"/>
              <a:buChar char="•"/>
            </a:pPr>
            <a:r>
              <a:rPr lang="de-DE" dirty="0"/>
              <a:t>Wenn Container in die </a:t>
            </a:r>
            <a:r>
              <a:rPr lang="de-DE" dirty="0" err="1"/>
              <a:t>Production</a:t>
            </a:r>
            <a:r>
              <a:rPr lang="de-DE" dirty="0"/>
              <a:t> gehen</a:t>
            </a:r>
          </a:p>
          <a:p>
            <a:pPr lvl="1">
              <a:buFont typeface="Arial" panose="020B0604020202020204" pitchFamily="34" charset="0"/>
              <a:buChar char="•"/>
            </a:pPr>
            <a:r>
              <a:rPr lang="de-DE" dirty="0"/>
              <a:t>Empfehlung: </a:t>
            </a:r>
            <a:r>
              <a:rPr lang="de-DE" dirty="0" err="1"/>
              <a:t>Build</a:t>
            </a:r>
            <a:r>
              <a:rPr lang="de-DE" dirty="0"/>
              <a:t> ID Tag</a:t>
            </a:r>
          </a:p>
          <a:p>
            <a:pPr>
              <a:buFont typeface="Arial" panose="020B0604020202020204" pitchFamily="34" charset="0"/>
              <a:buChar char="•"/>
            </a:pPr>
            <a:r>
              <a:rPr lang="de-DE" dirty="0" err="1"/>
              <a:t>SemVer</a:t>
            </a:r>
            <a:endParaRPr lang="de-DE" dirty="0"/>
          </a:p>
          <a:p>
            <a:pPr lvl="1">
              <a:buFont typeface="Arial" panose="020B0604020202020204" pitchFamily="34" charset="0"/>
              <a:buChar char="•"/>
            </a:pPr>
            <a:r>
              <a:rPr lang="de-DE" dirty="0"/>
              <a:t>Koppelt ein Image ans darunterliegende </a:t>
            </a:r>
            <a:r>
              <a:rPr lang="de-DE" dirty="0" err="1"/>
              <a:t>Changeset</a:t>
            </a:r>
            <a:endParaRPr lang="de-DE" dirty="0"/>
          </a:p>
          <a:p>
            <a:pPr lvl="1">
              <a:buFont typeface="Arial" panose="020B0604020202020204" pitchFamily="34" charset="0"/>
              <a:buChar char="•"/>
            </a:pPr>
            <a:r>
              <a:rPr lang="de-DE" dirty="0"/>
              <a:t>Kann automatisiert werden</a:t>
            </a:r>
          </a:p>
          <a:p>
            <a:pPr lvl="1">
              <a:buFont typeface="Arial" panose="020B0604020202020204" pitchFamily="34" charset="0"/>
              <a:buChar char="•"/>
            </a:pPr>
            <a:r>
              <a:rPr lang="de-DE" dirty="0"/>
              <a:t>Nutzer kriegen kompatibles </a:t>
            </a:r>
            <a:r>
              <a:rPr lang="de-DE" dirty="0" err="1"/>
              <a:t>Build</a:t>
            </a:r>
            <a:r>
              <a:rPr lang="de-DE" dirty="0"/>
              <a:t> für ihre Anwendungen</a:t>
            </a:r>
          </a:p>
          <a:p>
            <a:pPr>
              <a:buFont typeface="Arial" panose="020B0604020202020204" pitchFamily="34" charset="0"/>
              <a:buChar char="•"/>
            </a:pPr>
            <a:r>
              <a:rPr lang="de-DE" dirty="0"/>
              <a:t>Rolling und </a:t>
            </a:r>
            <a:r>
              <a:rPr lang="de-DE" dirty="0" err="1"/>
              <a:t>SemVer</a:t>
            </a:r>
            <a:r>
              <a:rPr lang="de-DE" dirty="0"/>
              <a:t> lassen sich gut kombinieren</a:t>
            </a:r>
          </a:p>
          <a:p>
            <a:pPr>
              <a:buFont typeface="Arial" panose="020B0604020202020204" pitchFamily="34" charset="0"/>
              <a:buChar char="•"/>
            </a:pPr>
            <a:r>
              <a:rPr lang="de-DE" dirty="0"/>
              <a:t>In kleinen Teams mit manuell überschaubaren Umfang</a:t>
            </a:r>
          </a:p>
          <a:p>
            <a:pPr lvl="1">
              <a:buFont typeface="Arial" panose="020B0604020202020204" pitchFamily="34" charset="0"/>
              <a:buChar char="•"/>
            </a:pPr>
            <a:r>
              <a:rPr lang="de-DE" dirty="0"/>
              <a:t>Digests, </a:t>
            </a:r>
            <a:r>
              <a:rPr lang="de-DE" dirty="0" err="1"/>
              <a:t>Git</a:t>
            </a:r>
            <a:r>
              <a:rPr lang="de-DE" dirty="0"/>
              <a:t> Commit Hash, </a:t>
            </a:r>
            <a:r>
              <a:rPr lang="de-DE" dirty="0" err="1"/>
              <a:t>Timestamps</a:t>
            </a:r>
            <a:r>
              <a:rPr lang="de-DE" dirty="0"/>
              <a:t> oder </a:t>
            </a:r>
            <a:r>
              <a:rPr lang="de-DE" dirty="0" err="1"/>
              <a:t>Build</a:t>
            </a:r>
            <a:r>
              <a:rPr lang="de-DE" dirty="0"/>
              <a:t> IDs nutzbar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343330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Verwendung mit </a:t>
            </a:r>
            <a:r>
              <a:rPr lang="de-DE" b="1" dirty="0" err="1"/>
              <a:t>GitLab</a:t>
            </a:r>
            <a:endParaRPr lang="de-DE" b="1" dirty="0"/>
          </a:p>
          <a:p>
            <a:pPr>
              <a:buFont typeface="Arial" panose="020B0604020202020204" pitchFamily="34" charset="0"/>
              <a:buChar char="•"/>
            </a:pPr>
            <a:r>
              <a:rPr lang="de-DE" dirty="0"/>
              <a:t>Authentifizierung mit der Container Registry</a:t>
            </a:r>
          </a:p>
          <a:p>
            <a:pPr>
              <a:buFont typeface="Arial" panose="020B0604020202020204" pitchFamily="34" charset="0"/>
              <a:buChar char="•"/>
            </a:pPr>
            <a:r>
              <a:rPr lang="de-DE" dirty="0" err="1"/>
              <a:t>GitLab</a:t>
            </a:r>
            <a:r>
              <a:rPr lang="de-DE" dirty="0"/>
              <a:t> CI/CD zum authentifizieren</a:t>
            </a:r>
          </a:p>
          <a:p>
            <a:pPr>
              <a:buFont typeface="Arial" panose="020B0604020202020204" pitchFamily="34" charset="0"/>
              <a:buChar char="•"/>
            </a:pPr>
            <a:r>
              <a:rPr lang="de-DE" dirty="0"/>
              <a:t>Images bauen und pushen</a:t>
            </a:r>
          </a:p>
          <a:p>
            <a:pPr lvl="1">
              <a:buFont typeface="Arial" panose="020B0604020202020204" pitchFamily="34" charset="0"/>
              <a:buChar char="•"/>
            </a:pPr>
            <a:r>
              <a:rPr lang="de-DE" dirty="0"/>
              <a:t>Docker</a:t>
            </a:r>
          </a:p>
          <a:p>
            <a:pPr lvl="1">
              <a:buFont typeface="Arial" panose="020B0604020202020204" pitchFamily="34" charset="0"/>
              <a:buChar char="•"/>
            </a:pPr>
            <a:r>
              <a:rPr lang="de-DE" dirty="0" err="1"/>
              <a:t>GitLab</a:t>
            </a:r>
            <a:r>
              <a:rPr lang="de-DE" dirty="0"/>
              <a:t> CI/CD</a:t>
            </a:r>
          </a:p>
          <a:p>
            <a:pPr lvl="2">
              <a:buFont typeface="Arial" panose="020B0604020202020204" pitchFamily="34" charset="0"/>
              <a:buChar char="•"/>
            </a:pPr>
            <a:r>
              <a:rPr lang="de-DE" sz="1800" dirty="0"/>
              <a:t>Docker-in-Docker Container Image (Container Registry)</a:t>
            </a:r>
          </a:p>
          <a:p>
            <a:pPr lvl="2">
              <a:buFont typeface="Arial" panose="020B0604020202020204" pitchFamily="34" charset="0"/>
              <a:buChar char="•"/>
            </a:pPr>
            <a:r>
              <a:rPr lang="de-DE" sz="1800" dirty="0"/>
              <a:t>Docker-in-Docker Container Image (</a:t>
            </a:r>
            <a:r>
              <a:rPr lang="de-DE" sz="1800" dirty="0" err="1"/>
              <a:t>Dependency</a:t>
            </a:r>
            <a:r>
              <a:rPr lang="de-DE" sz="1800" dirty="0"/>
              <a:t> Proxy)</a:t>
            </a:r>
          </a:p>
          <a:p>
            <a:pPr>
              <a:buFont typeface="Arial" panose="020B0604020202020204" pitchFamily="34" charset="0"/>
              <a:buChar char="•"/>
            </a:pPr>
            <a:r>
              <a:rPr lang="de-DE" dirty="0"/>
              <a:t>Container Registry Beispiele mit </a:t>
            </a:r>
            <a:r>
              <a:rPr lang="de-DE" dirty="0" err="1"/>
              <a:t>GitLab</a:t>
            </a:r>
            <a:r>
              <a:rPr lang="de-DE" dirty="0"/>
              <a:t> CI/CD</a:t>
            </a: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44366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mit der Container Registry</a:t>
            </a:r>
          </a:p>
          <a:p>
            <a:pPr>
              <a:buFont typeface="Arial" panose="020B0604020202020204" pitchFamily="34" charset="0"/>
              <a:buChar char="•"/>
            </a:pPr>
            <a:r>
              <a:rPr lang="de-DE" dirty="0"/>
              <a:t>Verschiedene Möglichkeiten</a:t>
            </a:r>
          </a:p>
          <a:p>
            <a:pPr lvl="1">
              <a:buFont typeface="Arial" panose="020B0604020202020204" pitchFamily="34" charset="0"/>
              <a:buChar char="•"/>
            </a:pPr>
            <a:r>
              <a:rPr lang="de-DE" dirty="0"/>
              <a:t>Personal </a:t>
            </a:r>
            <a:r>
              <a:rPr lang="de-DE" dirty="0" err="1"/>
              <a:t>access</a:t>
            </a:r>
            <a:r>
              <a:rPr lang="de-DE" dirty="0"/>
              <a:t> </a:t>
            </a:r>
            <a:r>
              <a:rPr lang="de-DE" dirty="0" err="1"/>
              <a:t>token</a:t>
            </a:r>
            <a:endParaRPr lang="de-DE" dirty="0"/>
          </a:p>
          <a:p>
            <a:pPr lvl="1">
              <a:buFont typeface="Arial" panose="020B0604020202020204" pitchFamily="34" charset="0"/>
              <a:buChar char="•"/>
            </a:pPr>
            <a:r>
              <a:rPr lang="de-DE" dirty="0"/>
              <a:t>Deploy </a:t>
            </a:r>
            <a:r>
              <a:rPr lang="de-DE" dirty="0" err="1"/>
              <a:t>token</a:t>
            </a:r>
            <a:endParaRPr lang="de-DE" dirty="0"/>
          </a:p>
          <a:p>
            <a:pPr lvl="1">
              <a:buFont typeface="Arial" panose="020B0604020202020204" pitchFamily="34" charset="0"/>
              <a:buChar char="•"/>
            </a:pPr>
            <a:r>
              <a:rPr lang="de-DE" dirty="0"/>
              <a:t>Project </a:t>
            </a:r>
            <a:r>
              <a:rPr lang="de-DE" dirty="0" err="1"/>
              <a:t>access</a:t>
            </a:r>
            <a:r>
              <a:rPr lang="de-DE" dirty="0"/>
              <a:t> </a:t>
            </a:r>
            <a:r>
              <a:rPr lang="de-DE" dirty="0" err="1"/>
              <a:t>token</a:t>
            </a:r>
            <a:endParaRPr lang="de-DE" dirty="0"/>
          </a:p>
          <a:p>
            <a:pPr lvl="1">
              <a:buFont typeface="Arial" panose="020B0604020202020204" pitchFamily="34" charset="0"/>
              <a:buChar char="•"/>
            </a:pPr>
            <a:r>
              <a:rPr lang="de-DE" dirty="0"/>
              <a:t>Group </a:t>
            </a:r>
            <a:r>
              <a:rPr lang="de-DE" dirty="0" err="1"/>
              <a:t>access</a:t>
            </a:r>
            <a:r>
              <a:rPr lang="de-DE" dirty="0"/>
              <a:t> </a:t>
            </a:r>
            <a:r>
              <a:rPr lang="de-DE" dirty="0" err="1"/>
              <a:t>token</a:t>
            </a:r>
            <a:endParaRPr lang="de-DE" dirty="0"/>
          </a:p>
          <a:p>
            <a:pPr>
              <a:buFont typeface="Arial" panose="020B0604020202020204" pitchFamily="34" charset="0"/>
              <a:buChar char="•"/>
            </a:pPr>
            <a:r>
              <a:rPr lang="de-DE" dirty="0"/>
              <a:t>Alle Methoden erfordern einen Mindestumfang:</a:t>
            </a:r>
          </a:p>
          <a:p>
            <a:pPr lvl="1">
              <a:buFont typeface="Arial" panose="020B0604020202020204" pitchFamily="34" charset="0"/>
              <a:buChar char="•"/>
            </a:pPr>
            <a:r>
              <a:rPr lang="de-DE" dirty="0"/>
              <a:t>Für </a:t>
            </a:r>
            <a:r>
              <a:rPr lang="de-DE" dirty="0" err="1"/>
              <a:t>read</a:t>
            </a:r>
            <a:r>
              <a:rPr lang="de-DE" dirty="0"/>
              <a:t> (pull) in der </a:t>
            </a:r>
            <a:r>
              <a:rPr lang="de-DE" dirty="0" err="1"/>
              <a:t>read_registry</a:t>
            </a:r>
            <a:endParaRPr lang="de-DE" dirty="0"/>
          </a:p>
          <a:p>
            <a:pPr lvl="1">
              <a:buFont typeface="Arial" panose="020B0604020202020204" pitchFamily="34" charset="0"/>
              <a:buChar char="•"/>
            </a:pPr>
            <a:r>
              <a:rPr lang="de-DE" dirty="0"/>
              <a:t>Für </a:t>
            </a:r>
            <a:r>
              <a:rPr lang="de-DE" dirty="0" err="1"/>
              <a:t>write</a:t>
            </a:r>
            <a:r>
              <a:rPr lang="de-DE" dirty="0"/>
              <a:t> (push) in der </a:t>
            </a:r>
            <a:r>
              <a:rPr lang="de-DE" dirty="0" err="1"/>
              <a:t>write_registry</a:t>
            </a:r>
            <a:r>
              <a:rPr lang="de-DE" dirty="0"/>
              <a:t> und </a:t>
            </a:r>
            <a:r>
              <a:rPr lang="de-DE" dirty="0" err="1"/>
              <a:t>read_registry</a:t>
            </a:r>
            <a:endParaRPr lang="de-DE" dirty="0"/>
          </a:p>
          <a:p>
            <a:pPr>
              <a:buFont typeface="Arial" panose="020B0604020202020204" pitchFamily="34" charset="0"/>
              <a:buChar char="•"/>
            </a:pPr>
            <a:r>
              <a:rPr lang="de-DE" dirty="0"/>
              <a:t>Zum Authentifizieren</a:t>
            </a:r>
          </a:p>
          <a:p>
            <a:pPr lvl="1">
              <a:buFont typeface="Arial" panose="020B0604020202020204" pitchFamily="34" charset="0"/>
              <a:buChar char="•"/>
            </a:pP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registry.example.com</a:t>
            </a:r>
          </a:p>
          <a:p>
            <a:pPr lvl="1">
              <a:buFont typeface="Arial" panose="020B0604020202020204" pitchFamily="34" charset="0"/>
              <a:buChar char="•"/>
            </a:pPr>
            <a:r>
              <a:rPr lang="de-DE" sz="1600" dirty="0">
                <a:latin typeface="+mj-lt"/>
              </a:rPr>
              <a:t>oder</a:t>
            </a:r>
          </a:p>
          <a:p>
            <a:pPr lvl="1">
              <a:buFont typeface="Arial" panose="020B0604020202020204" pitchFamily="34" charset="0"/>
              <a:buChar char="•"/>
            </a:pPr>
            <a:r>
              <a:rPr lang="de-DE" sz="1600" dirty="0">
                <a:latin typeface="Consolas" panose="020B0609020204030204" pitchFamily="49" charset="0"/>
              </a:rPr>
              <a:t>TOKEN=&lt;</a:t>
            </a:r>
            <a:r>
              <a:rPr lang="de-DE" sz="1600" dirty="0" err="1">
                <a:latin typeface="Consolas" panose="020B0609020204030204" pitchFamily="49" charset="0"/>
              </a:rPr>
              <a:t>token</a:t>
            </a:r>
            <a:r>
              <a:rPr lang="de-DE" sz="1600" dirty="0">
                <a:latin typeface="Consolas" panose="020B0609020204030204" pitchFamily="49" charset="0"/>
              </a:rPr>
              <a:t>&gt;</a:t>
            </a:r>
          </a:p>
          <a:p>
            <a:pPr lvl="1">
              <a:buFont typeface="Arial" panose="020B0604020202020204" pitchFamily="34" charset="0"/>
              <a:buChar char="•"/>
            </a:pPr>
            <a:r>
              <a:rPr lang="de-DE" sz="1600" dirty="0">
                <a:latin typeface="Consolas" panose="020B0609020204030204" pitchFamily="49" charset="0"/>
              </a:rPr>
              <a:t>echo "$TOKEN"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registry.example.com -u &lt;</a:t>
            </a:r>
            <a:r>
              <a:rPr lang="de-DE" sz="1600" dirty="0" err="1">
                <a:latin typeface="Consolas" panose="020B0609020204030204" pitchFamily="49" charset="0"/>
              </a:rPr>
              <a:t>username</a:t>
            </a:r>
            <a:r>
              <a:rPr lang="de-DE" sz="1600" dirty="0">
                <a:latin typeface="Consolas" panose="020B0609020204030204" pitchFamily="49" charset="0"/>
              </a:rPr>
              <a:t>&gt; --password-</a:t>
            </a:r>
            <a:r>
              <a:rPr lang="de-DE" sz="1600" dirty="0" err="1">
                <a:latin typeface="Consolas" panose="020B0609020204030204" pitchFamily="49" charset="0"/>
              </a:rPr>
              <a:t>stdin</a:t>
            </a:r>
            <a:endParaRPr lang="de-DE" sz="1600" dirty="0">
              <a:latin typeface="Consolas" panose="020B0609020204030204" pitchFamily="49" charset="0"/>
            </a:endParaRPr>
          </a:p>
          <a:p>
            <a:pPr lvl="1">
              <a:buFont typeface="Arial" panose="020B0604020202020204" pitchFamily="34" charset="0"/>
              <a:buChar char="•"/>
            </a:pPr>
            <a:endParaRPr lang="de-DE" sz="1600" dirty="0">
              <a:latin typeface="Consolas" panose="020B0609020204030204" pitchFamily="49" charset="0"/>
            </a:endParaRP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809655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CI/CD zur Authentifizierung bei der Container Registry  </a:t>
            </a:r>
            <a:endParaRPr lang="de-DE" dirty="0"/>
          </a:p>
          <a:p>
            <a:pPr>
              <a:buFont typeface="Arial" panose="020B0604020202020204" pitchFamily="34" charset="0"/>
              <a:buChar char="•"/>
            </a:pPr>
            <a:r>
              <a:rPr lang="de-DE" sz="1800" dirty="0"/>
              <a:t>CI/CD Variable: CI_REGISTRY_USER</a:t>
            </a:r>
          </a:p>
          <a:p>
            <a:pPr lvl="1">
              <a:buFont typeface="Arial" panose="020B0604020202020204" pitchFamily="34" charset="0"/>
              <a:buChar char="•"/>
            </a:pPr>
            <a:r>
              <a:rPr lang="de-DE" sz="1600" dirty="0"/>
              <a:t>Job-bezogener Benutzer mit Lese- und Schreibrechten in der CR</a:t>
            </a:r>
          </a:p>
          <a:p>
            <a:pPr lvl="1">
              <a:buFont typeface="Arial" panose="020B0604020202020204" pitchFamily="34" charset="0"/>
              <a:buChar char="•"/>
            </a:pPr>
            <a:r>
              <a:rPr lang="de-DE" sz="1600" dirty="0"/>
              <a:t>Passwort automatisch erzeugt: CI_REGISTRY_PASSWORD</a:t>
            </a:r>
          </a:p>
          <a:p>
            <a:pPr lvl="1">
              <a:buFont typeface="Arial" panose="020B0604020202020204" pitchFamily="34" charset="0"/>
              <a:buChar char="•"/>
            </a:pPr>
            <a:r>
              <a:rPr lang="de-DE" sz="1600" dirty="0">
                <a:latin typeface="Consolas" panose="020B0609020204030204" pitchFamily="49" charset="0"/>
              </a:rPr>
              <a:t>echo "$CI_REGISTRY_PASSWORD"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$CI_REGISTRY_USER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a:buFont typeface="Arial" panose="020B0604020202020204" pitchFamily="34" charset="0"/>
              <a:buChar char="•"/>
            </a:pPr>
            <a:r>
              <a:rPr lang="de-DE" sz="1800" dirty="0"/>
              <a:t>CI Job Token</a:t>
            </a:r>
          </a:p>
          <a:p>
            <a:pPr lvl="1">
              <a:buFont typeface="Arial" panose="020B0604020202020204" pitchFamily="34" charset="0"/>
              <a:buChar char="•"/>
            </a:pPr>
            <a:r>
              <a:rPr lang="de-DE" sz="1600" dirty="0">
                <a:latin typeface="Consolas" panose="020B0609020204030204" pitchFamily="49" charset="0"/>
              </a:rPr>
              <a:t>echo "$CI_JOB_TOKEN"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$CI_REGISTRY_USER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a:buFont typeface="Arial" panose="020B0604020202020204" pitchFamily="34" charset="0"/>
              <a:buChar char="•"/>
            </a:pPr>
            <a:r>
              <a:rPr lang="de-DE" sz="1800" dirty="0"/>
              <a:t>Für </a:t>
            </a:r>
            <a:r>
              <a:rPr lang="de-DE" sz="1800" dirty="0" err="1"/>
              <a:t>read</a:t>
            </a:r>
            <a:r>
              <a:rPr lang="de-DE" sz="1800" dirty="0"/>
              <a:t> (pull) </a:t>
            </a:r>
            <a:r>
              <a:rPr lang="de-DE" sz="1800" dirty="0" err="1"/>
              <a:t>access</a:t>
            </a:r>
            <a:r>
              <a:rPr lang="de-DE" sz="1800" dirty="0"/>
              <a:t> </a:t>
            </a:r>
            <a:r>
              <a:rPr lang="de-DE" sz="1800" dirty="0">
                <a:sym typeface="Wingdings" panose="05000000000000000000" pitchFamily="2" charset="2"/>
              </a:rPr>
              <a:t> </a:t>
            </a:r>
            <a:r>
              <a:rPr lang="de-DE" sz="1800" dirty="0" err="1">
                <a:sym typeface="Wingdings" panose="05000000000000000000" pitchFamily="2" charset="2"/>
              </a:rPr>
              <a:t>read_registry</a:t>
            </a:r>
            <a:endParaRPr lang="de-DE" sz="1800" dirty="0">
              <a:sym typeface="Wingdings" panose="05000000000000000000" pitchFamily="2" charset="2"/>
            </a:endParaRPr>
          </a:p>
          <a:p>
            <a:pPr>
              <a:buFont typeface="Arial" panose="020B0604020202020204" pitchFamily="34" charset="0"/>
              <a:buChar char="•"/>
            </a:pPr>
            <a:r>
              <a:rPr lang="de-DE" sz="1800" dirty="0">
                <a:sym typeface="Wingdings" panose="05000000000000000000" pitchFamily="2" charset="2"/>
              </a:rPr>
              <a:t>Für </a:t>
            </a:r>
            <a:r>
              <a:rPr lang="de-DE" sz="1800" dirty="0" err="1">
                <a:sym typeface="Wingdings" panose="05000000000000000000" pitchFamily="2" charset="2"/>
              </a:rPr>
              <a:t>write</a:t>
            </a:r>
            <a:r>
              <a:rPr lang="de-DE" sz="1800" dirty="0">
                <a:sym typeface="Wingdings" panose="05000000000000000000" pitchFamily="2" charset="2"/>
              </a:rPr>
              <a:t> (push) </a:t>
            </a:r>
            <a:r>
              <a:rPr lang="de-DE" sz="1800" dirty="0" err="1">
                <a:sym typeface="Wingdings" panose="05000000000000000000" pitchFamily="2" charset="2"/>
              </a:rPr>
              <a:t>access</a:t>
            </a:r>
            <a:r>
              <a:rPr lang="de-DE" sz="1800" dirty="0">
                <a:sym typeface="Wingdings" panose="05000000000000000000" pitchFamily="2" charset="2"/>
              </a:rPr>
              <a:t>  </a:t>
            </a:r>
            <a:r>
              <a:rPr lang="de-DE" sz="1800" dirty="0" err="1">
                <a:sym typeface="Wingdings" panose="05000000000000000000" pitchFamily="2" charset="2"/>
              </a:rPr>
              <a:t>read_registry</a:t>
            </a:r>
            <a:r>
              <a:rPr lang="de-DE" sz="1800" dirty="0">
                <a:sym typeface="Wingdings" panose="05000000000000000000" pitchFamily="2" charset="2"/>
              </a:rPr>
              <a:t> &amp; </a:t>
            </a:r>
            <a:r>
              <a:rPr lang="de-DE" sz="1800" dirty="0" err="1">
                <a:sym typeface="Wingdings" panose="05000000000000000000" pitchFamily="2" charset="2"/>
              </a:rPr>
              <a:t>write_registry</a:t>
            </a:r>
            <a:endParaRPr lang="de-DE" sz="1800" dirty="0"/>
          </a:p>
          <a:p>
            <a:pPr lvl="1">
              <a:buFont typeface="Arial" panose="020B0604020202020204" pitchFamily="34" charset="0"/>
              <a:buChar char="•"/>
            </a:pPr>
            <a:r>
              <a:rPr lang="de-DE" sz="1600" dirty="0"/>
              <a:t>Deploy Token</a:t>
            </a:r>
          </a:p>
          <a:p>
            <a:pPr lvl="2">
              <a:buFont typeface="Arial" panose="020B0604020202020204" pitchFamily="34" charset="0"/>
              <a:buChar char="•"/>
            </a:pPr>
            <a:r>
              <a:rPr lang="de-DE" sz="1600" dirty="0">
                <a:latin typeface="Consolas" panose="020B0609020204030204" pitchFamily="49" charset="0"/>
              </a:rPr>
              <a:t>echo "$CI_DEPLOY_PASSWORD" | </a:t>
            </a:r>
            <a:r>
              <a:rPr lang="de-DE" sz="1600" dirty="0" err="1">
                <a:latin typeface="Consolas" panose="020B0609020204030204" pitchFamily="49" charset="0"/>
              </a:rPr>
              <a:t>docker</a:t>
            </a:r>
            <a:r>
              <a:rPr lang="de-DE" sz="1600" dirty="0">
                <a:latin typeface="Consolas" panose="020B0609020204030204" pitchFamily="49" charset="0"/>
              </a:rPr>
              <a:t> </a:t>
            </a:r>
            <a:r>
              <a:rPr lang="de-DE" sz="1600" dirty="0" err="1">
                <a:latin typeface="Consolas" panose="020B0609020204030204" pitchFamily="49" charset="0"/>
              </a:rPr>
              <a:t>login</a:t>
            </a:r>
            <a:r>
              <a:rPr lang="de-DE" sz="1600" dirty="0">
                <a:latin typeface="Consolas" panose="020B0609020204030204" pitchFamily="49" charset="0"/>
              </a:rPr>
              <a:t> $CI_REGISTRY -u $CI_DEPLOY_USER --password-</a:t>
            </a:r>
            <a:r>
              <a:rPr lang="de-DE" sz="1600" dirty="0" err="1">
                <a:latin typeface="Consolas" panose="020B0609020204030204" pitchFamily="49" charset="0"/>
              </a:rPr>
              <a:t>stdin</a:t>
            </a:r>
            <a:endParaRPr lang="de-DE" sz="1600" dirty="0">
              <a:latin typeface="Consolas" panose="020B0609020204030204" pitchFamily="49" charset="0"/>
            </a:endParaRPr>
          </a:p>
          <a:p>
            <a:pPr lvl="1">
              <a:buFont typeface="Arial" panose="020B0604020202020204" pitchFamily="34" charset="0"/>
              <a:buChar char="•"/>
            </a:pPr>
            <a:r>
              <a:rPr lang="de-DE" sz="1600" dirty="0"/>
              <a:t>Personal Access Token</a:t>
            </a:r>
          </a:p>
          <a:p>
            <a:pPr lvl="2">
              <a:buFont typeface="Arial" panose="020B0604020202020204" pitchFamily="34" charset="0"/>
              <a:buChar char="•"/>
            </a:pPr>
            <a:r>
              <a:rPr lang="en-US" sz="1600" dirty="0">
                <a:latin typeface="Consolas" panose="020B0609020204030204" pitchFamily="49" charset="0"/>
              </a:rPr>
              <a:t>echo "&lt;</a:t>
            </a:r>
            <a:r>
              <a:rPr lang="en-US" sz="1600" dirty="0" err="1">
                <a:latin typeface="Consolas" panose="020B0609020204030204" pitchFamily="49" charset="0"/>
              </a:rPr>
              <a:t>access_token</a:t>
            </a:r>
            <a:r>
              <a:rPr lang="en-US" sz="1600" dirty="0">
                <a:latin typeface="Consolas" panose="020B0609020204030204" pitchFamily="49" charset="0"/>
              </a:rPr>
              <a:t>&gt;" | docker login $CI_REGISTRY -u &lt;username&gt; --password-stdin</a:t>
            </a:r>
          </a:p>
          <a:p>
            <a:pPr lvl="2">
              <a:buFont typeface="Arial" panose="020B0604020202020204" pitchFamily="34" charset="0"/>
              <a:buChar char="•"/>
            </a:pPr>
            <a:endParaRPr lang="en-US" sz="2000" dirty="0"/>
          </a:p>
          <a:p>
            <a:pPr lvl="2">
              <a:buFont typeface="Arial" panose="020B0604020202020204" pitchFamily="34" charset="0"/>
              <a:buChar char="•"/>
            </a:pPr>
            <a:endParaRPr lang="de-DE" sz="2000" dirty="0"/>
          </a:p>
          <a:p>
            <a:pPr lvl="1">
              <a:buFont typeface="Arial" panose="020B0604020202020204" pitchFamily="34" charset="0"/>
              <a:buChar char="•"/>
            </a:pPr>
            <a:endParaRPr lang="de-DE" sz="1600"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650913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Images bauen und pushen</a:t>
            </a:r>
            <a:endParaRPr lang="de-DE" dirty="0"/>
          </a:p>
          <a:p>
            <a:pPr marL="457200" indent="-457200">
              <a:buFont typeface="+mj-lt"/>
              <a:buAutoNum type="arabicPeriod"/>
            </a:pPr>
            <a:r>
              <a:rPr lang="de-DE" dirty="0"/>
              <a:t>Mit der Container Registry authentifizieren</a:t>
            </a:r>
          </a:p>
          <a:p>
            <a:pPr marL="457200" indent="-457200">
              <a:buFont typeface="+mj-lt"/>
              <a:buAutoNum type="arabicPeriod"/>
            </a:pPr>
            <a:r>
              <a:rPr lang="de-DE" dirty="0"/>
              <a:t>Docker nutzen</a:t>
            </a:r>
          </a:p>
          <a:p>
            <a:pPr marL="857250" lvl="1" indent="-457200">
              <a:buFont typeface="+mj-lt"/>
              <a:buAutoNum type="arabicPeriod"/>
            </a:pPr>
            <a:r>
              <a:rPr lang="de-DE" dirty="0" err="1"/>
              <a:t>Build</a:t>
            </a:r>
            <a:r>
              <a:rPr lang="de-DE" dirty="0"/>
              <a:t>:</a:t>
            </a:r>
            <a:br>
              <a:rPr lang="de-DE" dirty="0"/>
            </a:br>
            <a:r>
              <a:rPr lang="en-US" sz="1800" dirty="0">
                <a:latin typeface="Consolas" panose="020B0609020204030204" pitchFamily="49" charset="0"/>
              </a:rPr>
              <a:t>docker build -t registry.example.com/group/project/image .</a:t>
            </a:r>
            <a:endParaRPr lang="de-DE" sz="1800" dirty="0">
              <a:latin typeface="Consolas" panose="020B0609020204030204" pitchFamily="49" charset="0"/>
            </a:endParaRPr>
          </a:p>
          <a:p>
            <a:pPr marL="857250" lvl="1" indent="-457200">
              <a:buFont typeface="+mj-lt"/>
              <a:buAutoNum type="arabicPeriod"/>
            </a:pPr>
            <a:r>
              <a:rPr lang="de-DE" dirty="0"/>
              <a:t>Push:</a:t>
            </a:r>
            <a:br>
              <a:rPr lang="de-DE" dirty="0"/>
            </a:br>
            <a:r>
              <a:rPr lang="en-US" sz="1800" dirty="0">
                <a:latin typeface="Consolas" panose="020B0609020204030204" pitchFamily="49" charset="0"/>
              </a:rPr>
              <a:t>docker push registry.example.com/group/project/image</a:t>
            </a:r>
          </a:p>
          <a:p>
            <a:pPr marL="857250" lvl="1" indent="-457200">
              <a:buFont typeface="+mj-lt"/>
              <a:buAutoNum type="arabicPeriod"/>
            </a:pPr>
            <a:endParaRPr lang="en-US" sz="1800" dirty="0">
              <a:latin typeface="Consolas" panose="020B0609020204030204" pitchFamily="49" charset="0"/>
            </a:endParaRPr>
          </a:p>
          <a:p>
            <a:pPr>
              <a:buFont typeface="Arial" panose="020B0604020202020204" pitchFamily="34" charset="0"/>
              <a:buChar char="•"/>
            </a:pPr>
            <a:r>
              <a:rPr lang="en-US" dirty="0">
                <a:latin typeface="+mj-lt"/>
              </a:rPr>
              <a:t>CI/CD </a:t>
            </a:r>
            <a:r>
              <a:rPr lang="en-US" dirty="0" err="1">
                <a:latin typeface="+mj-lt"/>
              </a:rPr>
              <a:t>fürs</a:t>
            </a:r>
            <a:r>
              <a:rPr lang="en-US" dirty="0">
                <a:latin typeface="+mj-lt"/>
              </a:rPr>
              <a:t> </a:t>
            </a:r>
            <a:r>
              <a:rPr lang="en-US" dirty="0" err="1">
                <a:latin typeface="+mj-lt"/>
              </a:rPr>
              <a:t>Testen</a:t>
            </a:r>
            <a:r>
              <a:rPr lang="en-US" dirty="0">
                <a:latin typeface="+mj-lt"/>
              </a:rPr>
              <a:t>, </a:t>
            </a:r>
            <a:r>
              <a:rPr lang="en-US" dirty="0" err="1">
                <a:latin typeface="+mj-lt"/>
              </a:rPr>
              <a:t>Bauen</a:t>
            </a:r>
            <a:r>
              <a:rPr lang="en-US" dirty="0">
                <a:latin typeface="+mj-lt"/>
              </a:rPr>
              <a:t>, </a:t>
            </a:r>
            <a:r>
              <a:rPr lang="en-US" dirty="0" err="1">
                <a:latin typeface="+mj-lt"/>
              </a:rPr>
              <a:t>Pushen</a:t>
            </a:r>
            <a:r>
              <a:rPr lang="en-US" dirty="0">
                <a:latin typeface="+mj-lt"/>
              </a:rPr>
              <a:t> und </a:t>
            </a:r>
            <a:r>
              <a:rPr lang="en-US" dirty="0" err="1">
                <a:latin typeface="+mj-lt"/>
              </a:rPr>
              <a:t>Deployen</a:t>
            </a:r>
            <a:r>
              <a:rPr lang="en-US" dirty="0">
                <a:latin typeface="+mj-lt"/>
              </a:rPr>
              <a:t> </a:t>
            </a:r>
          </a:p>
          <a:p>
            <a:pPr marL="857250" lvl="1" indent="-457200">
              <a:buFont typeface="+mj-lt"/>
              <a:buAutoNum type="arabicPeriod"/>
            </a:pPr>
            <a:endParaRPr lang="en-US" dirty="0"/>
          </a:p>
          <a:p>
            <a:pPr marL="857250" lvl="1" indent="-457200">
              <a:buFont typeface="+mj-lt"/>
              <a:buAutoNum type="arabicPeriod"/>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54217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BAC26B-426A-E50B-5A33-950885BE5CD1}"/>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8037877A-731E-E191-4EA0-AB43492F7242}"/>
              </a:ext>
            </a:extLst>
          </p:cNvPr>
          <p:cNvSpPr>
            <a:spLocks noGrp="1"/>
          </p:cNvSpPr>
          <p:nvPr>
            <p:ph idx="1"/>
          </p:nvPr>
        </p:nvSpPr>
        <p:spPr/>
        <p:txBody>
          <a:bodyPr/>
          <a:lstStyle/>
          <a:p>
            <a:pPr marL="0" indent="0">
              <a:buNone/>
            </a:pPr>
            <a:r>
              <a:rPr lang="de-DE" b="1" dirty="0"/>
              <a:t>Docker-in-Docker (</a:t>
            </a:r>
            <a:r>
              <a:rPr lang="de-DE" b="1" dirty="0" err="1">
                <a:latin typeface="Consolas" panose="020B0609020204030204" pitchFamily="49" charset="0"/>
              </a:rPr>
              <a:t>dind</a:t>
            </a:r>
            <a:r>
              <a:rPr lang="de-DE" b="1" dirty="0"/>
              <a:t>)</a:t>
            </a:r>
          </a:p>
          <a:p>
            <a:pPr>
              <a:buFont typeface="Arial" panose="020B0604020202020204" pitchFamily="34" charset="0"/>
              <a:buChar char="•"/>
            </a:pPr>
            <a:r>
              <a:rPr lang="de-DE" dirty="0"/>
              <a:t>Registrierter Runner nutzen </a:t>
            </a:r>
            <a:r>
              <a:rPr lang="de-DE" dirty="0" err="1"/>
              <a:t>dind</a:t>
            </a:r>
            <a:r>
              <a:rPr lang="de-DE" dirty="0"/>
              <a:t> automatisch</a:t>
            </a:r>
          </a:p>
          <a:p>
            <a:pPr lvl="1">
              <a:buFont typeface="Arial" panose="020B0604020202020204" pitchFamily="34" charset="0"/>
              <a:buChar char="•"/>
            </a:pPr>
            <a:r>
              <a:rPr lang="de-DE" dirty="0"/>
              <a:t>Docker </a:t>
            </a:r>
            <a:r>
              <a:rPr lang="de-DE" dirty="0" err="1"/>
              <a:t>Executor</a:t>
            </a:r>
            <a:r>
              <a:rPr lang="de-DE" dirty="0"/>
              <a:t> oder</a:t>
            </a:r>
          </a:p>
          <a:p>
            <a:pPr lvl="1">
              <a:buFont typeface="Arial" panose="020B0604020202020204" pitchFamily="34" charset="0"/>
              <a:buChar char="•"/>
            </a:pPr>
            <a:r>
              <a:rPr lang="de-DE" dirty="0" err="1"/>
              <a:t>Kubernetes</a:t>
            </a:r>
            <a:r>
              <a:rPr lang="de-DE" dirty="0"/>
              <a:t> </a:t>
            </a:r>
            <a:r>
              <a:rPr lang="de-DE" dirty="0" err="1"/>
              <a:t>Executor</a:t>
            </a:r>
            <a:endParaRPr lang="de-DE" dirty="0"/>
          </a:p>
          <a:p>
            <a:pPr>
              <a:buFont typeface="Arial" panose="020B0604020202020204" pitchFamily="34" charset="0"/>
              <a:buChar char="•"/>
            </a:pPr>
            <a:r>
              <a:rPr lang="de-DE" dirty="0" err="1"/>
              <a:t>Executor</a:t>
            </a:r>
            <a:r>
              <a:rPr lang="de-DE" dirty="0"/>
              <a:t> nutzt ein Container Image von Docker</a:t>
            </a:r>
          </a:p>
          <a:p>
            <a:pPr lvl="1">
              <a:buFont typeface="Arial" panose="020B0604020202020204" pitchFamily="34" charset="0"/>
              <a:buChar char="•"/>
            </a:pPr>
            <a:r>
              <a:rPr lang="de-DE" dirty="0"/>
              <a:t>Bereitgestellt von Docker, um die CI/CD </a:t>
            </a:r>
            <a:r>
              <a:rPr lang="de-DE" dirty="0" err="1"/>
              <a:t>jobs</a:t>
            </a:r>
            <a:r>
              <a:rPr lang="de-DE" dirty="0"/>
              <a:t> auszuführen</a:t>
            </a:r>
          </a:p>
          <a:p>
            <a:pPr>
              <a:buFont typeface="Arial" panose="020B0604020202020204" pitchFamily="34" charset="0"/>
              <a:buChar char="•"/>
            </a:pPr>
            <a:r>
              <a:rPr lang="de-DE" dirty="0"/>
              <a:t>Docker Image beinhaltet alle </a:t>
            </a:r>
            <a:r>
              <a:rPr lang="de-DE" dirty="0" err="1"/>
              <a:t>docker</a:t>
            </a:r>
            <a:r>
              <a:rPr lang="de-DE" dirty="0"/>
              <a:t> </a:t>
            </a:r>
            <a:r>
              <a:rPr lang="de-DE" dirty="0" err="1"/>
              <a:t>tools</a:t>
            </a:r>
            <a:endParaRPr lang="de-DE" dirty="0"/>
          </a:p>
          <a:p>
            <a:pPr lvl="1">
              <a:buFont typeface="Arial" panose="020B0604020202020204" pitchFamily="34" charset="0"/>
              <a:buChar char="•"/>
            </a:pPr>
            <a:r>
              <a:rPr lang="de-DE" dirty="0"/>
              <a:t>Und kann das Job-</a:t>
            </a:r>
            <a:r>
              <a:rPr lang="de-DE" dirty="0" err="1">
                <a:latin typeface="Consolas" panose="020B0609020204030204" pitchFamily="49" charset="0"/>
              </a:rPr>
              <a:t>script</a:t>
            </a:r>
            <a:r>
              <a:rPr lang="de-DE" dirty="0"/>
              <a:t> im Kontext des Images im privilegierten Modus ausführen</a:t>
            </a:r>
          </a:p>
          <a:p>
            <a:pPr>
              <a:buFont typeface="Arial" panose="020B0604020202020204" pitchFamily="34" charset="0"/>
              <a:buChar char="•"/>
            </a:pPr>
            <a:r>
              <a:rPr lang="de-DE" dirty="0"/>
              <a:t>Immer eine spezifische Version nutzen!</a:t>
            </a:r>
          </a:p>
          <a:p>
            <a:pPr lvl="1">
              <a:buFont typeface="Arial" panose="020B0604020202020204" pitchFamily="34" charset="0"/>
              <a:buChar char="•"/>
            </a:pPr>
            <a:r>
              <a:rPr lang="de-DE" dirty="0"/>
              <a:t>Beispiel: </a:t>
            </a:r>
            <a:r>
              <a:rPr lang="de-DE" dirty="0">
                <a:latin typeface="Consolas" panose="020B0609020204030204" pitchFamily="49" charset="0"/>
              </a:rPr>
              <a:t>docker:24.0.5</a:t>
            </a:r>
          </a:p>
          <a:p>
            <a:pPr lvl="1">
              <a:buFont typeface="Arial" panose="020B0604020202020204" pitchFamily="34" charset="0"/>
              <a:buChar char="•"/>
            </a:pPr>
            <a:r>
              <a:rPr lang="de-DE" dirty="0"/>
              <a:t>Ansonsten bei </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Inkompatibilitätsproblemen, falls Update des Images</a:t>
            </a:r>
          </a:p>
          <a:p>
            <a:pPr lvl="1">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692726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FEA322-ABCF-FE66-D047-5245BEC88A7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C3FAE0C2-4BBD-D636-FAB6-5022AB351FD4}"/>
              </a:ext>
            </a:extLst>
          </p:cNvPr>
          <p:cNvSpPr>
            <a:spLocks noGrp="1"/>
          </p:cNvSpPr>
          <p:nvPr>
            <p:ph idx="1"/>
          </p:nvPr>
        </p:nvSpPr>
        <p:spPr/>
        <p:txBody>
          <a:bodyPr/>
          <a:lstStyle/>
          <a:p>
            <a:pPr marL="0" indent="0">
              <a:buNone/>
            </a:pPr>
            <a:r>
              <a:rPr lang="de-DE" b="1" dirty="0"/>
              <a:t>.</a:t>
            </a:r>
            <a:r>
              <a:rPr lang="de-DE" b="1" dirty="0" err="1"/>
              <a:t>gitlab-ci.yml</a:t>
            </a:r>
            <a:r>
              <a:rPr lang="de-DE" b="1" dirty="0"/>
              <a:t> </a:t>
            </a:r>
          </a:p>
          <a:p>
            <a:pPr>
              <a:buFont typeface="Arial" panose="020B0604020202020204" pitchFamily="34" charset="0"/>
              <a:buChar char="•"/>
            </a:pPr>
            <a:r>
              <a:rPr lang="de-DE" dirty="0"/>
              <a:t>Bauen und Pushen von Images in die Registry</a:t>
            </a:r>
          </a:p>
          <a:p>
            <a:pPr>
              <a:buFont typeface="Arial" panose="020B0604020202020204" pitchFamily="34" charset="0"/>
              <a:buChar char="•"/>
            </a:pPr>
            <a:r>
              <a:rPr lang="de-DE" dirty="0"/>
              <a:t>Falls mehrere </a:t>
            </a:r>
            <a:r>
              <a:rPr lang="de-DE" dirty="0" err="1"/>
              <a:t>jobs</a:t>
            </a:r>
            <a:r>
              <a:rPr lang="de-DE" dirty="0"/>
              <a:t> Authentifizierung benötigen</a:t>
            </a:r>
          </a:p>
          <a:p>
            <a:pPr lvl="1">
              <a:buFont typeface="Arial" panose="020B0604020202020204" pitchFamily="34" charset="0"/>
              <a:buChar char="•"/>
            </a:pPr>
            <a:r>
              <a:rPr lang="de-DE" dirty="0"/>
              <a:t>Befehl zum Authentifizieren im </a:t>
            </a:r>
            <a:r>
              <a:rPr lang="de-DE" dirty="0" err="1">
                <a:latin typeface="Consolas" panose="020B0609020204030204" pitchFamily="49" charset="0"/>
              </a:rPr>
              <a:t>before_script</a:t>
            </a:r>
            <a:endParaRPr lang="de-DE" dirty="0">
              <a:latin typeface="Consolas" panose="020B0609020204030204" pitchFamily="49" charset="0"/>
            </a:endParaRPr>
          </a:p>
          <a:p>
            <a:pPr>
              <a:buFont typeface="Arial" panose="020B0604020202020204" pitchFamily="34" charset="0"/>
              <a:buChar char="•"/>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–pull </a:t>
            </a:r>
            <a:r>
              <a:rPr lang="de-DE" dirty="0">
                <a:latin typeface="+mj-lt"/>
              </a:rPr>
              <a:t>um Änderungen am Base Image zu ziehen</a:t>
            </a:r>
          </a:p>
          <a:p>
            <a:pPr lvl="1">
              <a:buFont typeface="Arial" panose="020B0604020202020204" pitchFamily="34" charset="0"/>
              <a:buChar char="•"/>
            </a:pPr>
            <a:r>
              <a:rPr lang="de-DE" dirty="0" err="1">
                <a:latin typeface="+mj-lt"/>
              </a:rPr>
              <a:t>Build</a:t>
            </a:r>
            <a:r>
              <a:rPr lang="de-DE" dirty="0">
                <a:latin typeface="+mj-lt"/>
              </a:rPr>
              <a:t> dauert dadurch länger, aber das Image ist </a:t>
            </a:r>
            <a:r>
              <a:rPr lang="de-DE" dirty="0" err="1">
                <a:latin typeface="+mj-lt"/>
              </a:rPr>
              <a:t>up</a:t>
            </a:r>
            <a:r>
              <a:rPr lang="de-DE" dirty="0">
                <a:latin typeface="+mj-lt"/>
              </a:rPr>
              <a:t>-</a:t>
            </a:r>
            <a:r>
              <a:rPr lang="de-DE" dirty="0" err="1">
                <a:latin typeface="+mj-lt"/>
              </a:rPr>
              <a:t>to</a:t>
            </a:r>
            <a:r>
              <a:rPr lang="de-DE" dirty="0">
                <a:latin typeface="+mj-lt"/>
              </a:rPr>
              <a:t>-date</a:t>
            </a:r>
          </a:p>
          <a:p>
            <a:pPr>
              <a:buFont typeface="Arial" panose="020B0604020202020204" pitchFamily="34" charset="0"/>
              <a:buChar char="•"/>
            </a:pPr>
            <a:r>
              <a:rPr lang="de-DE" dirty="0">
                <a:latin typeface="+mj-lt"/>
              </a:rPr>
              <a:t>Vor jedem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run</a:t>
            </a:r>
            <a:r>
              <a:rPr lang="de-DE" dirty="0">
                <a:latin typeface="Consolas" panose="020B0609020204030204" pitchFamily="49" charset="0"/>
              </a:rPr>
              <a:t> </a:t>
            </a:r>
            <a:r>
              <a:rPr lang="de-DE" dirty="0">
                <a:latin typeface="+mj-lt"/>
              </a:rPr>
              <a:t>ein</a:t>
            </a:r>
            <a:r>
              <a:rPr lang="de-DE" dirty="0">
                <a:latin typeface="Consolas" panose="020B0609020204030204" pitchFamily="49" charset="0"/>
              </a:rPr>
              <a:t> </a:t>
            </a: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fetch</a:t>
            </a:r>
            <a:endParaRPr lang="de-DE" dirty="0">
              <a:latin typeface="Consolas" panose="020B0609020204030204" pitchFamily="49" charset="0"/>
            </a:endParaRPr>
          </a:p>
          <a:p>
            <a:pPr lvl="1">
              <a:buFont typeface="Arial" panose="020B0604020202020204" pitchFamily="34" charset="0"/>
              <a:buChar char="•"/>
            </a:pPr>
            <a:r>
              <a:rPr lang="de-DE" dirty="0">
                <a:latin typeface="+mj-lt"/>
              </a:rPr>
              <a:t>Um das aktuelle Image zu </a:t>
            </a:r>
            <a:r>
              <a:rPr lang="de-DE" dirty="0" err="1">
                <a:latin typeface="+mj-lt"/>
              </a:rPr>
              <a:t>fetchen</a:t>
            </a:r>
            <a:endParaRPr lang="de-DE" dirty="0">
              <a:latin typeface="+mj-lt"/>
            </a:endParaRPr>
          </a:p>
          <a:p>
            <a:pPr lvl="1">
              <a:buFont typeface="Arial" panose="020B0604020202020204" pitchFamily="34" charset="0"/>
              <a:buChar char="•"/>
            </a:pPr>
            <a:r>
              <a:rPr lang="de-DE" dirty="0">
                <a:latin typeface="+mj-lt"/>
              </a:rPr>
              <a:t>Besonders wichtig bei mehreren Runnern, welche Images lokal </a:t>
            </a:r>
            <a:r>
              <a:rPr lang="de-DE" dirty="0" err="1">
                <a:latin typeface="+mj-lt"/>
              </a:rPr>
              <a:t>cachen</a:t>
            </a:r>
            <a:endParaRPr lang="de-DE" dirty="0">
              <a:latin typeface="+mj-lt"/>
            </a:endParaRPr>
          </a:p>
          <a:p>
            <a:pPr marL="0" indent="0">
              <a:buNone/>
            </a:pPr>
            <a:endParaRPr lang="de-DE" dirty="0">
              <a:latin typeface="+mj-lt"/>
            </a:endParaRPr>
          </a:p>
        </p:txBody>
      </p:sp>
    </p:spTree>
    <p:extLst>
      <p:ext uri="{BB962C8B-B14F-4D97-AF65-F5344CB8AC3E}">
        <p14:creationId xmlns:p14="http://schemas.microsoft.com/office/powerpoint/2010/main" val="3527997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nutzen</a:t>
            </a:r>
            <a:endParaRPr lang="en-US" sz="2000" dirty="0"/>
          </a:p>
          <a:p>
            <a:pPr marL="457200" indent="-457200">
              <a:buFont typeface="+mj-lt"/>
              <a:buAutoNum type="arabicPeriod"/>
            </a:pPr>
            <a:r>
              <a:rPr lang="en-US" sz="2000" dirty="0"/>
              <a:t>Docker-in-Docker </a:t>
            </a:r>
            <a:r>
              <a:rPr lang="en-US" sz="2000" dirty="0" err="1"/>
              <a:t>einrichten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die Registry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a:t>
            </a:r>
            <a:r>
              <a:rPr lang="en-US" sz="2000" dirty="0" err="1"/>
              <a:t>hinzufügen</a:t>
            </a:r>
            <a:r>
              <a:rPr lang="en-US" sz="2000" dirty="0"/>
              <a:t> für den </a:t>
            </a:r>
            <a:r>
              <a:rPr lang="en-US" sz="2000" dirty="0">
                <a:latin typeface="Consolas" panose="020B0609020204030204" pitchFamily="49" charset="0"/>
              </a:rPr>
              <a:t>service</a:t>
            </a: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268780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Container Registry</a:t>
            </a:r>
            <a:r>
              <a:rPr lang="en-US" sz="2000" b="1" dirty="0"/>
              <a:t>)</a:t>
            </a: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  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$CI_REGISTRY</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/group/project/docker:20.10.16-dind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p>
          <a:p>
            <a:pPr marL="0" indent="0">
              <a:buNone/>
            </a:pPr>
            <a:endParaRPr lang="en-US" sz="1400" dirty="0">
              <a:latin typeface="Consolas" panose="020B0609020204030204" pitchFamily="49" charset="0"/>
            </a:endParaRPr>
          </a:p>
          <a:p>
            <a:pPr>
              <a:buFont typeface="Arial" panose="020B0604020202020204" pitchFamily="34" charset="0"/>
              <a:buChar char="•"/>
            </a:pPr>
            <a:r>
              <a:rPr lang="en-US" sz="1800" dirty="0" err="1">
                <a:latin typeface="+mj-lt"/>
              </a:rPr>
              <a:t>Ohne</a:t>
            </a:r>
            <a:r>
              <a:rPr lang="en-US" sz="1800" dirty="0">
                <a:latin typeface="+mj-lt"/>
              </a:rPr>
              <a:t> </a:t>
            </a:r>
            <a:r>
              <a:rPr lang="en-US" sz="1800" dirty="0">
                <a:solidFill>
                  <a:srgbClr val="FF0000"/>
                </a:solidFill>
                <a:latin typeface="+mj-lt"/>
              </a:rPr>
              <a:t>service alias </a:t>
            </a:r>
            <a:r>
              <a:rPr lang="en-US" sz="1800" dirty="0" err="1">
                <a:latin typeface="+mj-lt"/>
              </a:rPr>
              <a:t>kann</a:t>
            </a:r>
            <a:r>
              <a:rPr lang="en-US" sz="1800" dirty="0">
                <a:latin typeface="+mj-lt"/>
              </a:rPr>
              <a:t> das Container Image den </a:t>
            </a:r>
            <a:r>
              <a:rPr lang="en-US" sz="1800" dirty="0" err="1">
                <a:latin typeface="Consolas" panose="020B0609020204030204" pitchFamily="49" charset="0"/>
              </a:rPr>
              <a:t>dind</a:t>
            </a:r>
            <a:r>
              <a:rPr lang="en-US" sz="1800" dirty="0">
                <a:latin typeface="+mj-lt"/>
              </a:rPr>
              <a:t> service </a:t>
            </a:r>
            <a:r>
              <a:rPr lang="en-US" sz="1800" dirty="0" err="1">
                <a:latin typeface="+mj-lt"/>
              </a:rPr>
              <a:t>nicht</a:t>
            </a:r>
            <a:r>
              <a:rPr lang="en-US" sz="1800" dirty="0">
                <a:latin typeface="+mj-lt"/>
              </a:rPr>
              <a:t> </a:t>
            </a:r>
            <a:r>
              <a:rPr lang="en-US" sz="1800" dirty="0" err="1">
                <a:latin typeface="+mj-lt"/>
              </a:rPr>
              <a:t>finden</a:t>
            </a:r>
            <a:r>
              <a:rPr lang="en-US" sz="1800" dirty="0">
                <a:latin typeface="+mj-lt"/>
              </a:rPr>
              <a:t> und </a:t>
            </a:r>
            <a:r>
              <a:rPr lang="en-US" sz="1800" dirty="0" err="1">
                <a:latin typeface="+mj-lt"/>
              </a:rPr>
              <a:t>folgende</a:t>
            </a:r>
            <a:r>
              <a:rPr lang="en-US" sz="1800" dirty="0">
                <a:latin typeface="+mj-lt"/>
              </a:rPr>
              <a:t> </a:t>
            </a:r>
            <a:r>
              <a:rPr lang="en-US" sz="1800" dirty="0" err="1">
                <a:latin typeface="+mj-lt"/>
              </a:rPr>
              <a:t>Fehlermeldung</a:t>
            </a:r>
            <a:r>
              <a:rPr lang="en-US" sz="1800" dirty="0">
                <a:latin typeface="+mj-lt"/>
              </a:rPr>
              <a:t> </a:t>
            </a:r>
            <a:r>
              <a:rPr lang="en-US" sz="1800" dirty="0" err="1">
                <a:latin typeface="+mj-lt"/>
              </a:rPr>
              <a:t>erscheint</a:t>
            </a:r>
            <a:r>
              <a:rPr lang="en-US" sz="1800" dirty="0">
                <a:latin typeface="+mj-lt"/>
              </a:rPr>
              <a:t>:</a:t>
            </a:r>
          </a:p>
          <a:p>
            <a:pPr lvl="1">
              <a:buFont typeface="Arial" panose="020B0604020202020204" pitchFamily="34" charset="0"/>
              <a:buChar char="•"/>
            </a:pPr>
            <a:r>
              <a:rPr lang="en-US" sz="1400" dirty="0">
                <a:latin typeface="Consolas" panose="020B0609020204030204" pitchFamily="49" charset="0"/>
              </a:rPr>
              <a:t>error during connect: Get http://docker:2376/v1.39/info: dial </a:t>
            </a:r>
            <a:r>
              <a:rPr lang="en-US" sz="1400" dirty="0" err="1">
                <a:latin typeface="Consolas" panose="020B0609020204030204" pitchFamily="49" charset="0"/>
              </a:rPr>
              <a:t>tcp</a:t>
            </a:r>
            <a:r>
              <a:rPr lang="en-US" sz="1400" dirty="0">
                <a:latin typeface="Consolas" panose="020B0609020204030204" pitchFamily="49" charset="0"/>
              </a:rPr>
              <a:t>: lookup docker on 192.168.0.1:53: no such host</a:t>
            </a:r>
          </a:p>
          <a:p>
            <a:pPr lvl="1">
              <a:buFont typeface="Arial" panose="020B0604020202020204" pitchFamily="34" charset="0"/>
              <a:buChar char="•"/>
            </a:pPr>
            <a:endParaRPr lang="en-US" sz="1400" dirty="0">
              <a:latin typeface="Consolas" panose="020B0609020204030204" pitchFamily="49" charset="0"/>
            </a:endParaRPr>
          </a:p>
          <a:p>
            <a:pPr lvl="1">
              <a:buFont typeface="Arial" panose="020B0604020202020204" pitchFamily="34" charset="0"/>
              <a:buChar char="•"/>
            </a:pPr>
            <a:endParaRPr lang="en-US" sz="1400" dirty="0">
              <a:latin typeface="Consolas" panose="020B0609020204030204" pitchFamily="49" charset="0"/>
            </a:endParaRPr>
          </a:p>
        </p:txBody>
      </p:sp>
    </p:spTree>
    <p:extLst>
      <p:ext uri="{BB962C8B-B14F-4D97-AF65-F5344CB8AC3E}">
        <p14:creationId xmlns:p14="http://schemas.microsoft.com/office/powerpoint/2010/main" val="1566046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F447C-2F61-B060-8EFE-D98620927A6E}"/>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8EC2247-CA50-F34D-5B3B-2171A8AD687B}"/>
              </a:ext>
            </a:extLst>
          </p:cNvPr>
          <p:cNvSpPr>
            <a:spLocks noGrp="1"/>
          </p:cNvSpPr>
          <p:nvPr>
            <p:ph idx="1"/>
          </p:nvPr>
        </p:nvSpPr>
        <p:spPr/>
        <p:txBody>
          <a:bodyPr/>
          <a:lstStyle/>
          <a:p>
            <a:pPr marL="0" indent="0">
              <a:buNone/>
            </a:pPr>
            <a:r>
              <a:rPr lang="de-DE" b="1" dirty="0" err="1"/>
              <a:t>Dependency</a:t>
            </a:r>
            <a:r>
              <a:rPr lang="de-DE" b="1" dirty="0"/>
              <a:t> Proxy</a:t>
            </a:r>
          </a:p>
          <a:p>
            <a:pPr>
              <a:buFont typeface="Arial" panose="020B0604020202020204" pitchFamily="34" charset="0"/>
              <a:buChar char="•"/>
            </a:pPr>
            <a:r>
              <a:rPr lang="de-DE" sz="2000" dirty="0"/>
              <a:t>Lokaler Proxy</a:t>
            </a:r>
          </a:p>
          <a:p>
            <a:pPr lvl="1">
              <a:buFont typeface="Arial" panose="020B0604020202020204" pitchFamily="34" charset="0"/>
              <a:buChar char="•"/>
            </a:pPr>
            <a:r>
              <a:rPr lang="de-DE" sz="1800" dirty="0"/>
              <a:t>Genutzt für häufig genutzte Upstream-Images</a:t>
            </a:r>
          </a:p>
          <a:p>
            <a:pPr lvl="1">
              <a:buFont typeface="Arial" panose="020B0604020202020204" pitchFamily="34" charset="0"/>
              <a:buChar char="•"/>
            </a:pPr>
            <a:r>
              <a:rPr lang="de-DE" sz="1800" dirty="0"/>
              <a:t>Agiert als pull </a:t>
            </a:r>
            <a:r>
              <a:rPr lang="de-DE" sz="1800" dirty="0" err="1"/>
              <a:t>through</a:t>
            </a:r>
            <a:r>
              <a:rPr lang="de-DE" sz="1800" dirty="0"/>
              <a:t> </a:t>
            </a:r>
            <a:r>
              <a:rPr lang="de-DE" sz="1800" dirty="0" err="1"/>
              <a:t>cache</a:t>
            </a:r>
            <a:r>
              <a:rPr lang="de-DE" sz="1800" dirty="0"/>
              <a:t> für </a:t>
            </a:r>
            <a:r>
              <a:rPr lang="de-DE" sz="1800" dirty="0" err="1"/>
              <a:t>DockerHub</a:t>
            </a:r>
            <a:endParaRPr lang="de-DE" sz="1800" dirty="0"/>
          </a:p>
          <a:p>
            <a:pPr lvl="1">
              <a:buFont typeface="Arial" panose="020B0604020202020204" pitchFamily="34" charset="0"/>
              <a:buChar char="•"/>
            </a:pPr>
            <a:r>
              <a:rPr lang="de-DE" sz="1800" dirty="0"/>
              <a:t>Aus Sicht des Docker Clients: Einfach eine weitere Registry</a:t>
            </a:r>
          </a:p>
          <a:p>
            <a:pPr>
              <a:buFont typeface="Arial" panose="020B0604020202020204" pitchFamily="34" charset="0"/>
              <a:buChar char="•"/>
            </a:pPr>
            <a:r>
              <a:rPr lang="de-DE" sz="2000" dirty="0"/>
              <a:t>Docker Hub rate </a:t>
            </a:r>
            <a:r>
              <a:rPr lang="de-DE" sz="2000" dirty="0" err="1"/>
              <a:t>limiting</a:t>
            </a:r>
            <a:endParaRPr lang="de-DE" sz="2000" dirty="0"/>
          </a:p>
          <a:p>
            <a:pPr lvl="1">
              <a:buFont typeface="Arial" panose="020B0604020202020204" pitchFamily="34" charset="0"/>
              <a:buChar char="•"/>
            </a:pPr>
            <a:r>
              <a:rPr lang="de-DE" sz="1800" dirty="0">
                <a:hlinkClick r:id="rId3"/>
              </a:rPr>
              <a:t>https://docs.docker.com/docker-hub/download-rate-limit/</a:t>
            </a:r>
            <a:r>
              <a:rPr lang="de-DE" sz="1800" dirty="0"/>
              <a:t> </a:t>
            </a:r>
          </a:p>
          <a:p>
            <a:pPr lvl="1">
              <a:buFont typeface="Arial" panose="020B0604020202020204" pitchFamily="34" charset="0"/>
              <a:buChar char="•"/>
            </a:pPr>
            <a:r>
              <a:rPr lang="de-DE" sz="1800" dirty="0"/>
              <a:t>Begrenzt die Image </a:t>
            </a:r>
            <a:r>
              <a:rPr lang="de-DE" sz="1800" dirty="0" err="1"/>
              <a:t>pulls</a:t>
            </a:r>
            <a:r>
              <a:rPr lang="de-DE" sz="1800" dirty="0"/>
              <a:t> von Docker Hub </a:t>
            </a:r>
          </a:p>
          <a:p>
            <a:pPr lvl="1">
              <a:buFont typeface="Arial" panose="020B0604020202020204" pitchFamily="34" charset="0"/>
              <a:buChar char="•"/>
            </a:pPr>
            <a:r>
              <a:rPr lang="de-DE" sz="1800" dirty="0"/>
              <a:t>Meist läuft bei jedem </a:t>
            </a:r>
            <a:r>
              <a:rPr lang="de-DE" sz="1800" dirty="0" err="1"/>
              <a:t>commit</a:t>
            </a:r>
            <a:r>
              <a:rPr lang="de-DE" sz="1800" dirty="0"/>
              <a:t> eine Pipeline</a:t>
            </a:r>
          </a:p>
          <a:p>
            <a:pPr lvl="2">
              <a:buFont typeface="Arial" panose="020B0604020202020204" pitchFamily="34" charset="0"/>
              <a:buChar char="•"/>
            </a:pPr>
            <a:r>
              <a:rPr lang="de-DE" sz="1600" dirty="0"/>
              <a:t>Selbst bei gleichem Image </a:t>
            </a:r>
            <a:r>
              <a:rPr lang="de-DE" sz="1600" dirty="0">
                <a:sym typeface="Wingdings" panose="05000000000000000000" pitchFamily="2" charset="2"/>
              </a:rPr>
              <a:t> Docker Pull Count erhöht durch „manifest </a:t>
            </a:r>
            <a:r>
              <a:rPr lang="de-DE" sz="1600" dirty="0" err="1">
                <a:sym typeface="Wingdings" panose="05000000000000000000" pitchFamily="2" charset="2"/>
              </a:rPr>
              <a:t>requets</a:t>
            </a:r>
            <a:r>
              <a:rPr lang="de-DE" sz="1600" dirty="0">
                <a:sym typeface="Wingdings" panose="05000000000000000000" pitchFamily="2" charset="2"/>
              </a:rPr>
              <a:t>“</a:t>
            </a:r>
            <a:endParaRPr lang="de-DE" sz="2000" dirty="0">
              <a:sym typeface="Wingdings" panose="05000000000000000000" pitchFamily="2" charset="2"/>
            </a:endParaRPr>
          </a:p>
          <a:p>
            <a:pPr lvl="1">
              <a:buFont typeface="Arial" panose="020B0604020202020204" pitchFamily="34" charset="0"/>
              <a:buChar char="•"/>
            </a:pPr>
            <a:r>
              <a:rPr lang="de-DE" sz="1800" dirty="0">
                <a:sym typeface="Wingdings" panose="05000000000000000000" pitchFamily="2" charset="2"/>
              </a:rPr>
              <a:t>Manifest („Inhaltverzeichnis des Images“)</a:t>
            </a:r>
          </a:p>
          <a:p>
            <a:pPr lvl="2">
              <a:buFont typeface="Arial" panose="020B0604020202020204" pitchFamily="34" charset="0"/>
              <a:buChar char="•"/>
            </a:pPr>
            <a:r>
              <a:rPr lang="de-DE" sz="1600" dirty="0">
                <a:sym typeface="Wingdings" panose="05000000000000000000" pitchFamily="2" charset="2"/>
              </a:rPr>
              <a:t>Informationen über </a:t>
            </a:r>
            <a:r>
              <a:rPr lang="de-DE" sz="1600" dirty="0" err="1">
                <a:sym typeface="Wingdings" panose="05000000000000000000" pitchFamily="2" charset="2"/>
              </a:rPr>
              <a:t>Layers</a:t>
            </a:r>
            <a:r>
              <a:rPr lang="de-DE" sz="1600" dirty="0">
                <a:sym typeface="Wingdings" panose="05000000000000000000" pitchFamily="2" charset="2"/>
              </a:rPr>
              <a:t> und Blobs des Images</a:t>
            </a:r>
            <a:endParaRPr lang="de-DE" sz="1600" dirty="0"/>
          </a:p>
          <a:p>
            <a:pPr>
              <a:buFont typeface="Arial" panose="020B0604020202020204" pitchFamily="34" charset="0"/>
              <a:buChar char="•"/>
            </a:pPr>
            <a:r>
              <a:rPr lang="de-DE" sz="2000" dirty="0" err="1"/>
              <a:t>Dependency</a:t>
            </a:r>
            <a:r>
              <a:rPr lang="de-DE" sz="2000" dirty="0"/>
              <a:t> Proxy </a:t>
            </a:r>
            <a:r>
              <a:rPr lang="de-DE" sz="2000" dirty="0" err="1"/>
              <a:t>GitLab</a:t>
            </a:r>
            <a:r>
              <a:rPr lang="de-DE" sz="2000" dirty="0"/>
              <a:t> Dokumentation: </a:t>
            </a:r>
            <a:r>
              <a:rPr lang="de-DE" sz="2000" dirty="0">
                <a:hlinkClick r:id="rId4"/>
              </a:rPr>
              <a:t>https://docs.gitlab.com/ee/user/packages/dependency_proxy/</a:t>
            </a:r>
            <a:r>
              <a:rPr lang="de-DE" sz="2000" dirty="0"/>
              <a:t> </a:t>
            </a:r>
          </a:p>
          <a:p>
            <a:pPr>
              <a:buFont typeface="Arial" panose="020B0604020202020204" pitchFamily="34" charset="0"/>
              <a:buChar char="•"/>
            </a:pPr>
            <a:r>
              <a:rPr lang="de-DE" sz="2000" u="sng" dirty="0"/>
              <a:t>Hier:</a:t>
            </a:r>
            <a:r>
              <a:rPr lang="de-DE" sz="2000" dirty="0"/>
              <a:t> Keine weitere Verwendung!</a:t>
            </a:r>
          </a:p>
          <a:p>
            <a:pPr lvl="1">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84456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u="sng" dirty="0"/>
              <a:t>Erstellen von Release- und </a:t>
            </a:r>
            <a:r>
              <a:rPr lang="de-DE" altLang="de-DE" sz="1400" u="sng" dirty="0" err="1"/>
              <a:t>Tagged</a:t>
            </a:r>
            <a:r>
              <a:rPr lang="de-DE" altLang="de-DE" sz="1400" u="sng"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365784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sz="2000" b="1" dirty="0" err="1"/>
              <a:t>Beispiel</a:t>
            </a:r>
            <a:r>
              <a:rPr lang="en-US" sz="2000" b="1" dirty="0"/>
              <a:t>: Docker-in-Docker Container Image (</a:t>
            </a:r>
            <a:r>
              <a:rPr lang="en-US" sz="2000" b="1" dirty="0">
                <a:solidFill>
                  <a:srgbClr val="0249FC"/>
                </a:solidFill>
              </a:rPr>
              <a:t>Dependency Proxy</a:t>
            </a:r>
            <a:r>
              <a:rPr lang="en-US" sz="2000" b="1" dirty="0"/>
              <a:t>)</a:t>
            </a:r>
          </a:p>
          <a:p>
            <a:pPr marL="0" indent="0">
              <a:buNone/>
            </a:pPr>
            <a:r>
              <a:rPr lang="en-US" sz="2000" dirty="0" err="1"/>
              <a:t>Eigene</a:t>
            </a:r>
            <a:r>
              <a:rPr lang="en-US" sz="2000" dirty="0"/>
              <a:t> Container Images </a:t>
            </a:r>
            <a:r>
              <a:rPr lang="en-US" sz="2000" dirty="0" err="1"/>
              <a:t>mit</a:t>
            </a:r>
            <a:r>
              <a:rPr lang="en-US" sz="2000" dirty="0"/>
              <a:t> Docker-in-Docker </a:t>
            </a:r>
            <a:r>
              <a:rPr lang="en-US" sz="2000" dirty="0" err="1"/>
              <a:t>nutzen</a:t>
            </a:r>
            <a:endParaRPr lang="en-US" sz="2000" dirty="0"/>
          </a:p>
          <a:p>
            <a:pPr marL="457200" indent="-457200">
              <a:buFont typeface="+mj-lt"/>
              <a:buAutoNum type="arabicPeriod"/>
            </a:pPr>
            <a:r>
              <a:rPr lang="en-US" sz="2000" dirty="0"/>
              <a:t>Docker-in-Docker </a:t>
            </a:r>
            <a:r>
              <a:rPr lang="en-US" sz="2000" dirty="0" err="1"/>
              <a:t>einrichten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image</a:t>
            </a:r>
            <a:r>
              <a:rPr lang="en-US" sz="2000" dirty="0"/>
              <a:t> und </a:t>
            </a:r>
            <a:r>
              <a:rPr lang="en-US" sz="2000" dirty="0">
                <a:solidFill>
                  <a:srgbClr val="FF0000"/>
                </a:solidFill>
                <a:latin typeface="Consolas" panose="020B0609020204030204" pitchFamily="49" charset="0"/>
              </a:rPr>
              <a:t>service</a:t>
            </a:r>
            <a:r>
              <a:rPr lang="en-US" sz="2000" dirty="0"/>
              <a:t> auf die Registry </a:t>
            </a:r>
            <a:r>
              <a:rPr lang="en-US" sz="2000" dirty="0" err="1"/>
              <a:t>zeigen</a:t>
            </a:r>
            <a:r>
              <a:rPr lang="en-US" sz="2000" dirty="0"/>
              <a:t> </a:t>
            </a:r>
            <a:r>
              <a:rPr lang="en-US" sz="2000" dirty="0" err="1"/>
              <a:t>lassen</a:t>
            </a:r>
            <a:endParaRPr lang="en-US" sz="2000" dirty="0"/>
          </a:p>
          <a:p>
            <a:pPr marL="457200" indent="-457200">
              <a:buFont typeface="+mj-lt"/>
              <a:buAutoNum type="arabicPeriod"/>
            </a:pPr>
            <a:r>
              <a:rPr lang="en-US" sz="2000" dirty="0">
                <a:solidFill>
                  <a:srgbClr val="FF0000"/>
                </a:solidFill>
                <a:latin typeface="Consolas" panose="020B0609020204030204" pitchFamily="49" charset="0"/>
              </a:rPr>
              <a:t>alias</a:t>
            </a:r>
            <a:r>
              <a:rPr lang="en-US" sz="2000" dirty="0"/>
              <a:t> </a:t>
            </a:r>
            <a:r>
              <a:rPr lang="en-US" sz="2000" dirty="0" err="1"/>
              <a:t>hinzufügen</a:t>
            </a:r>
            <a:r>
              <a:rPr lang="en-US" sz="2000" dirty="0"/>
              <a:t> für den </a:t>
            </a:r>
            <a:r>
              <a:rPr lang="en-US" sz="2000" dirty="0">
                <a:latin typeface="Consolas" panose="020B0609020204030204" pitchFamily="49" charset="0"/>
              </a:rPr>
              <a:t>service</a:t>
            </a:r>
          </a:p>
          <a:p>
            <a:pPr marL="457200" indent="-457200">
              <a:buFont typeface="+mj-lt"/>
              <a:buAutoNum type="arabicPeriod"/>
            </a:pPr>
            <a:endParaRPr lang="en-US" sz="20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gitlab-ci.yml</a:t>
            </a:r>
            <a:endParaRPr lang="en-US" sz="18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4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/docker:18.09.7-dind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4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1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865403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1D90-AB38-D152-26B9-E4AB49CCFEE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01B30DD9-6590-DB7B-37D7-65618A4BAC0E}"/>
              </a:ext>
            </a:extLst>
          </p:cNvPr>
          <p:cNvSpPr>
            <a:spLocks noGrp="1"/>
          </p:cNvSpPr>
          <p:nvPr>
            <p:ph idx="1"/>
          </p:nvPr>
        </p:nvSpPr>
        <p:spPr/>
        <p:txBody>
          <a:bodyPr/>
          <a:lstStyle/>
          <a:p>
            <a:pPr marL="0" indent="0">
              <a:buNone/>
            </a:pPr>
            <a:r>
              <a:rPr lang="en-US" b="1" dirty="0"/>
              <a:t>Docker-in-Docker Container Image </a:t>
            </a:r>
            <a:r>
              <a:rPr lang="en-US" sz="2000" b="1" dirty="0"/>
              <a:t>(</a:t>
            </a:r>
            <a:r>
              <a:rPr lang="en-US" sz="2000" b="1" dirty="0">
                <a:solidFill>
                  <a:srgbClr val="0249FC"/>
                </a:solidFill>
              </a:rPr>
              <a:t>Dependency Proxy</a:t>
            </a:r>
            <a:r>
              <a:rPr lang="en-US" sz="2000" b="1" dirty="0"/>
              <a:t>)</a:t>
            </a:r>
            <a:endParaRPr lang="en-US" sz="2000" dirty="0">
              <a:latin typeface="Consolas" panose="020B0609020204030204" pitchFamily="49" charset="0"/>
            </a:endParaRPr>
          </a:p>
          <a:p>
            <a:pPr marL="0" indent="0">
              <a:buNone/>
            </a:pPr>
            <a:r>
              <a:rPr lang="en-US" sz="2000" dirty="0">
                <a:latin typeface="Consolas" panose="020B0609020204030204" pitchFamily="49" charset="0"/>
              </a:rPr>
              <a:t>.</a:t>
            </a:r>
            <a:r>
              <a:rPr lang="en-US" sz="2000" dirty="0" err="1">
                <a:latin typeface="Consolas" panose="020B0609020204030204" pitchFamily="49" charset="0"/>
              </a:rPr>
              <a:t>gitlab-ci.yml</a:t>
            </a:r>
            <a:endParaRPr lang="en-US" sz="2000" dirty="0">
              <a:latin typeface="Consolas" panose="020B0609020204030204" pitchFamily="49" charset="0"/>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image</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/docker:20.10.16</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services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name: </a:t>
            </a:r>
            <a:r>
              <a:rPr kumimoji="0" lang="en-US" sz="1600" b="0" i="0" u="none" strike="noStrike" kern="0" cap="none" spc="0" normalizeH="0" baseline="0" noProof="0" dirty="0">
                <a:ln>
                  <a:noFill/>
                </a:ln>
                <a:solidFill>
                  <a:srgbClr val="0249FC"/>
                </a:solidFill>
                <a:effectLst/>
                <a:uLnTx/>
                <a:uFillTx/>
                <a:latin typeface="Consolas" panose="020B0609020204030204" pitchFamily="49" charset="0"/>
                <a:ea typeface="+mn-ea"/>
                <a:cs typeface="+mn-cs"/>
              </a:rPr>
              <a:t>${CI_DEPENDENCY_PROXY_GROUP_IMAGE_PREFIX}</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/docker:18.09.7-dind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0" cap="none" spc="0" normalizeH="0" baseline="0" noProof="0" dirty="0">
                <a:ln>
                  <a:noFill/>
                </a:ln>
                <a:solidFill>
                  <a:srgbClr val="FF0000"/>
                </a:solidFill>
                <a:effectLst/>
                <a:uLnTx/>
                <a:uFillTx/>
                <a:latin typeface="Consolas" panose="020B0609020204030204" pitchFamily="49" charset="0"/>
                <a:ea typeface="+mn-ea"/>
                <a:cs typeface="+mn-cs"/>
              </a:rPr>
              <a:t>alias</a:t>
            </a: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docker</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stage: build</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script: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build -t my-docker-image .</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rPr>
              <a:t>    - docker run my-docker-image /script/to/run/tests</a:t>
            </a:r>
            <a:endParaRPr kumimoji="0" lang="en-US" sz="12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endParaRPr>
          </a:p>
          <a:p>
            <a:pPr marL="0" indent="0">
              <a:buNone/>
            </a:pPr>
            <a:endParaRPr lang="en-US" sz="1600" dirty="0">
              <a:latin typeface="Consolas" panose="020B0609020204030204" pitchFamily="49" charset="0"/>
            </a:endParaRPr>
          </a:p>
          <a:p>
            <a:pPr>
              <a:buFont typeface="Arial" panose="020B0604020202020204" pitchFamily="34" charset="0"/>
              <a:buChar char="•"/>
            </a:pPr>
            <a:r>
              <a:rPr lang="en-US" sz="2000" dirty="0" err="1">
                <a:latin typeface="+mj-lt"/>
              </a:rPr>
              <a:t>Ohne</a:t>
            </a:r>
            <a:r>
              <a:rPr lang="en-US" sz="2000" dirty="0">
                <a:latin typeface="+mj-lt"/>
              </a:rPr>
              <a:t> </a:t>
            </a:r>
            <a:r>
              <a:rPr lang="en-US" sz="2000" dirty="0">
                <a:solidFill>
                  <a:srgbClr val="FF0000"/>
                </a:solidFill>
                <a:latin typeface="+mj-lt"/>
              </a:rPr>
              <a:t>service alias </a:t>
            </a:r>
            <a:r>
              <a:rPr lang="en-US" sz="2000" dirty="0" err="1">
                <a:latin typeface="+mj-lt"/>
              </a:rPr>
              <a:t>kann</a:t>
            </a:r>
            <a:r>
              <a:rPr lang="en-US" sz="2000" dirty="0">
                <a:latin typeface="+mj-lt"/>
              </a:rPr>
              <a:t> das Container Image den </a:t>
            </a:r>
            <a:r>
              <a:rPr lang="en-US" sz="2000" dirty="0" err="1">
                <a:latin typeface="Consolas" panose="020B0609020204030204" pitchFamily="49" charset="0"/>
              </a:rPr>
              <a:t>dind</a:t>
            </a:r>
            <a:r>
              <a:rPr lang="en-US" sz="2000" dirty="0">
                <a:latin typeface="+mj-lt"/>
              </a:rPr>
              <a:t> service </a:t>
            </a:r>
            <a:r>
              <a:rPr lang="en-US" sz="2000" dirty="0" err="1">
                <a:latin typeface="+mj-lt"/>
              </a:rPr>
              <a:t>nicht</a:t>
            </a:r>
            <a:r>
              <a:rPr lang="en-US" sz="2000" dirty="0">
                <a:latin typeface="+mj-lt"/>
              </a:rPr>
              <a:t> </a:t>
            </a:r>
            <a:r>
              <a:rPr lang="en-US" sz="2000" dirty="0" err="1">
                <a:latin typeface="+mj-lt"/>
              </a:rPr>
              <a:t>finden</a:t>
            </a:r>
            <a:r>
              <a:rPr lang="en-US" sz="2000" dirty="0">
                <a:latin typeface="+mj-lt"/>
              </a:rPr>
              <a:t> und </a:t>
            </a:r>
            <a:r>
              <a:rPr lang="en-US" sz="2000" dirty="0" err="1">
                <a:latin typeface="+mj-lt"/>
              </a:rPr>
              <a:t>folgende</a:t>
            </a:r>
            <a:r>
              <a:rPr lang="en-US" sz="2000" dirty="0">
                <a:latin typeface="+mj-lt"/>
              </a:rPr>
              <a:t> </a:t>
            </a:r>
            <a:r>
              <a:rPr lang="en-US" sz="2000" dirty="0" err="1">
                <a:latin typeface="+mj-lt"/>
              </a:rPr>
              <a:t>Fehlermeldung</a:t>
            </a:r>
            <a:r>
              <a:rPr lang="en-US" sz="2000" dirty="0">
                <a:latin typeface="+mj-lt"/>
              </a:rPr>
              <a:t> </a:t>
            </a:r>
            <a:r>
              <a:rPr lang="en-US" sz="2000" dirty="0" err="1">
                <a:latin typeface="+mj-lt"/>
              </a:rPr>
              <a:t>erscheint</a:t>
            </a:r>
            <a:r>
              <a:rPr lang="en-US" sz="2000" dirty="0">
                <a:latin typeface="+mj-lt"/>
              </a:rPr>
              <a:t>:</a:t>
            </a:r>
          </a:p>
          <a:p>
            <a:pPr lvl="1">
              <a:buFont typeface="Arial" panose="020B0604020202020204" pitchFamily="34" charset="0"/>
              <a:buChar char="•"/>
            </a:pPr>
            <a:r>
              <a:rPr lang="en-US" sz="1600" dirty="0">
                <a:latin typeface="Consolas" panose="020B0609020204030204" pitchFamily="49" charset="0"/>
              </a:rPr>
              <a:t>error during connect: Get http://docker:2376/v1.39/info: dial </a:t>
            </a:r>
            <a:r>
              <a:rPr lang="en-US" sz="1600" dirty="0" err="1">
                <a:latin typeface="Consolas" panose="020B0609020204030204" pitchFamily="49" charset="0"/>
              </a:rPr>
              <a:t>tcp</a:t>
            </a:r>
            <a:r>
              <a:rPr lang="en-US" sz="1600" dirty="0">
                <a:latin typeface="Consolas" panose="020B0609020204030204" pitchFamily="49" charset="0"/>
              </a:rPr>
              <a:t>: lookup docker on 192.168.0.1:53: no such host</a:t>
            </a: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a:p>
            <a:pPr lvl="1">
              <a:buFont typeface="Arial" panose="020B0604020202020204" pitchFamily="34" charset="0"/>
              <a:buChar char="•"/>
            </a:pPr>
            <a:endParaRPr lang="en-US" sz="1600" dirty="0">
              <a:latin typeface="Consolas" panose="020B0609020204030204" pitchFamily="49" charset="0"/>
            </a:endParaRPr>
          </a:p>
        </p:txBody>
      </p:sp>
    </p:spTree>
    <p:extLst>
      <p:ext uri="{BB962C8B-B14F-4D97-AF65-F5344CB8AC3E}">
        <p14:creationId xmlns:p14="http://schemas.microsoft.com/office/powerpoint/2010/main" val="3445805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1: Simple Docker-in-Docker </a:t>
            </a:r>
            <a:r>
              <a:rPr lang="de-DE" b="1" dirty="0" err="1"/>
              <a:t>Build</a:t>
            </a:r>
            <a:r>
              <a:rPr lang="de-DE" b="1" dirty="0"/>
              <a:t>-Pipeline</a:t>
            </a:r>
          </a:p>
          <a:p>
            <a:pPr marL="457200" indent="-457200">
              <a:buFont typeface="+mj-lt"/>
              <a:buAutoNum type="arabicPeriod"/>
            </a:pPr>
            <a:r>
              <a:rPr lang="de-DE" b="1" dirty="0"/>
              <a:t>Ziel: </a:t>
            </a:r>
            <a:r>
              <a:rPr lang="de-DE" dirty="0" err="1"/>
              <a:t>Verständis</a:t>
            </a:r>
            <a:r>
              <a:rPr lang="de-DE" dirty="0"/>
              <a:t> von </a:t>
            </a:r>
            <a:r>
              <a:rPr lang="de-DE" dirty="0" err="1"/>
              <a:t>dind</a:t>
            </a:r>
            <a:r>
              <a:rPr lang="de-DE" dirty="0"/>
              <a:t>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b="1" dirty="0"/>
              <a:t>.</a:t>
            </a:r>
            <a:r>
              <a:rPr lang="de-DE" dirty="0" err="1"/>
              <a:t>gitlab-ci.yml</a:t>
            </a:r>
            <a:r>
              <a:rPr lang="de-DE" dirty="0"/>
              <a:t> dem Projekt hinzufügen oder vorhandene nutzen</a:t>
            </a:r>
          </a:p>
          <a:p>
            <a:pPr marL="857250" lvl="1" indent="-457200">
              <a:buFont typeface="Arial" panose="020B0604020202020204" pitchFamily="34" charset="0"/>
              <a:buChar char="•"/>
            </a:pPr>
            <a:r>
              <a:rPr lang="de-DE" dirty="0"/>
              <a:t>Als </a:t>
            </a:r>
            <a:r>
              <a:rPr lang="de-DE" dirty="0" err="1"/>
              <a:t>image</a:t>
            </a:r>
            <a:r>
              <a:rPr lang="de-DE" dirty="0"/>
              <a:t> folgendes verwenden: </a:t>
            </a:r>
            <a:r>
              <a:rPr lang="de-DE" sz="2000" dirty="0">
                <a:latin typeface="Consolas" panose="020B0609020204030204" pitchFamily="49" charset="0"/>
              </a:rPr>
              <a:t>docker:20.10.16</a:t>
            </a:r>
          </a:p>
          <a:p>
            <a:pPr marL="857250" lvl="1" indent="-457200">
              <a:buFont typeface="Arial" panose="020B0604020202020204" pitchFamily="34" charset="0"/>
              <a:buChar char="•"/>
            </a:pPr>
            <a:r>
              <a:rPr lang="de-DE" dirty="0"/>
              <a:t>Die </a:t>
            </a:r>
            <a:r>
              <a:rPr lang="de-DE" dirty="0" err="1">
                <a:latin typeface="Consolas" panose="020B0609020204030204" pitchFamily="49" charset="0"/>
              </a:rPr>
              <a:t>stage</a:t>
            </a:r>
            <a:r>
              <a:rPr lang="de-DE" dirty="0"/>
              <a:t> sollte </a:t>
            </a:r>
            <a:r>
              <a:rPr lang="de-DE" dirty="0" err="1">
                <a:latin typeface="Consolas" panose="020B0609020204030204" pitchFamily="49" charset="0"/>
              </a:rPr>
              <a:t>build</a:t>
            </a:r>
            <a:r>
              <a:rPr lang="de-DE" dirty="0"/>
              <a:t> sein</a:t>
            </a:r>
          </a:p>
          <a:p>
            <a:pPr marL="857250" lvl="1" indent="-457200">
              <a:buFont typeface="Arial" panose="020B0604020202020204" pitchFamily="34" charset="0"/>
              <a:buChar char="•"/>
            </a:pPr>
            <a:r>
              <a:rPr lang="de-DE" dirty="0"/>
              <a:t>Als </a:t>
            </a:r>
            <a:r>
              <a:rPr lang="de-DE" dirty="0" err="1">
                <a:latin typeface="Consolas" panose="020B0609020204030204" pitchFamily="49" charset="0"/>
              </a:rPr>
              <a:t>service</a:t>
            </a:r>
            <a:r>
              <a:rPr lang="de-DE" dirty="0"/>
              <a:t> das Image als </a:t>
            </a:r>
            <a:r>
              <a:rPr lang="de-DE" dirty="0">
                <a:latin typeface="Consolas" panose="020B0609020204030204" pitchFamily="49" charset="0"/>
              </a:rPr>
              <a:t>–</a:t>
            </a:r>
            <a:r>
              <a:rPr lang="de-DE" dirty="0" err="1">
                <a:latin typeface="Consolas" panose="020B0609020204030204" pitchFamily="49" charset="0"/>
                <a:cs typeface="Calibri" panose="020F0502020204030204" pitchFamily="34" charset="0"/>
              </a:rPr>
              <a:t>dind</a:t>
            </a:r>
            <a:r>
              <a:rPr lang="de-DE" dirty="0"/>
              <a:t> verwenden</a:t>
            </a:r>
          </a:p>
          <a:p>
            <a:pPr marL="857250" lvl="1" indent="-457200">
              <a:buFont typeface="Arial" panose="020B0604020202020204" pitchFamily="34" charset="0"/>
              <a:buChar char="•"/>
            </a:pPr>
            <a:r>
              <a:rPr lang="de-DE" dirty="0"/>
              <a:t>Im </a:t>
            </a:r>
            <a:r>
              <a:rPr lang="de-DE" dirty="0" err="1">
                <a:latin typeface="Consolas" panose="020B0609020204030204" pitchFamily="49" charset="0"/>
              </a:rPr>
              <a:t>script</a:t>
            </a:r>
            <a:r>
              <a:rPr lang="de-DE" dirty="0"/>
              <a:t> Teil sollte folgendes passieren</a:t>
            </a:r>
          </a:p>
          <a:p>
            <a:pPr marL="1257300" lvl="2" indent="-457200">
              <a:buFont typeface="+mj-lt"/>
              <a:buAutoNum type="arabicPeriod"/>
            </a:pPr>
            <a:r>
              <a:rPr lang="de-DE" sz="1800" dirty="0"/>
              <a:t>Bei der Container Registry einloggen (</a:t>
            </a:r>
            <a:r>
              <a:rPr lang="de-DE" sz="1800" dirty="0" err="1"/>
              <a:t>docker</a:t>
            </a:r>
            <a:r>
              <a:rPr lang="de-DE" sz="1800" dirty="0"/>
              <a:t> </a:t>
            </a:r>
            <a:r>
              <a:rPr lang="de-DE" sz="1800" dirty="0" err="1"/>
              <a:t>login</a:t>
            </a:r>
            <a:r>
              <a:rPr lang="de-DE" sz="1800" dirty="0"/>
              <a:t>)</a:t>
            </a:r>
          </a:p>
          <a:p>
            <a:pPr marL="1257300" lvl="2" indent="-457200">
              <a:buFont typeface="+mj-lt"/>
              <a:buAutoNum type="arabicPeriod"/>
            </a:pPr>
            <a:r>
              <a:rPr lang="de-DE" sz="1800" dirty="0"/>
              <a:t>Das Container Image aus dem </a:t>
            </a:r>
            <a:r>
              <a:rPr lang="de-DE" sz="1800" dirty="0" err="1"/>
              <a:t>aktueleln</a:t>
            </a:r>
            <a:r>
              <a:rPr lang="de-DE" sz="1800" dirty="0"/>
              <a:t> Projekt bauen (</a:t>
            </a:r>
            <a:r>
              <a:rPr lang="de-DE" sz="1800" dirty="0" err="1"/>
              <a:t>docker</a:t>
            </a:r>
            <a:r>
              <a:rPr lang="de-DE" sz="1800" dirty="0"/>
              <a:t> </a:t>
            </a:r>
            <a:r>
              <a:rPr lang="de-DE" sz="1800" dirty="0" err="1"/>
              <a:t>build</a:t>
            </a:r>
            <a:r>
              <a:rPr lang="de-DE" sz="1800" dirty="0"/>
              <a:t>)</a:t>
            </a:r>
          </a:p>
          <a:p>
            <a:pPr marL="1257300" lvl="2" indent="-457200">
              <a:buFont typeface="+mj-lt"/>
              <a:buAutoNum type="arabicPeriod"/>
            </a:pPr>
            <a:r>
              <a:rPr lang="de-DE" sz="1800" dirty="0"/>
              <a:t>Das gebaute Image in die Registry pushen (</a:t>
            </a:r>
            <a:r>
              <a:rPr lang="de-DE" sz="1800" dirty="0" err="1"/>
              <a:t>docker</a:t>
            </a:r>
            <a:r>
              <a:rPr lang="de-DE" sz="1800" dirty="0"/>
              <a:t> push)</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914279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DA43-34C1-347C-FD8E-BF87A5A77FC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4D911ADB-7C0F-98E1-85DA-1C884339CE08}"/>
              </a:ext>
            </a:extLst>
          </p:cNvPr>
          <p:cNvSpPr>
            <a:spLocks noGrp="1"/>
          </p:cNvSpPr>
          <p:nvPr>
            <p:ph idx="1"/>
          </p:nvPr>
        </p:nvSpPr>
        <p:spPr/>
        <p:txBody>
          <a:bodyPr/>
          <a:lstStyle/>
          <a:p>
            <a:pPr marL="0" indent="0">
              <a:buNone/>
            </a:pPr>
            <a:r>
              <a:rPr lang="de-DE" b="1" dirty="0"/>
              <a:t>Aufgabe 2: Docker-in-Docker mit Variablen erweitern</a:t>
            </a:r>
          </a:p>
          <a:p>
            <a:pPr marL="457200" indent="-457200">
              <a:buFont typeface="+mj-lt"/>
              <a:buAutoNum type="arabicPeriod"/>
            </a:pPr>
            <a:r>
              <a:rPr lang="de-DE" b="1" dirty="0"/>
              <a:t>Ziel: </a:t>
            </a:r>
            <a:r>
              <a:rPr lang="de-DE" dirty="0" err="1"/>
              <a:t>Verständis</a:t>
            </a:r>
            <a:r>
              <a:rPr lang="de-DE" dirty="0"/>
              <a:t> der Variablen schärfen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Fügen Sie die Variable: </a:t>
            </a:r>
            <a:r>
              <a:rPr lang="de-DE" sz="2000" dirty="0">
                <a:latin typeface="Consolas" panose="020B0609020204030204" pitchFamily="49" charset="0"/>
              </a:rPr>
              <a:t>IMAGE_TAG</a:t>
            </a:r>
            <a:r>
              <a:rPr lang="de-DE" sz="2000" dirty="0"/>
              <a:t> hinzu</a:t>
            </a:r>
          </a:p>
          <a:p>
            <a:pPr marL="857250" lvl="1" indent="-457200">
              <a:buFont typeface="Arial" panose="020B0604020202020204" pitchFamily="34" charset="0"/>
              <a:buChar char="•"/>
            </a:pPr>
            <a:r>
              <a:rPr lang="de-DE" dirty="0"/>
              <a:t>Nutzen Sie die neue Variable im </a:t>
            </a:r>
            <a:r>
              <a:rPr lang="de-DE" dirty="0" err="1">
                <a:latin typeface="Consolas" panose="020B0609020204030204" pitchFamily="49" charset="0"/>
              </a:rPr>
              <a:t>script</a:t>
            </a:r>
            <a:r>
              <a:rPr lang="de-DE" dirty="0"/>
              <a:t> Teil</a:t>
            </a:r>
          </a:p>
          <a:p>
            <a:pPr marL="857250" lvl="1" indent="-457200">
              <a:buFont typeface="Arial" panose="020B0604020202020204" pitchFamily="34" charset="0"/>
              <a:buChar char="•"/>
            </a:pPr>
            <a:endParaRPr lang="de-DE" dirty="0"/>
          </a:p>
          <a:p>
            <a:pPr marL="457200" indent="-457200">
              <a:buFont typeface="+mj-lt"/>
              <a:buAutoNum type="arabicPeriod"/>
            </a:pPr>
            <a:r>
              <a:rPr lang="de-DE" b="1" dirty="0"/>
              <a:t>Hinweise:</a:t>
            </a:r>
          </a:p>
          <a:p>
            <a:pPr marL="857250" lvl="1" indent="-457200">
              <a:buFont typeface="Arial" panose="020B0604020202020204" pitchFamily="34" charset="0"/>
              <a:buChar char="•"/>
            </a:pPr>
            <a:r>
              <a:rPr lang="de-DE" dirty="0"/>
              <a:t>IMAGE_TAG wird später beim </a:t>
            </a:r>
            <a:r>
              <a:rPr lang="de-DE" dirty="0" err="1"/>
              <a:t>build</a:t>
            </a:r>
            <a:r>
              <a:rPr lang="de-DE" dirty="0"/>
              <a:t> und push benötigt</a:t>
            </a:r>
          </a:p>
          <a:p>
            <a:pPr marL="857250" lvl="1" indent="-457200">
              <a:buFont typeface="Arial" panose="020B0604020202020204" pitchFamily="34" charset="0"/>
              <a:buChar char="•"/>
            </a:pPr>
            <a:r>
              <a:rPr lang="de-DE" dirty="0"/>
              <a:t>Beim Docker-in-Docker Container Image haben Sie </a:t>
            </a:r>
            <a:r>
              <a:rPr lang="de-DE" dirty="0" err="1"/>
              <a:t>GitLab</a:t>
            </a:r>
            <a:r>
              <a:rPr lang="de-DE" dirty="0"/>
              <a:t>-</a:t>
            </a:r>
            <a:r>
              <a:rPr lang="de-DE" dirty="0" err="1"/>
              <a:t>predefined</a:t>
            </a:r>
            <a:r>
              <a:rPr lang="de-DE" dirty="0"/>
              <a:t>-Variables kennengelernt</a:t>
            </a:r>
          </a:p>
          <a:p>
            <a:pPr marL="857250" lvl="1" indent="-457200">
              <a:buFont typeface="Arial" panose="020B0604020202020204" pitchFamily="34" charset="0"/>
              <a:buChar char="•"/>
            </a:pPr>
            <a:r>
              <a:rPr lang="de-DE" dirty="0"/>
              <a:t>$CI_COMMIT_REF_SLUG ist eine vordefinierte Variable in </a:t>
            </a:r>
            <a:r>
              <a:rPr lang="de-DE" dirty="0" err="1"/>
              <a:t>GitLab</a:t>
            </a:r>
            <a:r>
              <a:rPr lang="de-DE" dirty="0"/>
              <a:t> und ist der Branch- oder Tag-Name </a:t>
            </a:r>
            <a:r>
              <a:rPr lang="de-DE" dirty="0" err="1"/>
              <a:t>sanitized</a:t>
            </a:r>
            <a:r>
              <a:rPr lang="de-DE" dirty="0"/>
              <a:t> und </a:t>
            </a:r>
            <a:r>
              <a:rPr lang="de-DE" dirty="0" err="1"/>
              <a:t>lowercase</a:t>
            </a: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a:p>
            <a:pPr marL="857250" lvl="1" indent="-457200">
              <a:buFont typeface="Arial" panose="020B0604020202020204" pitchFamily="34" charset="0"/>
              <a:buChar char="•"/>
            </a:pPr>
            <a:endParaRPr lang="de-DE" dirty="0"/>
          </a:p>
        </p:txBody>
      </p:sp>
    </p:spTree>
    <p:extLst>
      <p:ext uri="{BB962C8B-B14F-4D97-AF65-F5344CB8AC3E}">
        <p14:creationId xmlns:p14="http://schemas.microsoft.com/office/powerpoint/2010/main" val="269078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1: Simples Docker-in-Docker</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alias: </a:t>
            </a:r>
            <a:r>
              <a:rPr lang="de-DE" sz="1400" dirty="0" err="1">
                <a:latin typeface="Consolas" panose="020B0609020204030204" pitchFamily="49" charset="0"/>
              </a:rPr>
              <a:t>docker</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r>
              <a:rPr lang="de-DE" sz="1400" dirty="0">
                <a:latin typeface="Consolas" panose="020B0609020204030204" pitchFamily="49" charset="0"/>
              </a:rPr>
              <a:t>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$CI_REGISTRY/</a:t>
            </a:r>
            <a:r>
              <a:rPr lang="de-DE" sz="1400" dirty="0" err="1">
                <a:latin typeface="Consolas" panose="020B0609020204030204" pitchFamily="49" charset="0"/>
              </a:rPr>
              <a:t>group</a:t>
            </a:r>
            <a:r>
              <a:rPr lang="de-DE" sz="1400" dirty="0">
                <a:latin typeface="Consolas" panose="020B0609020204030204" pitchFamily="49" charset="0"/>
              </a:rPr>
              <a:t>/</a:t>
            </a:r>
            <a:r>
              <a:rPr lang="de-DE" sz="1400" dirty="0" err="1">
                <a:latin typeface="Consolas" panose="020B0609020204030204" pitchFamily="49" charset="0"/>
              </a:rPr>
              <a:t>project</a:t>
            </a:r>
            <a:r>
              <a:rPr lang="de-DE" sz="1400" dirty="0">
                <a:latin typeface="Consolas" panose="020B0609020204030204" pitchFamily="49" charset="0"/>
              </a:rPr>
              <a:t>/</a:t>
            </a:r>
            <a:r>
              <a:rPr lang="de-DE" sz="1400" dirty="0" err="1">
                <a:latin typeface="Consolas" panose="020B0609020204030204" pitchFamily="49" charset="0"/>
              </a:rPr>
              <a:t>image:latest</a:t>
            </a:r>
            <a:endParaRPr lang="de-DE" sz="1400" dirty="0">
              <a:latin typeface="Consolas" panose="020B0609020204030204" pitchFamily="49" charset="0"/>
            </a:endParaRPr>
          </a:p>
        </p:txBody>
      </p:sp>
    </p:spTree>
    <p:extLst>
      <p:ext uri="{BB962C8B-B14F-4D97-AF65-F5344CB8AC3E}">
        <p14:creationId xmlns:p14="http://schemas.microsoft.com/office/powerpoint/2010/main" val="3629727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48EBC-55D9-6D64-715F-AF6DEBF117C3}"/>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7B404127-ED2B-6905-BDD1-3C60D11A2A7C}"/>
              </a:ext>
            </a:extLst>
          </p:cNvPr>
          <p:cNvSpPr>
            <a:spLocks noGrp="1"/>
          </p:cNvSpPr>
          <p:nvPr>
            <p:ph idx="1"/>
          </p:nvPr>
        </p:nvSpPr>
        <p:spPr/>
        <p:txBody>
          <a:bodyPr/>
          <a:lstStyle/>
          <a:p>
            <a:pPr marL="0" indent="0">
              <a:buNone/>
            </a:pPr>
            <a:r>
              <a:rPr lang="de-DE" b="1" dirty="0"/>
              <a:t>Lösung 2: Docker-in-Docker mit Variablen</a:t>
            </a:r>
          </a:p>
          <a:p>
            <a:pPr marL="0" indent="0">
              <a:buNone/>
            </a:pPr>
            <a:r>
              <a:rPr lang="de-DE" sz="2000" dirty="0">
                <a:latin typeface="Consolas" panose="020B0609020204030204" pitchFamily="49" charset="0"/>
              </a:rPr>
              <a:t>.</a:t>
            </a:r>
            <a:r>
              <a:rPr lang="de-DE" sz="2000" dirty="0" err="1">
                <a:latin typeface="Consolas" panose="020B0609020204030204" pitchFamily="49" charset="0"/>
              </a:rPr>
              <a:t>gitlab-ci.yml</a:t>
            </a:r>
            <a:r>
              <a:rPr lang="de-DE" sz="2000" dirty="0">
                <a:latin typeface="Consolas" panose="020B0609020204030204" pitchFamily="49" charset="0"/>
              </a:rPr>
              <a:t>:</a:t>
            </a:r>
            <a:endParaRPr lang="de-DE" dirty="0">
              <a:latin typeface="Consolas" panose="020B0609020204030204" pitchFamily="49" charset="0"/>
            </a:endParaRPr>
          </a:p>
          <a:p>
            <a:pPr marL="0" indent="0">
              <a:buNone/>
            </a:pPr>
            <a:r>
              <a:rPr lang="de-DE" sz="1400" dirty="0" err="1">
                <a:latin typeface="Consolas" panose="020B0609020204030204" pitchFamily="49" charset="0"/>
              </a:rPr>
              <a:t>build</a:t>
            </a:r>
            <a:r>
              <a:rPr lang="de-DE" sz="1400" dirty="0">
                <a:latin typeface="Consolas" panose="020B0609020204030204" pitchFamily="49" charset="0"/>
              </a:rPr>
              <a:t>:</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image</a:t>
            </a:r>
            <a:r>
              <a:rPr lang="de-DE" sz="1400" dirty="0">
                <a:latin typeface="Consolas" panose="020B0609020204030204" pitchFamily="49" charset="0"/>
              </a:rPr>
              <a:t>: docker:20.10.16</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stage</a:t>
            </a:r>
            <a:r>
              <a:rPr lang="de-DE" sz="1400" dirty="0">
                <a:latin typeface="Consolas" panose="020B0609020204030204" pitchFamily="49" charset="0"/>
              </a:rPr>
              <a:t>: </a:t>
            </a:r>
            <a:r>
              <a:rPr lang="de-DE" sz="1400" dirty="0" err="1">
                <a:latin typeface="Consolas" panose="020B0609020204030204" pitchFamily="49" charset="0"/>
              </a:rPr>
              <a:t>build</a:t>
            </a: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services</a:t>
            </a:r>
            <a:r>
              <a:rPr lang="de-DE" sz="1400" dirty="0">
                <a:latin typeface="Consolas" panose="020B0609020204030204" pitchFamily="49" charset="0"/>
              </a:rPr>
              <a:t>:</a:t>
            </a:r>
          </a:p>
          <a:p>
            <a:pPr marL="0" indent="0">
              <a:buNone/>
            </a:pPr>
            <a:r>
              <a:rPr lang="de-DE" sz="1400" dirty="0">
                <a:latin typeface="Consolas" panose="020B0609020204030204" pitchFamily="49" charset="0"/>
              </a:rPr>
              <a:t>    - docker:20.10.16-dind</a:t>
            </a:r>
          </a:p>
          <a:p>
            <a:pPr marL="0" indent="0">
              <a:buNone/>
            </a:pPr>
            <a:r>
              <a:rPr lang="de-DE" sz="1400" dirty="0">
                <a:latin typeface="Consolas" panose="020B0609020204030204" pitchFamily="49" charset="0"/>
              </a:rPr>
              <a:t>  variables:</a:t>
            </a:r>
          </a:p>
          <a:p>
            <a:pPr marL="0" indent="0">
              <a:buNone/>
            </a:pPr>
            <a:r>
              <a:rPr lang="de-DE" sz="1400" dirty="0">
                <a:latin typeface="Consolas" panose="020B0609020204030204" pitchFamily="49" charset="0"/>
              </a:rPr>
              <a:t>    IMAGE_TAG: $CI_REGISTRY_IMAGE:$CI_COMMIT_REF_SLUG</a:t>
            </a:r>
          </a:p>
          <a:p>
            <a:pPr marL="0" indent="0">
              <a:buNone/>
            </a:pPr>
            <a:r>
              <a:rPr lang="de-DE" sz="1400" dirty="0">
                <a:latin typeface="Consolas" panose="020B0609020204030204" pitchFamily="49" charset="0"/>
              </a:rPr>
              <a:t>  </a:t>
            </a:r>
            <a:r>
              <a:rPr lang="de-DE" sz="1400" dirty="0" err="1">
                <a:latin typeface="Consolas" panose="020B0609020204030204" pitchFamily="49" charset="0"/>
              </a:rPr>
              <a:t>script</a:t>
            </a:r>
            <a:r>
              <a:rPr lang="de-DE" sz="1400" dirty="0">
                <a:latin typeface="Consolas" panose="020B0609020204030204" pitchFamily="49" charset="0"/>
              </a:rPr>
              <a:t>:</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login</a:t>
            </a:r>
            <a:r>
              <a:rPr lang="de-DE" sz="1400" dirty="0">
                <a:latin typeface="Consolas" panose="020B0609020204030204" pitchFamily="49" charset="0"/>
              </a:rPr>
              <a:t> -u $CI_REGISTRY_USER -p $CI_REGISTRY_PASSWORD $CI_REGISTRY</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a:t>
            </a:r>
            <a:r>
              <a:rPr lang="de-DE" sz="1400" dirty="0" err="1">
                <a:latin typeface="Consolas" panose="020B0609020204030204" pitchFamily="49" charset="0"/>
              </a:rPr>
              <a:t>build</a:t>
            </a:r>
            <a:r>
              <a:rPr lang="de-DE" sz="1400" dirty="0">
                <a:latin typeface="Consolas" panose="020B0609020204030204" pitchFamily="49" charset="0"/>
              </a:rPr>
              <a:t> -t $IMAGE_TAG .</a:t>
            </a:r>
          </a:p>
          <a:p>
            <a:pPr marL="0" indent="0">
              <a:buNone/>
            </a:pPr>
            <a:r>
              <a:rPr lang="de-DE" sz="1400" dirty="0">
                <a:latin typeface="Consolas" panose="020B0609020204030204" pitchFamily="49" charset="0"/>
              </a:rPr>
              <a:t>    - </a:t>
            </a:r>
            <a:r>
              <a:rPr lang="de-DE" sz="1400" dirty="0" err="1">
                <a:latin typeface="Consolas" panose="020B0609020204030204" pitchFamily="49" charset="0"/>
              </a:rPr>
              <a:t>docker</a:t>
            </a:r>
            <a:r>
              <a:rPr lang="de-DE" sz="1400" dirty="0">
                <a:latin typeface="Consolas" panose="020B0609020204030204" pitchFamily="49" charset="0"/>
              </a:rPr>
              <a:t> push $IMAGE_TAG</a:t>
            </a:r>
          </a:p>
          <a:p>
            <a:pPr marL="0" indent="0">
              <a:buNone/>
            </a:pPr>
            <a:endParaRPr lang="de-DE" sz="1400" dirty="0">
              <a:latin typeface="Consolas" panose="020B0609020204030204" pitchFamily="49" charset="0"/>
            </a:endParaRPr>
          </a:p>
          <a:p>
            <a:pPr>
              <a:buFont typeface="Arial" panose="020B0604020202020204" pitchFamily="34" charset="0"/>
              <a:buChar char="•"/>
            </a:pPr>
            <a:r>
              <a:rPr lang="de-DE" sz="1800" dirty="0"/>
              <a:t>$CI_REGISTRY_IMAGE</a:t>
            </a:r>
          </a:p>
          <a:p>
            <a:pPr lvl="1">
              <a:buFont typeface="Arial" panose="020B0604020202020204" pitchFamily="34" charset="0"/>
              <a:buChar char="•"/>
            </a:pPr>
            <a:r>
              <a:rPr lang="de-DE" sz="1600" dirty="0"/>
              <a:t>Ist die Adresse der Registry des aktuellen Projekts</a:t>
            </a:r>
          </a:p>
          <a:p>
            <a:pPr>
              <a:buFont typeface="Arial" panose="020B0604020202020204" pitchFamily="34" charset="0"/>
              <a:buChar char="•"/>
            </a:pPr>
            <a:r>
              <a:rPr lang="de-DE" sz="1800" dirty="0"/>
              <a:t>$CI_COMMIT_REF_NAME</a:t>
            </a:r>
          </a:p>
          <a:p>
            <a:pPr lvl="1">
              <a:buFont typeface="Arial" panose="020B0604020202020204" pitchFamily="34" charset="0"/>
              <a:buChar char="•"/>
            </a:pPr>
            <a:r>
              <a:rPr lang="de-DE" sz="1400" dirty="0"/>
              <a:t>Ist der Branch- oder Tag-Name</a:t>
            </a:r>
          </a:p>
          <a:p>
            <a:pPr lvl="1">
              <a:buFont typeface="Arial" panose="020B0604020202020204" pitchFamily="34" charset="0"/>
              <a:buChar char="•"/>
            </a:pPr>
            <a:r>
              <a:rPr lang="de-DE" sz="1400" dirty="0"/>
              <a:t>In </a:t>
            </a:r>
            <a:r>
              <a:rPr lang="de-DE" sz="1400" dirty="0" err="1"/>
              <a:t>sowercase</a:t>
            </a:r>
            <a:r>
              <a:rPr lang="de-DE" sz="1400" dirty="0"/>
              <a:t> und </a:t>
            </a:r>
            <a:r>
              <a:rPr lang="de-DE" sz="1400" dirty="0" err="1"/>
              <a:t>sanitized</a:t>
            </a:r>
            <a:r>
              <a:rPr lang="de-DE" sz="1400" dirty="0"/>
              <a:t> als Variable $CI_COMMIT_REF_SLUG </a:t>
            </a:r>
          </a:p>
          <a:p>
            <a:pPr lvl="1">
              <a:buFont typeface="Arial" panose="020B0604020202020204" pitchFamily="34" charset="0"/>
              <a:buChar char="•"/>
            </a:pPr>
            <a:endParaRPr lang="de-DE" sz="1400" dirty="0"/>
          </a:p>
        </p:txBody>
      </p:sp>
    </p:spTree>
    <p:extLst>
      <p:ext uri="{BB962C8B-B14F-4D97-AF65-F5344CB8AC3E}">
        <p14:creationId xmlns:p14="http://schemas.microsoft.com/office/powerpoint/2010/main" val="97991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Release- und </a:t>
            </a:r>
            <a:r>
              <a:rPr lang="de-DE" cap="none" dirty="0" err="1"/>
              <a:t>Tagged</a:t>
            </a:r>
            <a:r>
              <a:rPr lang="de-DE" cap="none" dirty="0"/>
              <a:t>-Images</a:t>
            </a:r>
          </a:p>
        </p:txBody>
      </p:sp>
      <p:sp>
        <p:nvSpPr>
          <p:cNvPr id="3" name="Untertitel 2"/>
          <p:cNvSpPr>
            <a:spLocks noGrp="1"/>
          </p:cNvSpPr>
          <p:nvPr>
            <p:ph type="body" idx="1"/>
          </p:nvPr>
        </p:nvSpPr>
        <p:spPr/>
        <p:txBody>
          <a:bodyPr/>
          <a:lstStyle/>
          <a:p>
            <a:r>
              <a:rPr lang="de-DE" dirty="0"/>
              <a:t>Erstellen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Inhalt</a:t>
            </a:r>
          </a:p>
          <a:p>
            <a:pPr>
              <a:buFont typeface="Arial" panose="020B0604020202020204" pitchFamily="34" charset="0"/>
              <a:buChar char="•"/>
            </a:pPr>
            <a:r>
              <a:rPr lang="de-DE" dirty="0"/>
              <a:t>Tagging von Docker Images</a:t>
            </a:r>
          </a:p>
          <a:p>
            <a:pPr>
              <a:buFont typeface="Arial" panose="020B0604020202020204" pitchFamily="34" charset="0"/>
              <a:buChar char="•"/>
            </a:pPr>
            <a:r>
              <a:rPr lang="de-DE" dirty="0"/>
              <a:t>Strategien zum Image Tagging</a:t>
            </a:r>
          </a:p>
          <a:p>
            <a:pPr>
              <a:buFont typeface="Arial" panose="020B0604020202020204" pitchFamily="34" charset="0"/>
              <a:buChar char="•"/>
            </a:pPr>
            <a:r>
              <a:rPr lang="de-DE" dirty="0"/>
              <a:t>Verwendung mit </a:t>
            </a:r>
            <a:r>
              <a:rPr lang="de-DE" dirty="0" err="1"/>
              <a:t>GitLab</a:t>
            </a:r>
            <a:endParaRPr lang="de-DE" dirty="0"/>
          </a:p>
        </p:txBody>
      </p:sp>
    </p:spTree>
    <p:extLst>
      <p:ext uri="{BB962C8B-B14F-4D97-AF65-F5344CB8AC3E}">
        <p14:creationId xmlns:p14="http://schemas.microsoft.com/office/powerpoint/2010/main" val="234142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von Docker Images</a:t>
            </a:r>
          </a:p>
          <a:p>
            <a:pPr>
              <a:buFont typeface="Arial" panose="020B0604020202020204" pitchFamily="34" charset="0"/>
              <a:buChar char="•"/>
            </a:pPr>
            <a:r>
              <a:rPr lang="de-DE" dirty="0"/>
              <a:t>Was ist Tagging?</a:t>
            </a:r>
          </a:p>
          <a:p>
            <a:pPr>
              <a:buFont typeface="Arial" panose="020B0604020202020204" pitchFamily="34" charset="0"/>
              <a:buChar char="•"/>
            </a:pPr>
            <a:r>
              <a:rPr lang="de-DE" dirty="0"/>
              <a:t>Warum Tagging?</a:t>
            </a:r>
          </a:p>
          <a:p>
            <a:pPr>
              <a:buFont typeface="Arial" panose="020B0604020202020204" pitchFamily="34" charset="0"/>
              <a:buChar char="•"/>
            </a:pPr>
            <a:r>
              <a:rPr lang="de-DE" dirty="0"/>
              <a:t>Tagging während des </a:t>
            </a:r>
            <a:r>
              <a:rPr lang="de-DE" dirty="0" err="1"/>
              <a:t>Builds</a:t>
            </a:r>
            <a:endParaRPr lang="de-DE" dirty="0"/>
          </a:p>
          <a:p>
            <a:pPr>
              <a:buFont typeface="Arial" panose="020B0604020202020204" pitchFamily="34" charset="0"/>
              <a:buChar char="•"/>
            </a:pPr>
            <a:r>
              <a:rPr lang="de-DE" dirty="0"/>
              <a:t>Tagging nach dem </a:t>
            </a:r>
            <a:r>
              <a:rPr lang="de-DE" dirty="0" err="1"/>
              <a:t>Build</a:t>
            </a:r>
            <a:endParaRPr lang="de-DE" dirty="0"/>
          </a:p>
          <a:p>
            <a:pPr>
              <a:buFont typeface="Arial" panose="020B0604020202020204" pitchFamily="34" charset="0"/>
              <a:buChar char="•"/>
            </a:pPr>
            <a:r>
              <a:rPr lang="de-DE" dirty="0"/>
              <a:t>Best </a:t>
            </a:r>
            <a:r>
              <a:rPr lang="de-DE" dirty="0" err="1"/>
              <a:t>Practises</a:t>
            </a:r>
            <a:endParaRPr lang="de-DE" dirty="0"/>
          </a:p>
        </p:txBody>
      </p:sp>
    </p:spTree>
    <p:extLst>
      <p:ext uri="{BB962C8B-B14F-4D97-AF65-F5344CB8AC3E}">
        <p14:creationId xmlns:p14="http://schemas.microsoft.com/office/powerpoint/2010/main" val="84226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Was ist Tagging?</a:t>
            </a:r>
          </a:p>
          <a:p>
            <a:pPr>
              <a:buFont typeface="Arial" panose="020B0604020202020204" pitchFamily="34" charset="0"/>
              <a:buChar char="•"/>
            </a:pPr>
            <a:r>
              <a:rPr lang="de-DE" dirty="0"/>
              <a:t>Jedes Docker Image hat eine </a:t>
            </a:r>
            <a:r>
              <a:rPr lang="de-DE" dirty="0" err="1"/>
              <a:t>unique</a:t>
            </a:r>
            <a:r>
              <a:rPr lang="de-DE" dirty="0"/>
              <a:t> ID</a:t>
            </a:r>
          </a:p>
          <a:p>
            <a:pPr lvl="1">
              <a:buFont typeface="Arial" panose="020B0604020202020204" pitchFamily="34" charset="0"/>
              <a:buChar char="•"/>
            </a:pPr>
            <a:r>
              <a:rPr lang="de-DE" dirty="0"/>
              <a:t>Mit IDs zu arbeiten kann umständlich sein</a:t>
            </a:r>
          </a:p>
          <a:p>
            <a:pPr>
              <a:buFont typeface="Arial" panose="020B0604020202020204" pitchFamily="34" charset="0"/>
              <a:buChar char="•"/>
            </a:pPr>
            <a:r>
              <a:rPr lang="de-DE" dirty="0"/>
              <a:t>Lesbare Alternative… Image Tagging!</a:t>
            </a:r>
          </a:p>
          <a:p>
            <a:pPr>
              <a:buFont typeface="Arial" panose="020B0604020202020204" pitchFamily="34" charset="0"/>
              <a:buChar char="•"/>
            </a:pPr>
            <a:r>
              <a:rPr lang="de-DE" dirty="0"/>
              <a:t>Tagging vergleichbar mit </a:t>
            </a:r>
            <a:r>
              <a:rPr lang="de-DE" dirty="0" err="1"/>
              <a:t>Labeling</a:t>
            </a:r>
            <a:r>
              <a:rPr lang="de-DE" dirty="0"/>
              <a:t> (Beschriftung)</a:t>
            </a:r>
            <a:endParaRPr lang="de-DE" b="1" dirty="0"/>
          </a:p>
          <a:p>
            <a:pPr>
              <a:buFont typeface="Arial" panose="020B0604020202020204" pitchFamily="34" charset="0"/>
              <a:buChar char="•"/>
            </a:pPr>
            <a:r>
              <a:rPr lang="de-DE" dirty="0"/>
              <a:t>Tags erlauben aussagekräftige Namen</a:t>
            </a:r>
          </a:p>
          <a:p>
            <a:pPr lvl="1">
              <a:buFont typeface="Arial" panose="020B0604020202020204" pitchFamily="34" charset="0"/>
              <a:buChar char="•"/>
            </a:pPr>
            <a:r>
              <a:rPr lang="de-DE" dirty="0"/>
              <a:t>Leichter zu identifizieren</a:t>
            </a:r>
          </a:p>
          <a:p>
            <a:pPr lvl="1">
              <a:buFont typeface="Arial" panose="020B0604020202020204" pitchFamily="34" charset="0"/>
              <a:buChar char="•"/>
            </a:pPr>
            <a:r>
              <a:rPr lang="de-DE" dirty="0"/>
              <a:t>Einfacher zu benutzen</a:t>
            </a:r>
          </a:p>
          <a:p>
            <a:pPr lvl="1">
              <a:buFont typeface="Arial" panose="020B0604020202020204" pitchFamily="34" charset="0"/>
              <a:buChar char="•"/>
            </a:pPr>
            <a:endParaRPr lang="de-DE" dirty="0"/>
          </a:p>
          <a:p>
            <a:pPr>
              <a:buFont typeface="Arial" panose="020B0604020202020204" pitchFamily="34" charset="0"/>
              <a:buChar char="•"/>
            </a:pPr>
            <a:r>
              <a:rPr lang="de-DE" dirty="0"/>
              <a:t>Image Name = Repository Name</a:t>
            </a:r>
          </a:p>
          <a:p>
            <a:pPr>
              <a:buFont typeface="Arial" panose="020B0604020202020204" pitchFamily="34" charset="0"/>
              <a:buChar char="•"/>
            </a:pPr>
            <a:r>
              <a:rPr lang="de-DE" dirty="0"/>
              <a:t>Tag = optionaler Identifier</a:t>
            </a:r>
          </a:p>
          <a:p>
            <a:pPr>
              <a:buFont typeface="Arial" panose="020B0604020202020204" pitchFamily="34" charset="0"/>
              <a:buChar char="•"/>
            </a:pPr>
            <a:r>
              <a:rPr lang="de-DE" dirty="0"/>
              <a:t>Beispiel: </a:t>
            </a:r>
            <a:r>
              <a:rPr lang="de-DE" dirty="0">
                <a:latin typeface="Consolas" panose="020B0609020204030204" pitchFamily="49" charset="0"/>
              </a:rPr>
              <a:t>Ubuntu:24.04</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04998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Warum Tagging?</a:t>
            </a:r>
          </a:p>
          <a:p>
            <a:pPr>
              <a:buFont typeface="Arial" panose="020B0604020202020204" pitchFamily="34" charset="0"/>
              <a:buChar char="•"/>
            </a:pPr>
            <a:r>
              <a:rPr lang="de-DE" dirty="0"/>
              <a:t>Lesbarkeit</a:t>
            </a:r>
          </a:p>
          <a:p>
            <a:pPr lvl="1">
              <a:buFont typeface="Arial" panose="020B0604020202020204" pitchFamily="34" charset="0"/>
              <a:buChar char="•"/>
            </a:pPr>
            <a:r>
              <a:rPr lang="de-DE" dirty="0"/>
              <a:t>Im Vergleich zu IDs besser lesbar und benutzerfreundlicher</a:t>
            </a:r>
          </a:p>
          <a:p>
            <a:pPr>
              <a:buFont typeface="Arial" panose="020B0604020202020204" pitchFamily="34" charset="0"/>
              <a:buChar char="•"/>
            </a:pPr>
            <a:r>
              <a:rPr lang="de-DE" dirty="0"/>
              <a:t>Versionskontrolle</a:t>
            </a:r>
          </a:p>
          <a:p>
            <a:pPr lvl="1">
              <a:buFont typeface="Arial" panose="020B0604020202020204" pitchFamily="34" charset="0"/>
              <a:buChar char="•"/>
            </a:pPr>
            <a:r>
              <a:rPr lang="de-DE" dirty="0"/>
              <a:t>Helfen beim </a:t>
            </a:r>
            <a:r>
              <a:rPr lang="de-DE" dirty="0" err="1"/>
              <a:t>Maintaining</a:t>
            </a:r>
            <a:r>
              <a:rPr lang="de-DE" dirty="0"/>
              <a:t> von verschiedenen Versionen des Images</a:t>
            </a:r>
          </a:p>
          <a:p>
            <a:pPr>
              <a:buFont typeface="Arial" panose="020B0604020202020204" pitchFamily="34" charset="0"/>
              <a:buChar char="•"/>
            </a:pPr>
            <a:r>
              <a:rPr lang="de-DE" dirty="0"/>
              <a:t>Rückverfolgbarkeit und Verantwortlichkeit</a:t>
            </a:r>
          </a:p>
          <a:p>
            <a:pPr lvl="1">
              <a:buFont typeface="Arial" panose="020B0604020202020204" pitchFamily="34" charset="0"/>
              <a:buChar char="•"/>
            </a:pPr>
            <a:r>
              <a:rPr lang="de-DE" dirty="0"/>
              <a:t>Herkunft und Verlauf eines </a:t>
            </a:r>
            <a:r>
              <a:rPr lang="de-DE" dirty="0" err="1"/>
              <a:t>Builds</a:t>
            </a:r>
            <a:endParaRPr lang="de-DE" dirty="0"/>
          </a:p>
          <a:p>
            <a:pPr lvl="1">
              <a:buFont typeface="Arial" panose="020B0604020202020204" pitchFamily="34" charset="0"/>
              <a:buChar char="•"/>
            </a:pPr>
            <a:r>
              <a:rPr lang="de-DE" dirty="0"/>
              <a:t>Wann wurde was durch wen aktualisiert/geändert</a:t>
            </a:r>
          </a:p>
          <a:p>
            <a:pPr>
              <a:buFont typeface="Arial" panose="020B0604020202020204" pitchFamily="34" charset="0"/>
              <a:buChar char="•"/>
            </a:pPr>
            <a:r>
              <a:rPr lang="de-DE" dirty="0"/>
              <a:t>Convenience</a:t>
            </a:r>
          </a:p>
          <a:p>
            <a:pPr lvl="1">
              <a:buFont typeface="Arial" panose="020B0604020202020204" pitchFamily="34" charset="0"/>
              <a:buChar char="•"/>
            </a:pPr>
            <a:r>
              <a:rPr lang="de-DE" dirty="0"/>
              <a:t>In Befehlen und Skripten leichter zu verwenden</a:t>
            </a:r>
          </a:p>
          <a:p>
            <a:pPr>
              <a:buFont typeface="Arial" panose="020B0604020202020204" pitchFamily="34" charset="0"/>
              <a:buChar char="•"/>
            </a:pPr>
            <a:r>
              <a:rPr lang="de-DE" dirty="0"/>
              <a:t>Vereinfachtes </a:t>
            </a:r>
            <a:r>
              <a:rPr lang="de-DE" dirty="0" err="1"/>
              <a:t>Deployment</a:t>
            </a:r>
            <a:r>
              <a:rPr lang="de-DE" dirty="0"/>
              <a:t> &amp; Automatisierung</a:t>
            </a:r>
          </a:p>
          <a:p>
            <a:pPr lvl="1">
              <a:buFont typeface="Arial" panose="020B0604020202020204" pitchFamily="34" charset="0"/>
              <a:buChar char="•"/>
            </a:pPr>
            <a:r>
              <a:rPr lang="de-DE" dirty="0"/>
              <a:t>Konsistente Tagging-Strategie macht automatisierte </a:t>
            </a:r>
            <a:r>
              <a:rPr lang="de-DE" dirty="0" err="1"/>
              <a:t>Deployments</a:t>
            </a:r>
            <a:r>
              <a:rPr lang="de-DE" dirty="0"/>
              <a:t> einfacher</a:t>
            </a:r>
          </a:p>
          <a:p>
            <a:pPr lvl="2">
              <a:buFont typeface="Arial" panose="020B0604020202020204" pitchFamily="34" charset="0"/>
              <a:buChar char="•"/>
            </a:pPr>
            <a:r>
              <a:rPr lang="de-DE" sz="1800" dirty="0"/>
              <a:t>CI/CD Pipeline automatisch: </a:t>
            </a:r>
            <a:r>
              <a:rPr lang="de-DE" sz="1800" dirty="0" err="1"/>
              <a:t>build</a:t>
            </a:r>
            <a:r>
              <a:rPr lang="de-DE" sz="1800" dirty="0"/>
              <a:t>, </a:t>
            </a:r>
            <a:r>
              <a:rPr lang="de-DE" sz="1800" dirty="0" err="1"/>
              <a:t>test</a:t>
            </a:r>
            <a:r>
              <a:rPr lang="de-DE" sz="1800" dirty="0"/>
              <a:t> and deploy </a:t>
            </a:r>
            <a:r>
              <a:rPr lang="de-DE" sz="1800" dirty="0">
                <a:sym typeface="Wingdings" panose="05000000000000000000" pitchFamily="2" charset="2"/>
              </a:rPr>
              <a:t></a:t>
            </a:r>
            <a:endParaRPr lang="de-DE" dirty="0"/>
          </a:p>
        </p:txBody>
      </p:sp>
    </p:spTree>
    <p:extLst>
      <p:ext uri="{BB962C8B-B14F-4D97-AF65-F5344CB8AC3E}">
        <p14:creationId xmlns:p14="http://schemas.microsoft.com/office/powerpoint/2010/main" val="215193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während des </a:t>
            </a:r>
            <a:r>
              <a:rPr lang="de-DE" b="1" dirty="0" err="1"/>
              <a:t>Builds</a:t>
            </a:r>
            <a:endParaRPr lang="de-DE" b="1" dirty="0"/>
          </a:p>
          <a:p>
            <a:pPr>
              <a:buFont typeface="Arial" panose="020B0604020202020204" pitchFamily="34" charset="0"/>
              <a:buChar char="•"/>
            </a:pPr>
            <a:r>
              <a:rPr lang="de-DE" dirty="0"/>
              <a:t>Mit dem –t </a:t>
            </a:r>
            <a:r>
              <a:rPr lang="de-DE" dirty="0" err="1"/>
              <a:t>Flag</a:t>
            </a:r>
            <a:r>
              <a:rPr lang="de-DE" dirty="0"/>
              <a:t> während des </a:t>
            </a:r>
            <a:r>
              <a:rPr lang="de-DE" dirty="0" err="1"/>
              <a:t>Build</a:t>
            </a:r>
            <a:r>
              <a:rPr lang="de-DE" dirty="0"/>
              <a:t>-Prozesses</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–t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148692860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2890</Words>
  <Application>Microsoft Office PowerPoint</Application>
  <PresentationFormat>Bildschirmpräsentation (4:3)</PresentationFormat>
  <Paragraphs>454</Paragraphs>
  <Slides>35</Slides>
  <Notes>18</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35</vt:i4>
      </vt:variant>
    </vt:vector>
  </HeadingPairs>
  <TitlesOfParts>
    <vt:vector size="44" baseType="lpstr">
      <vt:lpstr>Arial</vt:lpstr>
      <vt:lpstr>Consolas</vt:lpstr>
      <vt:lpstr>gitlab sans</vt:lpstr>
      <vt:lpstr>Monotype Sorts</vt:lpstr>
      <vt:lpstr>open sans</vt:lpstr>
      <vt:lpstr>open sans semibold</vt:lpstr>
      <vt:lpstr>Times New Roman</vt:lpstr>
      <vt:lpstr>vorlneu</vt:lpstr>
      <vt:lpstr>Benutzerdefiniertes Design</vt:lpstr>
      <vt:lpstr>Tag 3: GitOps, Docker in der Entwicklung und Deployment-Strategien</vt:lpstr>
      <vt:lpstr>Agenda</vt:lpstr>
      <vt:lpstr>Agenda</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511</cp:revision>
  <cp:lastPrinted>1996-08-01T16:36:58Z</cp:lastPrinted>
  <dcterms:created xsi:type="dcterms:W3CDTF">2024-05-03T10:07:43Z</dcterms:created>
  <dcterms:modified xsi:type="dcterms:W3CDTF">2024-06-10T17:51:05Z</dcterms:modified>
</cp:coreProperties>
</file>