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23"/>
  </p:notesMasterIdLst>
  <p:handoutMasterIdLst>
    <p:handoutMasterId r:id="rId24"/>
  </p:handoutMasterIdLst>
  <p:sldIdLst>
    <p:sldId id="624" r:id="rId3"/>
    <p:sldId id="606" r:id="rId4"/>
    <p:sldId id="650" r:id="rId5"/>
    <p:sldId id="597" r:id="rId6"/>
    <p:sldId id="649" r:id="rId7"/>
    <p:sldId id="645" r:id="rId8"/>
    <p:sldId id="648" r:id="rId9"/>
    <p:sldId id="646" r:id="rId10"/>
    <p:sldId id="639" r:id="rId11"/>
    <p:sldId id="640" r:id="rId12"/>
    <p:sldId id="641" r:id="rId13"/>
    <p:sldId id="642" r:id="rId14"/>
    <p:sldId id="643" r:id="rId15"/>
    <p:sldId id="635" r:id="rId16"/>
    <p:sldId id="627" r:id="rId17"/>
    <p:sldId id="628" r:id="rId18"/>
    <p:sldId id="629" r:id="rId19"/>
    <p:sldId id="630" r:id="rId20"/>
    <p:sldId id="631" r:id="rId21"/>
    <p:sldId id="637" r:id="rId2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DDEEE8"/>
    <a:srgbClr val="FFFFFF"/>
    <a:srgbClr val="0D4F3C"/>
    <a:srgbClr val="037C03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7246" autoAdjust="0"/>
  </p:normalViewPr>
  <p:slideViewPr>
    <p:cSldViewPr>
      <p:cViewPr varScale="1">
        <p:scale>
          <a:sx n="106" d="100"/>
          <a:sy n="106" d="100"/>
        </p:scale>
        <p:origin x="12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384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14105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96050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32088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98585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74688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17736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04531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Von hier: https://docs.gitlab.com/ee/ci/quick_start/tutorial.html</a:t>
            </a:r>
          </a:p>
          <a:p>
            <a:endParaRPr lang="de-DE" dirty="0"/>
          </a:p>
          <a:p>
            <a:r>
              <a:rPr lang="de-DE" dirty="0" err="1"/>
              <a:t>Docusaurus</a:t>
            </a:r>
            <a:r>
              <a:rPr lang="de-DE" dirty="0"/>
              <a:t>: https://docusaurus.io/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0006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51163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64499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78265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59897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6272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56775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60827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77452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12109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Tag-3_2_2-Container-Registry.ppt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403A4CE-3244-5FA9-405A-993A47F15A0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B205985-4C4E-2C68-0E90-E520439C28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ci/quick_start/tutorial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,</a:t>
            </a:r>
            <a:br>
              <a:rPr lang="de-DE" altLang="de-DE" sz="3200" dirty="0"/>
            </a:br>
            <a:r>
              <a:rPr lang="de-DE" altLang="de-DE" sz="3200" dirty="0"/>
              <a:t>Docker in der Entwicklung und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19.06.2024,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CI Best </a:t>
            </a:r>
            <a:r>
              <a:rPr lang="de-DE" sz="2000" b="1" dirty="0" err="1"/>
              <a:t>Practises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Versionskontrolle (VCS): Verwenden Sie ein robustes Versionskontrollsystem wie </a:t>
            </a:r>
            <a:r>
              <a:rPr lang="de-DE" sz="1800" dirty="0" err="1"/>
              <a:t>Git</a:t>
            </a:r>
            <a:r>
              <a:rPr lang="de-DE" sz="1800" dirty="0"/>
              <a:t> zur Verwaltung von Codeänderungen.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Die Wahl des VCS sollte mit dem Workflow, den Projektanforderungen und den Skalierungsplänen des Teams übereinstimmen.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Automatisierte Tests: Schreiben Sie Unit-Tests, Integrationstests und End-</a:t>
            </a:r>
            <a:r>
              <a:rPr lang="de-DE" sz="1800" dirty="0" err="1"/>
              <a:t>to</a:t>
            </a:r>
            <a:r>
              <a:rPr lang="de-DE" sz="1800" dirty="0"/>
              <a:t>-End-Tests zur automatischen Validierung von Codeänderungen.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Automatisierte </a:t>
            </a:r>
            <a:r>
              <a:rPr lang="de-DE" sz="1800" dirty="0" err="1"/>
              <a:t>Builds</a:t>
            </a:r>
            <a:r>
              <a:rPr lang="de-DE" sz="1800" dirty="0"/>
              <a:t>: Richten Sie automatisierte </a:t>
            </a:r>
            <a:r>
              <a:rPr lang="de-DE" sz="1800" dirty="0" err="1"/>
              <a:t>Build</a:t>
            </a:r>
            <a:r>
              <a:rPr lang="de-DE" sz="1800" dirty="0"/>
              <a:t>-Pipelines ein, die Code kompilieren, Anwendungen paketieren und Artefakte erstellen.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Häufige Integration: Ermutigen Sie Entwickler, Codeänderungen mehrmals täglich in das gemeinsame Repository zu integrieren.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Feedback-Schleifen: Implementieren Sie Feedback-Mechanismen, um Entwickler über </a:t>
            </a:r>
            <a:r>
              <a:rPr lang="de-DE" sz="1800" dirty="0" err="1"/>
              <a:t>Build</a:t>
            </a:r>
            <a:r>
              <a:rPr lang="de-DE" sz="1800" dirty="0"/>
              <a:t>- und Testergebnisse zu informieren.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0" indent="0">
              <a:buNone/>
            </a:pPr>
            <a:r>
              <a:rPr lang="de-DE" sz="2000" b="1" dirty="0"/>
              <a:t>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GitLab</a:t>
            </a:r>
            <a:r>
              <a:rPr lang="de-DE" sz="2000" dirty="0"/>
              <a:t> CI/CD, Jenkins, </a:t>
            </a:r>
            <a:r>
              <a:rPr lang="de-DE" sz="2000" dirty="0" err="1"/>
              <a:t>CircleCI</a:t>
            </a:r>
            <a:r>
              <a:rPr lang="de-DE" sz="2000" dirty="0"/>
              <a:t>, … </a:t>
            </a:r>
          </a:p>
        </p:txBody>
      </p:sp>
    </p:spTree>
    <p:extLst>
      <p:ext uri="{BB962C8B-B14F-4D97-AF65-F5344CB8AC3E}">
        <p14:creationId xmlns:p14="http://schemas.microsoft.com/office/powerpoint/2010/main" val="223133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Continuous</a:t>
            </a:r>
            <a:r>
              <a:rPr lang="de-DE" sz="2000" b="1" dirty="0"/>
              <a:t> </a:t>
            </a:r>
            <a:r>
              <a:rPr lang="de-DE" sz="2000" b="1" dirty="0" err="1"/>
              <a:t>Delivery</a:t>
            </a:r>
            <a:r>
              <a:rPr lang="de-DE" sz="2000" b="1" dirty="0"/>
              <a:t> (CD)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CD erweitert die Prinzipien von CI zur Automatisierung der Anwendungsbereitstellung in verschiedene Umgebungen, einschließlich Produktion.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CD stellt sicher, dass Software immer in einem einsatzbereiten Zustand ist und jederzeit in Produktion gehen kann.</a:t>
            </a:r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r>
              <a:rPr lang="de-DE" sz="2000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Automatisierung des Bereitstellungsprozesses, Reduzierung des Risikos menschlicher Fehler bei Releases.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Häufigere Veröffentlichung neuer Funktionen und Fehlerbehebungen, schnellere Wertschöpfung für Benutzer.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Konsistente Bereitstellungsprozesse in allen Umgebungen, schnelle Verbesserungen durch häufige Releases und Benutzerfeedback.</a:t>
            </a:r>
          </a:p>
        </p:txBody>
      </p:sp>
    </p:spTree>
    <p:extLst>
      <p:ext uri="{BB962C8B-B14F-4D97-AF65-F5344CB8AC3E}">
        <p14:creationId xmlns:p14="http://schemas.microsoft.com/office/powerpoint/2010/main" val="3055129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CD Best </a:t>
            </a:r>
            <a:r>
              <a:rPr lang="de-DE" sz="2000" b="1" dirty="0" err="1"/>
              <a:t>Practises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Automatisierte Tests: Kontinuierliche Tests in </a:t>
            </a:r>
            <a:r>
              <a:rPr lang="de-DE" sz="2000" dirty="0" err="1"/>
              <a:t>Staging</a:t>
            </a:r>
            <a:r>
              <a:rPr lang="de-DE" sz="2000" dirty="0"/>
              <a:t>-Umgebungen, die die Produktion nachahmen.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Bereitstellungspipelines: Erstellen Sie Bereitstellungspipelines mit mehreren Stufen, einschließlich </a:t>
            </a:r>
            <a:r>
              <a:rPr lang="de-DE" sz="2000" dirty="0" err="1"/>
              <a:t>Testing</a:t>
            </a:r>
            <a:r>
              <a:rPr lang="de-DE" sz="2000" dirty="0"/>
              <a:t>, </a:t>
            </a:r>
            <a:r>
              <a:rPr lang="de-DE" sz="2000" dirty="0" err="1"/>
              <a:t>Staging</a:t>
            </a:r>
            <a:r>
              <a:rPr lang="de-DE" sz="2000" dirty="0"/>
              <a:t> und Produktion.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Blue-Green </a:t>
            </a:r>
            <a:r>
              <a:rPr lang="de-DE" sz="2000" dirty="0" err="1"/>
              <a:t>Deployments</a:t>
            </a:r>
            <a:r>
              <a:rPr lang="de-DE" sz="2000" dirty="0"/>
              <a:t>: Implementieren Sie Blue-Green </a:t>
            </a:r>
            <a:r>
              <a:rPr lang="de-DE" sz="2000" dirty="0" err="1"/>
              <a:t>Deployments</a:t>
            </a:r>
            <a:r>
              <a:rPr lang="de-DE" sz="2000" dirty="0"/>
              <a:t> zur Minimierung von Ausfallzeiten bei Releases.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Rollbackstrategien: Definieren Sie Rollbackstrategien für den Fall, dass Probleme bei der Bereitstellung auftreten.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Infrastruktur als Code (</a:t>
            </a:r>
            <a:r>
              <a:rPr lang="de-DE" sz="2000" dirty="0" err="1"/>
              <a:t>IaC</a:t>
            </a:r>
            <a:r>
              <a:rPr lang="de-DE" sz="2000" dirty="0"/>
              <a:t>): Definieren Sie Infrastruktur mit Code (z.B. Terraform oder AWS </a:t>
            </a:r>
            <a:r>
              <a:rPr lang="de-DE" sz="2000" dirty="0" err="1"/>
              <a:t>CloudFormation</a:t>
            </a:r>
            <a:r>
              <a:rPr lang="de-DE" sz="2000" dirty="0"/>
              <a:t>) für konsistente und reproduzierbare Umgebungen.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Docker, </a:t>
            </a:r>
            <a:r>
              <a:rPr lang="de-DE" sz="2000" dirty="0" err="1"/>
              <a:t>Kubernetes</a:t>
            </a:r>
            <a:r>
              <a:rPr lang="de-DE" sz="2000" dirty="0"/>
              <a:t>, Jenkins, Spinnaker, …</a:t>
            </a:r>
          </a:p>
        </p:txBody>
      </p:sp>
    </p:spTree>
    <p:extLst>
      <p:ext uri="{BB962C8B-B14F-4D97-AF65-F5344CB8AC3E}">
        <p14:creationId xmlns:p14="http://schemas.microsoft.com/office/powerpoint/2010/main" val="1565248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Unterschiede CI und CD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CI konzentriert sich auf die Integration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/>
              <a:t>Hauptziel ist die Integration von Codeänderungen in ein gemeinsames Repository und die Sicherstellung, dass bestehende Funktionalitäten nicht beeinträchtigt werden.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CD konzentriert sich auf Lieferung und Bereitstellung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/>
              <a:t>Erweiterung von CI durch Automatisierung des </a:t>
            </a:r>
            <a:r>
              <a:rPr lang="de-DE" sz="2000" dirty="0" err="1"/>
              <a:t>Builds</a:t>
            </a:r>
            <a:r>
              <a:rPr lang="de-DE" sz="2000" dirty="0"/>
              <a:t>, Testens und Bereitstellens von Anwendungen in verschiedene Umgebungen, letztlich bis hin zur Produktion.</a:t>
            </a:r>
          </a:p>
        </p:txBody>
      </p:sp>
    </p:spTree>
    <p:extLst>
      <p:ext uri="{BB962C8B-B14F-4D97-AF65-F5344CB8AC3E}">
        <p14:creationId xmlns:p14="http://schemas.microsoft.com/office/powerpoint/2010/main" val="3909652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ADA43-34C1-347C-FD8E-BF87A5A77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911ADB-7C0F-98E1-85DA-1C884339C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Aufgabe: Pipeline mit vier Stages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Ziel: </a:t>
            </a:r>
            <a:r>
              <a:rPr lang="de-DE" dirty="0"/>
              <a:t>Tiefgehendes CI/CD Verständnis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Build</a:t>
            </a:r>
            <a:r>
              <a:rPr lang="de-DE" dirty="0"/>
              <a:t> wird in die Container Registry </a:t>
            </a:r>
            <a:r>
              <a:rPr lang="de-DE" dirty="0" err="1"/>
              <a:t>gepushed</a:t>
            </a:r>
            <a:endParaRPr lang="de-DE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Von den nachfolgenden Stages (bei Bedarf) </a:t>
            </a:r>
            <a:r>
              <a:rPr lang="de-DE" dirty="0" err="1"/>
              <a:t>gepulled</a:t>
            </a:r>
            <a:endParaRPr lang="de-DE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Zwei parallel laufende Tests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Änderungen am </a:t>
            </a:r>
            <a:r>
              <a:rPr lang="de-DE" dirty="0" err="1"/>
              <a:t>main</a:t>
            </a:r>
            <a:r>
              <a:rPr lang="de-DE" dirty="0"/>
              <a:t> werden als </a:t>
            </a:r>
            <a:r>
              <a:rPr lang="de-DE" dirty="0" err="1">
                <a:latin typeface="Consolas" panose="020B0609020204030204" pitchFamily="49" charset="0"/>
              </a:rPr>
              <a:t>latest</a:t>
            </a:r>
            <a:r>
              <a:rPr lang="de-DE" dirty="0"/>
              <a:t> </a:t>
            </a:r>
            <a:r>
              <a:rPr lang="de-DE" dirty="0" err="1"/>
              <a:t>getagged</a:t>
            </a:r>
            <a:endParaRPr lang="de-DE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Deployment</a:t>
            </a:r>
            <a:r>
              <a:rPr lang="de-DE" dirty="0"/>
              <a:t> über anwendungs-spezifisches Deploy-Skript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2550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Pipeline mit vier Stages (… auf vier Slides </a:t>
            </a:r>
            <a:r>
              <a:rPr lang="de-DE" b="1" dirty="0">
                <a:sym typeface="Wingdings" panose="05000000000000000000" pitchFamily="2" charset="2"/>
              </a:rPr>
              <a:t>)</a:t>
            </a: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Build</a:t>
            </a:r>
            <a:r>
              <a:rPr lang="de-DE" dirty="0"/>
              <a:t> wird in die Container Registry </a:t>
            </a:r>
            <a:r>
              <a:rPr lang="de-DE" dirty="0" err="1"/>
              <a:t>gepushed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Von den nachfolgenden Stages (bei Bedarf) </a:t>
            </a:r>
            <a:r>
              <a:rPr lang="de-DE" dirty="0" err="1"/>
              <a:t>gepulled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Zwei </a:t>
            </a:r>
            <a:r>
              <a:rPr lang="de-DE" dirty="0" err="1"/>
              <a:t>paralell</a:t>
            </a:r>
            <a:r>
              <a:rPr lang="de-DE" dirty="0"/>
              <a:t> laufende Tests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Änderungen am </a:t>
            </a:r>
            <a:r>
              <a:rPr lang="de-DE" dirty="0" err="1">
                <a:latin typeface="Consolas" panose="020B0609020204030204" pitchFamily="49" charset="0"/>
              </a:rPr>
              <a:t>main</a:t>
            </a:r>
            <a:r>
              <a:rPr lang="de-DE" dirty="0"/>
              <a:t> werden als </a:t>
            </a:r>
            <a:r>
              <a:rPr lang="de-DE" dirty="0" err="1">
                <a:latin typeface="Consolas" panose="020B0609020204030204" pitchFamily="49" charset="0"/>
              </a:rPr>
              <a:t>latest</a:t>
            </a:r>
            <a:r>
              <a:rPr lang="de-DE" dirty="0"/>
              <a:t> </a:t>
            </a:r>
            <a:r>
              <a:rPr lang="de-DE" dirty="0" err="1"/>
              <a:t>getagged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Deployment</a:t>
            </a:r>
            <a:r>
              <a:rPr lang="de-DE" dirty="0"/>
              <a:t> über anwendungs-spezifisches Deploy-Skript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358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(1/4)</a:t>
            </a:r>
          </a:p>
          <a:p>
            <a:pPr marL="0" indent="0">
              <a:buNone/>
            </a:pPr>
            <a:r>
              <a:rPr lang="de-DE" sz="1800" dirty="0" err="1">
                <a:latin typeface="Consolas" panose="020B0609020204030204" pitchFamily="49" charset="0"/>
              </a:rPr>
              <a:t>default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image</a:t>
            </a:r>
            <a:r>
              <a:rPr lang="de-DE" sz="1800" dirty="0">
                <a:latin typeface="Consolas" panose="020B0609020204030204" pitchFamily="49" charset="0"/>
              </a:rPr>
              <a:t>: docker:20.10.16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services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- docker:20.10.16-dind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before_script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- </a:t>
            </a:r>
            <a:r>
              <a:rPr lang="de-DE" sz="1800" dirty="0" err="1">
                <a:latin typeface="Consolas" panose="020B0609020204030204" pitchFamily="49" charset="0"/>
              </a:rPr>
              <a:t>docker</a:t>
            </a:r>
            <a:r>
              <a:rPr lang="de-DE" sz="1800" dirty="0">
                <a:latin typeface="Consolas" panose="020B0609020204030204" pitchFamily="49" charset="0"/>
              </a:rPr>
              <a:t> </a:t>
            </a:r>
            <a:r>
              <a:rPr lang="de-DE" sz="1800" dirty="0" err="1">
                <a:latin typeface="Consolas" panose="020B0609020204030204" pitchFamily="49" charset="0"/>
              </a:rPr>
              <a:t>login</a:t>
            </a:r>
            <a:r>
              <a:rPr lang="de-DE" sz="1800" dirty="0">
                <a:latin typeface="Consolas" panose="020B0609020204030204" pitchFamily="49" charset="0"/>
              </a:rPr>
              <a:t> -u $CI_REGISTRY_USER -p $CI_REGISTRY_PASSWORD $CI_REGISTRY</a:t>
            </a:r>
          </a:p>
          <a:p>
            <a:pPr marL="0" indent="0">
              <a:buNone/>
            </a:pP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 err="1">
                <a:latin typeface="Consolas" panose="020B0609020204030204" pitchFamily="49" charset="0"/>
              </a:rPr>
              <a:t>stages</a:t>
            </a:r>
            <a:r>
              <a:rPr lang="de-DE" sz="1800" dirty="0"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Vier Stages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</a:t>
            </a:r>
            <a:r>
              <a:rPr lang="de-DE" sz="1800" dirty="0" err="1">
                <a:latin typeface="Consolas" panose="020B0609020204030204" pitchFamily="49" charset="0"/>
              </a:rPr>
              <a:t>build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</a:t>
            </a:r>
            <a:r>
              <a:rPr lang="de-DE" sz="1800" dirty="0" err="1">
                <a:latin typeface="Consolas" panose="020B0609020204030204" pitchFamily="49" charset="0"/>
              </a:rPr>
              <a:t>test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release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deploy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470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(2/4)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variables: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# Use TLS </a:t>
            </a:r>
            <a:r>
              <a:rPr lang="de-DE" sz="1600" b="1" dirty="0">
                <a:latin typeface="Consolas" panose="020B0609020204030204" pitchFamily="49" charset="0"/>
              </a:rPr>
              <a:t>(kein Muss!)</a:t>
            </a:r>
            <a:r>
              <a:rPr lang="de-DE" sz="1600" dirty="0">
                <a:latin typeface="Consolas" panose="020B0609020204030204" pitchFamily="49" charset="0"/>
              </a:rPr>
              <a:t> https://docs.gitlab.com/ee/ci/docker/using_docker_build.html#tls-enabled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DOCKER_HOST: tcp://docker:2376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DOCKER_TLS_CERTDIR: "/</a:t>
            </a:r>
            <a:r>
              <a:rPr lang="de-DE" sz="1600" dirty="0" err="1">
                <a:latin typeface="Consolas" panose="020B0609020204030204" pitchFamily="49" charset="0"/>
              </a:rPr>
              <a:t>certs</a:t>
            </a:r>
            <a:r>
              <a:rPr lang="de-DE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CONTAINER_TEST_IMAGE: $CI_REGISTRY_IMAGE:$CI_COMMIT_REF_SLUG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CONTAINER_RELEASE_IMAGE: $</a:t>
            </a:r>
            <a:r>
              <a:rPr lang="de-DE" sz="1600" dirty="0" err="1">
                <a:latin typeface="Consolas" panose="020B0609020204030204" pitchFamily="49" charset="0"/>
              </a:rPr>
              <a:t>CI_REGISTRY_IMAGE:latest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Variable für 4.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 err="1">
                <a:latin typeface="Consolas" panose="020B0609020204030204" pitchFamily="49" charset="0"/>
              </a:rPr>
              <a:t>build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build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build</a:t>
            </a:r>
            <a:r>
              <a:rPr lang="de-DE" sz="1600" dirty="0">
                <a:latin typeface="Consolas" panose="020B0609020204030204" pitchFamily="49" charset="0"/>
              </a:rPr>
              <a:t> --pull -t $CONTAINER_TEST_IMAGE .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push $CONTAINER_TEST_IMAGE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1.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Build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wird in die Container Registry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gepushed</a:t>
            </a:r>
            <a:endParaRPr lang="de-DE" sz="1600" dirty="0">
              <a:solidFill>
                <a:srgbClr val="008C5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820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(3/4)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test1: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test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pull $CONTAINER_TEST_IMAGE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2. Von den nachfolgenden Stages (bei Bedarf)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600" dirty="0">
              <a:solidFill>
                <a:srgbClr val="008C5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run</a:t>
            </a:r>
            <a:r>
              <a:rPr lang="de-DE" sz="1600" dirty="0">
                <a:latin typeface="Consolas" panose="020B0609020204030204" pitchFamily="49" charset="0"/>
              </a:rPr>
              <a:t> $CONTAINER_TEST_IMAGE /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to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run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tests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3. Zwei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paralell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laufende Tests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test2: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test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pull $CONTAINER_TEST_IMAGE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2. Von den nachfolgenden Stages (bei Bedarf)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600" dirty="0">
              <a:solidFill>
                <a:srgbClr val="008C5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run</a:t>
            </a:r>
            <a:r>
              <a:rPr lang="de-DE" sz="1600" dirty="0">
                <a:latin typeface="Consolas" panose="020B0609020204030204" pitchFamily="49" charset="0"/>
              </a:rPr>
              <a:t> $CONTAINER_TEST_IMAGE /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to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run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another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test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3. Zwei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paralell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laufende Tests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609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(4/4)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release-image: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stage</a:t>
            </a:r>
            <a:r>
              <a:rPr lang="de-DE" sz="1400" dirty="0">
                <a:latin typeface="Consolas" panose="020B0609020204030204" pitchFamily="49" charset="0"/>
              </a:rPr>
              <a:t>: release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script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pull $CONTAINER_TEST_IMAGE 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# 2. Von den nachfolgenden Stages (bei Bedarf)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400" dirty="0">
              <a:solidFill>
                <a:srgbClr val="008C5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tag $CONTAINER_TEST_IMAGE $CONTAINER_RELEASE_IMAGE 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# 4. Änderungen am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main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werden als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latest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getagged</a:t>
            </a:r>
            <a:endParaRPr lang="de-DE" sz="1400" dirty="0">
              <a:solidFill>
                <a:srgbClr val="008C5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push $CONTAINER_RELEASE_IMAGE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only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main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# 5.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Deployment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über anwendungs-spezifisches Deploy-Skript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deploy: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stage</a:t>
            </a:r>
            <a:r>
              <a:rPr lang="de-DE" sz="1400" dirty="0">
                <a:latin typeface="Consolas" panose="020B0609020204030204" pitchFamily="49" charset="0"/>
              </a:rPr>
              <a:t>: deploy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script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./deploy.sh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only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main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environment</a:t>
            </a:r>
            <a:r>
              <a:rPr lang="de-DE" sz="1400" dirty="0">
                <a:latin typeface="Consolas" panose="020B0609020204030204" pitchFamily="49" charset="0"/>
              </a:rPr>
              <a:t>: </a:t>
            </a:r>
            <a:r>
              <a:rPr lang="de-DE" sz="1400" dirty="0" err="1">
                <a:latin typeface="Consolas" panose="020B0609020204030204" pitchFamily="49" charset="0"/>
              </a:rPr>
              <a:t>production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52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C1737-D484-715E-7DED-B4DAE068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7B5FFC-7C29-4CF8-B4D6-9549918B4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Optional: Komplexe Pipeline mit </a:t>
            </a:r>
            <a:r>
              <a:rPr lang="de-DE" b="1" dirty="0" err="1"/>
              <a:t>Docusaurus</a:t>
            </a:r>
            <a:r>
              <a:rPr lang="de-DE" b="1" dirty="0"/>
              <a:t> und </a:t>
            </a:r>
            <a:r>
              <a:rPr lang="de-DE" b="1" dirty="0" err="1"/>
              <a:t>npm</a:t>
            </a: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Ziel: </a:t>
            </a:r>
            <a:r>
              <a:rPr lang="de-DE" dirty="0"/>
              <a:t>Tiefgehendes CI/CD Verständnis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Folgen Sie den Anweisungen des </a:t>
            </a:r>
            <a:r>
              <a:rPr lang="de-DE" dirty="0" err="1"/>
              <a:t>GitLab</a:t>
            </a:r>
            <a:r>
              <a:rPr lang="de-DE" dirty="0"/>
              <a:t>-Tutorials:</a:t>
            </a:r>
            <a:br>
              <a:rPr lang="de-DE" dirty="0"/>
            </a:br>
            <a:r>
              <a:rPr lang="de-DE" dirty="0">
                <a:hlinkClick r:id="rId3"/>
              </a:rPr>
              <a:t>https://docs.gitlab.com/ee/ci/quick_start/tutorial.html</a:t>
            </a:r>
            <a:r>
              <a:rPr lang="de-DE" dirty="0"/>
              <a:t>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Beachten Sie die Voraussetzungen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de-DE" sz="1800" dirty="0"/>
              <a:t>Überprüfen Sie, ob Sie es wirklich auf GitLab.com ausführen müssen oder ob Sie die selbst gehostete Instanz nutzen können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0878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8296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280902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D71A2-77C7-233E-99B5-C65F61B7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E273EC-803A-83B8-5F26-E5867491F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Inhalt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Key Takeaways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Abschlussübung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Optional: Komplexe Pipeline mit </a:t>
            </a:r>
            <a:r>
              <a:rPr lang="de-DE" dirty="0" err="1"/>
              <a:t>Docusaurus</a:t>
            </a:r>
            <a:r>
              <a:rPr lang="de-DE" dirty="0"/>
              <a:t> und </a:t>
            </a:r>
            <a:r>
              <a:rPr lang="de-DE" dirty="0" err="1"/>
              <a:t>npm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80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Key Takeaways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Workflow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Versionierungsstrategie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Continuous</a:t>
            </a:r>
            <a:r>
              <a:rPr lang="de-DE" sz="2000" dirty="0"/>
              <a:t> Integration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Continuous</a:t>
            </a:r>
            <a:r>
              <a:rPr lang="de-DE" sz="2000" dirty="0"/>
              <a:t> </a:t>
            </a:r>
            <a:r>
              <a:rPr lang="de-DE" sz="2000" dirty="0" err="1"/>
              <a:t>Delivery</a:t>
            </a:r>
            <a:r>
              <a:rPr lang="de-DE" sz="2000" dirty="0"/>
              <a:t> (CD)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Unterschiede CI und CD</a:t>
            </a:r>
          </a:p>
        </p:txBody>
      </p:sp>
    </p:spTree>
    <p:extLst>
      <p:ext uri="{BB962C8B-B14F-4D97-AF65-F5344CB8AC3E}">
        <p14:creationId xmlns:p14="http://schemas.microsoft.com/office/powerpoint/2010/main" val="112553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Workflow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 gut definierter Workflow skizziert, wie Codeänderungen von der Entwicklung bis zur Bereitstellung fortschreiten.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Gitflow</a:t>
            </a:r>
            <a:r>
              <a:rPr lang="de-DE" sz="2000" dirty="0"/>
              <a:t>: </a:t>
            </a:r>
            <a:r>
              <a:rPr lang="de-DE" sz="2000" dirty="0" err="1"/>
              <a:t>Branching</a:t>
            </a:r>
            <a:r>
              <a:rPr lang="de-DE" sz="2000" dirty="0"/>
              <a:t>-Modell, das zwischen Feature-</a:t>
            </a:r>
            <a:r>
              <a:rPr lang="de-DE" sz="2000" dirty="0" err="1"/>
              <a:t>Branches</a:t>
            </a:r>
            <a:r>
              <a:rPr lang="de-DE" sz="2000" dirty="0"/>
              <a:t>, Release-</a:t>
            </a:r>
            <a:r>
              <a:rPr lang="de-DE" sz="2000" dirty="0" err="1"/>
              <a:t>Branches</a:t>
            </a:r>
            <a:r>
              <a:rPr lang="de-DE" sz="2000" dirty="0"/>
              <a:t> und Hotfixes unterscheidet, geeignet für Projekte mit klar definierten Release-Zyklen.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Custom Workflow: Einige Projekte erfordern maßgeschneiderte Workflows, die spezifische Release-Strategien oder regulatorische Anforderungen berücksichtigen.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Der definierte Workflow dient als Fahrplan für das Entwicklungsteam und sorgt für konsistente Praktiken und effiziente Code-Integration.</a:t>
            </a:r>
          </a:p>
        </p:txBody>
      </p:sp>
    </p:spTree>
    <p:extLst>
      <p:ext uri="{BB962C8B-B14F-4D97-AF65-F5344CB8AC3E}">
        <p14:creationId xmlns:p14="http://schemas.microsoft.com/office/powerpoint/2010/main" val="354836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Versionierungsstrategie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Eine gut definierte </a:t>
            </a:r>
            <a:r>
              <a:rPr lang="de-DE" sz="2000" dirty="0" err="1"/>
              <a:t>Versionierungsstrategie</a:t>
            </a:r>
            <a:r>
              <a:rPr lang="de-DE" sz="2000" dirty="0"/>
              <a:t> gewährleistet Konsistenz und Rückverfolgbarkeit der Software-Releases.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Semantische Versionierung (</a:t>
            </a:r>
            <a:r>
              <a:rPr lang="de-DE" sz="2000" dirty="0" err="1"/>
              <a:t>SemVer</a:t>
            </a:r>
            <a:r>
              <a:rPr lang="de-DE" sz="2000" dirty="0"/>
              <a:t>): Klare Formatierung von MAJOR.MINOR.PATCH, weit verbreitet und kommuniziert Kompatibilität und Änderungen effektiv.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Custom </a:t>
            </a:r>
            <a:r>
              <a:rPr lang="de-DE" sz="2000" dirty="0" err="1"/>
              <a:t>Versioning</a:t>
            </a:r>
            <a:r>
              <a:rPr lang="de-DE" sz="2000" dirty="0"/>
              <a:t>: Für Projekte mit speziellen Anforderungen kann eine benutzerdefinierte </a:t>
            </a:r>
            <a:r>
              <a:rPr lang="de-DE" sz="2000" dirty="0" err="1"/>
              <a:t>Versionierungsstrategie</a:t>
            </a:r>
            <a:r>
              <a:rPr lang="de-DE" sz="2000" dirty="0"/>
              <a:t> besser geeignet sein.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Klare Versionierung hilft, die Bedeutung jedes Releases zu verstehen und ermöglicht es Benutzern, fundierte Entscheidungen über Updates und Kompatibilität zu treffen.</a:t>
            </a:r>
          </a:p>
        </p:txBody>
      </p:sp>
    </p:spTree>
    <p:extLst>
      <p:ext uri="{BB962C8B-B14F-4D97-AF65-F5344CB8AC3E}">
        <p14:creationId xmlns:p14="http://schemas.microsoft.com/office/powerpoint/2010/main" val="223300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Continuous</a:t>
            </a:r>
            <a:r>
              <a:rPr lang="de-DE" sz="2000" b="1" dirty="0"/>
              <a:t> Integration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Ist eine Vorgehensweise in der Softwareentwicklung, bei der die häufige Integration von Codeänderungen in ein gemeinsames (</a:t>
            </a:r>
            <a:r>
              <a:rPr lang="de-DE" sz="2000" dirty="0" err="1"/>
              <a:t>remotes</a:t>
            </a:r>
            <a:r>
              <a:rPr lang="de-DE" sz="2000" dirty="0"/>
              <a:t>) Repository im Vordergrund steht.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Ermöglicht die frühzeitige Erkennung im Entwicklungszyklus von Integrationsproblemen und Bugs, wodurch Kosten und Aufwand für deren Behebung reduziert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Entwickler können in kleineren, überschaubaren Schritten arbeiten und ihre Änderungen schnell integrieren und testen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Teams arbeiten kollaborativer, da CI das Teilen von Code und das schnelle Lösen von Konflikten fördert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CI stellt sicher, dass der Code stets bau- und testbar ist.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291748913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1715</Words>
  <Application>Microsoft Office PowerPoint</Application>
  <PresentationFormat>Bildschirmpräsentation (4:3)</PresentationFormat>
  <Paragraphs>225</Paragraphs>
  <Slides>20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Arial</vt:lpstr>
      <vt:lpstr>Consolas</vt:lpstr>
      <vt:lpstr>Monotype Sorts</vt:lpstr>
      <vt:lpstr>Times New Roman</vt:lpstr>
      <vt:lpstr>vorlneu</vt:lpstr>
      <vt:lpstr>Benutzerdefiniertes Design</vt:lpstr>
      <vt:lpstr>Tag 3: GitOps, Docker in der Entwicklung und Deployment-Strategien</vt:lpstr>
      <vt:lpstr>Agenda</vt:lpstr>
      <vt:lpstr>Agenda</vt:lpstr>
      <vt:lpstr>Abschlussübung &amp; Diskussion</vt:lpstr>
      <vt:lpstr>Abschlussübung &amp; Diskussion</vt:lpstr>
      <vt:lpstr>Abschlussübung &amp; Diskussion</vt:lpstr>
      <vt:lpstr>Key Takeaways</vt:lpstr>
      <vt:lpstr>Key Takeaways</vt:lpstr>
      <vt:lpstr>Key Takeaways</vt:lpstr>
      <vt:lpstr>Key Takeaways</vt:lpstr>
      <vt:lpstr>Key Takeaways</vt:lpstr>
      <vt:lpstr>Key Takeaways</vt:lpstr>
      <vt:lpstr>Key Takeaways</vt:lpstr>
      <vt:lpstr>Abschlussübung &amp; Diskussion</vt:lpstr>
      <vt:lpstr>Abschlussübung &amp; Diskussion</vt:lpstr>
      <vt:lpstr>Abschlussübung &amp; Diskussion</vt:lpstr>
      <vt:lpstr>Abschlussübung &amp; Diskussion</vt:lpstr>
      <vt:lpstr>Abschlussübung &amp; Diskussion</vt:lpstr>
      <vt:lpstr>Abschlussübung &amp; Diskussion</vt:lpstr>
      <vt:lpstr>Abschlussübung &amp; Diskussion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416</cp:revision>
  <cp:lastPrinted>1996-08-01T16:36:58Z</cp:lastPrinted>
  <dcterms:created xsi:type="dcterms:W3CDTF">2024-05-03T10:07:43Z</dcterms:created>
  <dcterms:modified xsi:type="dcterms:W3CDTF">2024-06-10T17:51:51Z</dcterms:modified>
</cp:coreProperties>
</file>