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5"/>
  </p:notesMasterIdLst>
  <p:handoutMasterIdLst>
    <p:handoutMasterId r:id="rId46"/>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32" r:id="rId34"/>
    <p:sldId id="633" r:id="rId35"/>
    <p:sldId id="635" r:id="rId36"/>
    <p:sldId id="624" r:id="rId37"/>
    <p:sldId id="625" r:id="rId38"/>
    <p:sldId id="626" r:id="rId39"/>
    <p:sldId id="627" r:id="rId40"/>
    <p:sldId id="628" r:id="rId41"/>
    <p:sldId id="629" r:id="rId42"/>
    <p:sldId id="630" r:id="rId43"/>
    <p:sldId id="631" r:id="rId4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05.06.2024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err="1"/>
              <a:t>Authentifierzungsbefehl</a:t>
            </a:r>
            <a:r>
              <a:rPr lang="de-DE" dirty="0"/>
              <a:t> in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Dependency Proxy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Pipeline mit vier Stages</a:t>
            </a:r>
          </a:p>
          <a:p>
            <a:pPr marL="457200" indent="-457200">
              <a:buFont typeface="+mj-lt"/>
              <a:buAutoNum type="arabicPeriod"/>
            </a:pPr>
            <a:r>
              <a:rPr lang="de-DE" b="1" dirty="0"/>
              <a:t>Ziel: </a:t>
            </a:r>
            <a:r>
              <a:rPr lang="de-DE" dirty="0"/>
              <a:t>Tiefgehendes CI/CD Verständnis</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Build</a:t>
            </a:r>
            <a:r>
              <a:rPr lang="de-DE" dirty="0"/>
              <a:t> wird in die Container Registry </a:t>
            </a:r>
            <a:r>
              <a:rPr lang="de-DE" dirty="0" err="1"/>
              <a:t>gepushed</a:t>
            </a:r>
            <a:endParaRPr lang="de-DE" dirty="0"/>
          </a:p>
          <a:p>
            <a:pPr marL="857250" lvl="1" indent="-457200">
              <a:buFont typeface="Arial" panose="020B0604020202020204" pitchFamily="34" charset="0"/>
              <a:buChar char="•"/>
            </a:pPr>
            <a:r>
              <a:rPr lang="de-DE" dirty="0"/>
              <a:t>Von den nachfolgenden Stages (bei Bedarf) </a:t>
            </a:r>
            <a:r>
              <a:rPr lang="de-DE" dirty="0" err="1"/>
              <a:t>gepulled</a:t>
            </a:r>
            <a:endParaRPr lang="de-DE" dirty="0"/>
          </a:p>
          <a:p>
            <a:pPr marL="857250" lvl="1" indent="-457200">
              <a:buFont typeface="Arial" panose="020B0604020202020204" pitchFamily="34" charset="0"/>
              <a:buChar char="•"/>
            </a:pPr>
            <a:r>
              <a:rPr lang="de-DE" dirty="0"/>
              <a:t>Zwei </a:t>
            </a:r>
            <a:r>
              <a:rPr lang="de-DE" dirty="0" err="1"/>
              <a:t>paralell</a:t>
            </a:r>
            <a:r>
              <a:rPr lang="de-DE" dirty="0"/>
              <a:t> laufende Tests</a:t>
            </a:r>
          </a:p>
          <a:p>
            <a:pPr marL="857250" lvl="1" indent="-457200">
              <a:buFont typeface="Arial" panose="020B0604020202020204" pitchFamily="34" charset="0"/>
              <a:buChar char="•"/>
            </a:pPr>
            <a:r>
              <a:rPr lang="de-DE" dirty="0"/>
              <a:t>Änderungen am </a:t>
            </a:r>
            <a:r>
              <a:rPr lang="de-DE" dirty="0" err="1"/>
              <a:t>main</a:t>
            </a:r>
            <a:r>
              <a:rPr lang="de-DE" dirty="0"/>
              <a:t> werden als </a:t>
            </a:r>
            <a:r>
              <a:rPr lang="de-DE" dirty="0" err="1"/>
              <a:t>latest</a:t>
            </a:r>
            <a:r>
              <a:rPr lang="de-DE" dirty="0"/>
              <a:t> </a:t>
            </a:r>
            <a:r>
              <a:rPr lang="de-DE" dirty="0" err="1"/>
              <a:t>getagged</a:t>
            </a:r>
            <a:endParaRPr lang="de-DE" dirty="0"/>
          </a:p>
          <a:p>
            <a:pPr marL="857250" lvl="1" indent="-457200">
              <a:buFont typeface="Arial" panose="020B0604020202020204" pitchFamily="34" charset="0"/>
              <a:buChar char="•"/>
            </a:pPr>
            <a:r>
              <a:rPr lang="de-DE" dirty="0" err="1"/>
              <a:t>Deployment</a:t>
            </a:r>
            <a:r>
              <a:rPr lang="de-DE"/>
              <a:t> über anwendungs-spezifisches Deploy-Skript</a:t>
            </a:r>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158255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Container Registry Beispiele</a:t>
            </a:r>
          </a:p>
          <a:p>
            <a:pPr>
              <a:buFont typeface="Arial" panose="020B0604020202020204" pitchFamily="34" charset="0"/>
              <a:buChar char="•"/>
            </a:pPr>
            <a:r>
              <a:rPr lang="de-DE" dirty="0"/>
              <a:t>Simples Docker-in-Docker</a:t>
            </a:r>
          </a:p>
          <a:p>
            <a:pPr>
              <a:buFont typeface="Arial" panose="020B0604020202020204" pitchFamily="34" charset="0"/>
              <a:buChar char="•"/>
            </a:pPr>
            <a:r>
              <a:rPr lang="de-DE" dirty="0"/>
              <a:t>Docker-in-Docker mit Variablen</a:t>
            </a:r>
          </a:p>
          <a:p>
            <a:pPr>
              <a:buFont typeface="Arial" panose="020B0604020202020204" pitchFamily="34" charset="0"/>
              <a:buChar char="•"/>
            </a:pPr>
            <a:r>
              <a:rPr lang="de-DE" dirty="0"/>
              <a:t>Pipeline mit vier Stages</a:t>
            </a:r>
          </a:p>
        </p:txBody>
      </p:sp>
    </p:spTree>
    <p:extLst>
      <p:ext uri="{BB962C8B-B14F-4D97-AF65-F5344CB8AC3E}">
        <p14:creationId xmlns:p14="http://schemas.microsoft.com/office/powerpoint/2010/main" val="196533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Pipeline mit vier Stages (… auf vier Slides </a:t>
            </a:r>
            <a:r>
              <a:rPr lang="de-DE" b="1" dirty="0">
                <a:sym typeface="Wingdings" panose="05000000000000000000" pitchFamily="2" charset="2"/>
              </a:rPr>
              <a:t>)</a:t>
            </a:r>
            <a:endParaRPr lang="de-DE" b="1" dirty="0"/>
          </a:p>
          <a:p>
            <a:pPr marL="457200" indent="-457200">
              <a:buFont typeface="+mj-lt"/>
              <a:buAutoNum type="arabicPeriod"/>
            </a:pPr>
            <a:r>
              <a:rPr lang="de-DE" dirty="0" err="1"/>
              <a:t>Build</a:t>
            </a:r>
            <a:r>
              <a:rPr lang="de-DE" dirty="0"/>
              <a:t> wird in die Container Registry </a:t>
            </a:r>
            <a:r>
              <a:rPr lang="de-DE" dirty="0" err="1"/>
              <a:t>gepushed</a:t>
            </a:r>
            <a:endParaRPr lang="de-DE" dirty="0"/>
          </a:p>
          <a:p>
            <a:pPr marL="457200" indent="-457200">
              <a:buFont typeface="+mj-lt"/>
              <a:buAutoNum type="arabicPeriod"/>
            </a:pPr>
            <a:r>
              <a:rPr lang="de-DE" dirty="0"/>
              <a:t>Von den nachfolgenden Stages (bei Bedarf) </a:t>
            </a:r>
            <a:r>
              <a:rPr lang="de-DE" dirty="0" err="1"/>
              <a:t>gepulled</a:t>
            </a:r>
            <a:endParaRPr lang="de-DE" dirty="0"/>
          </a:p>
          <a:p>
            <a:pPr marL="457200" indent="-457200">
              <a:buFont typeface="+mj-lt"/>
              <a:buAutoNum type="arabicPeriod"/>
            </a:pPr>
            <a:r>
              <a:rPr lang="de-DE" dirty="0"/>
              <a:t>Zwei </a:t>
            </a:r>
            <a:r>
              <a:rPr lang="de-DE" dirty="0" err="1"/>
              <a:t>paralell</a:t>
            </a:r>
            <a:r>
              <a:rPr lang="de-DE" dirty="0"/>
              <a:t> laufende Tests</a:t>
            </a:r>
          </a:p>
          <a:p>
            <a:pPr marL="457200" indent="-457200">
              <a:buFont typeface="+mj-lt"/>
              <a:buAutoNum type="arabicPeriod"/>
            </a:pPr>
            <a:r>
              <a:rPr lang="de-DE" dirty="0"/>
              <a:t>Änderungen am </a:t>
            </a:r>
            <a:r>
              <a:rPr lang="de-DE" dirty="0" err="1">
                <a:latin typeface="Consolas" panose="020B0609020204030204" pitchFamily="49" charset="0"/>
              </a:rPr>
              <a:t>main</a:t>
            </a:r>
            <a:r>
              <a:rPr lang="de-DE" dirty="0"/>
              <a:t> werden als </a:t>
            </a:r>
            <a:r>
              <a:rPr lang="de-DE" dirty="0" err="1">
                <a:latin typeface="Consolas" panose="020B0609020204030204" pitchFamily="49" charset="0"/>
              </a:rPr>
              <a:t>latest</a:t>
            </a:r>
            <a:r>
              <a:rPr lang="de-DE" dirty="0"/>
              <a:t> </a:t>
            </a:r>
            <a:r>
              <a:rPr lang="de-DE" dirty="0" err="1"/>
              <a:t>getagged</a:t>
            </a:r>
            <a:endParaRPr lang="de-DE" dirty="0"/>
          </a:p>
          <a:p>
            <a:pPr marL="457200" indent="-457200">
              <a:buFont typeface="+mj-lt"/>
              <a:buAutoNum type="arabicPeriod"/>
            </a:pPr>
            <a:r>
              <a:rPr lang="de-DE" dirty="0" err="1"/>
              <a:t>Deployment</a:t>
            </a:r>
            <a:r>
              <a:rPr lang="de-DE" dirty="0"/>
              <a:t> über anwendungs-spezifisches Deploy-Skript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83580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(1/4)</a:t>
            </a:r>
          </a:p>
          <a:p>
            <a:pPr marL="0" indent="0">
              <a:buNone/>
            </a:pPr>
            <a:r>
              <a:rPr lang="de-DE" sz="1800" dirty="0" err="1">
                <a:latin typeface="Consolas" panose="020B0609020204030204" pitchFamily="49" charset="0"/>
              </a:rPr>
              <a:t>default</a:t>
            </a:r>
            <a:r>
              <a:rPr lang="de-DE" sz="1800" dirty="0">
                <a:latin typeface="Consolas" panose="020B0609020204030204" pitchFamily="49" charset="0"/>
              </a:rPr>
              <a:t>:</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image</a:t>
            </a:r>
            <a:r>
              <a:rPr lang="de-DE" sz="1800" dirty="0">
                <a:latin typeface="Consolas" panose="020B0609020204030204" pitchFamily="49" charset="0"/>
              </a:rPr>
              <a:t>: docker:20.10.16</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services</a:t>
            </a:r>
            <a:r>
              <a:rPr lang="de-DE" sz="1800" dirty="0">
                <a:latin typeface="Consolas" panose="020B0609020204030204" pitchFamily="49" charset="0"/>
              </a:rPr>
              <a:t>:</a:t>
            </a:r>
          </a:p>
          <a:p>
            <a:pPr marL="0" indent="0">
              <a:buNone/>
            </a:pPr>
            <a:r>
              <a:rPr lang="de-DE" sz="1800" dirty="0">
                <a:latin typeface="Consolas" panose="020B0609020204030204" pitchFamily="49" charset="0"/>
              </a:rPr>
              <a:t>    - docker:20.10.16-dind</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before_script</a:t>
            </a:r>
            <a:r>
              <a:rPr lang="de-DE" sz="1800" dirty="0">
                <a:latin typeface="Consolas" panose="020B0609020204030204" pitchFamily="49" charset="0"/>
              </a:rPr>
              <a:t>:</a:t>
            </a:r>
          </a:p>
          <a:p>
            <a:pPr marL="0" indent="0">
              <a:buNone/>
            </a:pPr>
            <a:r>
              <a:rPr lang="de-DE" sz="1800" dirty="0">
                <a:latin typeface="Consolas" panose="020B0609020204030204" pitchFamily="49" charset="0"/>
              </a:rPr>
              <a:t>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-u $CI_REGISTRY_USER -p $CI_REGISTRY_PASSWORD $CI_REGISTRY</a:t>
            </a:r>
          </a:p>
          <a:p>
            <a:pPr marL="0" indent="0">
              <a:buNone/>
            </a:pPr>
            <a:endParaRPr lang="de-DE" sz="1800" dirty="0">
              <a:latin typeface="Consolas" panose="020B0609020204030204" pitchFamily="49" charset="0"/>
            </a:endParaRPr>
          </a:p>
          <a:p>
            <a:pPr marL="0" indent="0">
              <a:buNone/>
            </a:pPr>
            <a:r>
              <a:rPr lang="de-DE" sz="1800" dirty="0" err="1">
                <a:latin typeface="Consolas" panose="020B0609020204030204" pitchFamily="49" charset="0"/>
              </a:rPr>
              <a:t>stages</a:t>
            </a:r>
            <a:r>
              <a:rPr lang="de-DE" sz="1800" dirty="0">
                <a:latin typeface="Consolas" panose="020B0609020204030204" pitchFamily="49" charset="0"/>
              </a:rPr>
              <a:t>: # Vier Stages</a:t>
            </a:r>
          </a:p>
          <a:p>
            <a:pPr marL="0" indent="0">
              <a:buNone/>
            </a:pPr>
            <a:r>
              <a:rPr lang="de-DE" sz="1800" dirty="0">
                <a:latin typeface="Consolas" panose="020B0609020204030204" pitchFamily="49" charset="0"/>
              </a:rPr>
              <a:t>  - </a:t>
            </a:r>
            <a:r>
              <a:rPr lang="de-DE" sz="1800" dirty="0" err="1">
                <a:latin typeface="Consolas" panose="020B0609020204030204" pitchFamily="49" charset="0"/>
              </a:rPr>
              <a:t>build</a:t>
            </a:r>
            <a:endParaRPr lang="de-DE" sz="1800" dirty="0">
              <a:latin typeface="Consolas" panose="020B0609020204030204" pitchFamily="49" charset="0"/>
            </a:endParaRPr>
          </a:p>
          <a:p>
            <a:pPr marL="0" indent="0">
              <a:buNone/>
            </a:pPr>
            <a:r>
              <a:rPr lang="de-DE" sz="1800" dirty="0">
                <a:latin typeface="Consolas" panose="020B0609020204030204" pitchFamily="49" charset="0"/>
              </a:rPr>
              <a:t>  - </a:t>
            </a:r>
            <a:r>
              <a:rPr lang="de-DE" sz="1800" dirty="0" err="1">
                <a:latin typeface="Consolas" panose="020B0609020204030204" pitchFamily="49" charset="0"/>
              </a:rPr>
              <a:t>test</a:t>
            </a:r>
            <a:endParaRPr lang="de-DE" sz="1800" dirty="0">
              <a:latin typeface="Consolas" panose="020B0609020204030204" pitchFamily="49" charset="0"/>
            </a:endParaRPr>
          </a:p>
          <a:p>
            <a:pPr marL="0" indent="0">
              <a:buNone/>
            </a:pPr>
            <a:r>
              <a:rPr lang="de-DE" sz="1800" dirty="0">
                <a:latin typeface="Consolas" panose="020B0609020204030204" pitchFamily="49" charset="0"/>
              </a:rPr>
              <a:t>  - release</a:t>
            </a:r>
          </a:p>
          <a:p>
            <a:pPr marL="0" indent="0">
              <a:buNone/>
            </a:pPr>
            <a:r>
              <a:rPr lang="de-DE" sz="1800" dirty="0">
                <a:latin typeface="Consolas" panose="020B0609020204030204" pitchFamily="49" charset="0"/>
              </a:rPr>
              <a:t>  - deploy</a:t>
            </a: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304747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(2/4)</a:t>
            </a:r>
          </a:p>
          <a:p>
            <a:pPr marL="0" indent="0">
              <a:buNone/>
            </a:pPr>
            <a:r>
              <a:rPr lang="de-DE" sz="1600" dirty="0">
                <a:latin typeface="Consolas" panose="020B0609020204030204" pitchFamily="49" charset="0"/>
              </a:rPr>
              <a:t>variables:</a:t>
            </a:r>
          </a:p>
          <a:p>
            <a:pPr marL="0" indent="0">
              <a:buNone/>
            </a:pPr>
            <a:r>
              <a:rPr lang="de-DE" sz="1600" dirty="0">
                <a:latin typeface="Consolas" panose="020B0609020204030204" pitchFamily="49" charset="0"/>
              </a:rPr>
              <a:t>  # Use TLS https://docs.gitlab.com/ee/ci/docker/using_docker_build.html#tls-enabled</a:t>
            </a:r>
          </a:p>
          <a:p>
            <a:pPr marL="0" indent="0">
              <a:buNone/>
            </a:pPr>
            <a:r>
              <a:rPr lang="de-DE" sz="1600" dirty="0">
                <a:latin typeface="Consolas" panose="020B0609020204030204" pitchFamily="49" charset="0"/>
              </a:rPr>
              <a:t>  DOCKER_HOST: tcp://docker:2376</a:t>
            </a:r>
          </a:p>
          <a:p>
            <a:pPr marL="0" indent="0">
              <a:buNone/>
            </a:pPr>
            <a:r>
              <a:rPr lang="de-DE" sz="1600" dirty="0">
                <a:latin typeface="Consolas" panose="020B0609020204030204" pitchFamily="49" charset="0"/>
              </a:rPr>
              <a:t>  DOCKER_TLS_CERTDIR: "/</a:t>
            </a:r>
            <a:r>
              <a:rPr lang="de-DE" sz="1600" dirty="0" err="1">
                <a:latin typeface="Consolas" panose="020B0609020204030204" pitchFamily="49" charset="0"/>
              </a:rPr>
              <a:t>certs</a:t>
            </a:r>
            <a:r>
              <a:rPr lang="de-DE" sz="1600" dirty="0">
                <a:latin typeface="Consolas" panose="020B0609020204030204" pitchFamily="49" charset="0"/>
              </a:rPr>
              <a:t>"</a:t>
            </a:r>
          </a:p>
          <a:p>
            <a:pPr marL="0" indent="0">
              <a:buNone/>
            </a:pPr>
            <a:r>
              <a:rPr lang="de-DE" sz="1600" dirty="0">
                <a:latin typeface="Consolas" panose="020B0609020204030204" pitchFamily="49" charset="0"/>
              </a:rPr>
              <a:t>  CONTAINER_TEST_IMAGE: $CI_REGISTRY_IMAGE:$CI_COMMIT_REF_SLUG</a:t>
            </a:r>
          </a:p>
          <a:p>
            <a:pPr marL="0" indent="0">
              <a:buNone/>
            </a:pPr>
            <a:r>
              <a:rPr lang="de-DE" sz="1600" dirty="0">
                <a:latin typeface="Consolas" panose="020B0609020204030204" pitchFamily="49" charset="0"/>
              </a:rPr>
              <a:t>  CONTAINER_RELEASE_IMAGE: $</a:t>
            </a:r>
            <a:r>
              <a:rPr lang="de-DE" sz="1600" dirty="0" err="1">
                <a:latin typeface="Consolas" panose="020B0609020204030204" pitchFamily="49" charset="0"/>
              </a:rPr>
              <a:t>CI_REGISTRY_IMAGE:latest</a:t>
            </a:r>
            <a:r>
              <a:rPr lang="de-DE" sz="1600" dirty="0">
                <a:latin typeface="Consolas" panose="020B0609020204030204" pitchFamily="49" charset="0"/>
              </a:rPr>
              <a:t> </a:t>
            </a:r>
            <a:r>
              <a:rPr lang="de-DE" sz="1600" dirty="0">
                <a:solidFill>
                  <a:srgbClr val="008C5A"/>
                </a:solidFill>
                <a:latin typeface="Consolas" panose="020B0609020204030204" pitchFamily="49" charset="0"/>
              </a:rPr>
              <a:t># Variable für 4.</a:t>
            </a:r>
          </a:p>
          <a:p>
            <a:pPr marL="0" indent="0">
              <a:buNone/>
            </a:pPr>
            <a:endParaRPr lang="de-DE" sz="1600" dirty="0">
              <a:latin typeface="Consolas" panose="020B0609020204030204" pitchFamily="49" charset="0"/>
            </a:endParaRPr>
          </a:p>
          <a:p>
            <a:pPr marL="0" indent="0">
              <a:buNone/>
            </a:pPr>
            <a:r>
              <a:rPr lang="de-DE" sz="1600" dirty="0" err="1">
                <a:latin typeface="Consolas" panose="020B0609020204030204" pitchFamily="49" charset="0"/>
              </a:rPr>
              <a:t>build</a:t>
            </a:r>
            <a:r>
              <a:rPr lang="de-DE" sz="1600" dirty="0">
                <a:latin typeface="Consolas" panose="020B0609020204030204" pitchFamily="49" charset="0"/>
              </a:rPr>
              <a:t>:</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build</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build</a:t>
            </a:r>
            <a:r>
              <a:rPr lang="de-DE" sz="1600" dirty="0">
                <a:latin typeface="Consolas" panose="020B0609020204030204" pitchFamily="49" charset="0"/>
              </a:rPr>
              <a:t> --pull -t $CONTAINER_TEST_IMAGE .</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push $CONTAINER_TEST_IMAGE </a:t>
            </a:r>
            <a:r>
              <a:rPr lang="de-DE" sz="1600" dirty="0">
                <a:solidFill>
                  <a:srgbClr val="008C5A"/>
                </a:solidFill>
                <a:latin typeface="Consolas" panose="020B0609020204030204" pitchFamily="49" charset="0"/>
              </a:rPr>
              <a:t># 1. </a:t>
            </a:r>
            <a:r>
              <a:rPr lang="de-DE" sz="1600" dirty="0" err="1">
                <a:solidFill>
                  <a:srgbClr val="008C5A"/>
                </a:solidFill>
                <a:latin typeface="Consolas" panose="020B0609020204030204" pitchFamily="49" charset="0"/>
              </a:rPr>
              <a:t>Build</a:t>
            </a:r>
            <a:r>
              <a:rPr lang="de-DE" sz="1600" dirty="0">
                <a:solidFill>
                  <a:srgbClr val="008C5A"/>
                </a:solidFill>
                <a:latin typeface="Consolas" panose="020B0609020204030204" pitchFamily="49" charset="0"/>
              </a:rPr>
              <a:t> wird in die Container Registry </a:t>
            </a:r>
            <a:r>
              <a:rPr lang="de-DE" sz="1600" dirty="0" err="1">
                <a:solidFill>
                  <a:srgbClr val="008C5A"/>
                </a:solidFill>
                <a:latin typeface="Consolas" panose="020B0609020204030204" pitchFamily="49" charset="0"/>
              </a:rPr>
              <a:t>gepushed</a:t>
            </a:r>
            <a:endParaRPr lang="de-DE" sz="1600" dirty="0">
              <a:solidFill>
                <a:srgbClr val="008C5A"/>
              </a:solidFill>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812820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(3/4)</a:t>
            </a:r>
          </a:p>
          <a:p>
            <a:pPr marL="0" indent="0">
              <a:buNone/>
            </a:pPr>
            <a:r>
              <a:rPr lang="de-DE" sz="1600" dirty="0">
                <a:latin typeface="Consolas" panose="020B0609020204030204" pitchFamily="49" charset="0"/>
              </a:rPr>
              <a:t>test1:</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test</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pull $CONTAINER_TEST_IMAGE </a:t>
            </a:r>
            <a:r>
              <a:rPr lang="de-DE" sz="1600" dirty="0">
                <a:solidFill>
                  <a:srgbClr val="008C5A"/>
                </a:solidFill>
                <a:latin typeface="Consolas" panose="020B0609020204030204" pitchFamily="49" charset="0"/>
              </a:rPr>
              <a:t># 2. Von den nachfolgenden Stages (bei Bedarf) </a:t>
            </a:r>
            <a:r>
              <a:rPr lang="de-DE" sz="1600" dirty="0" err="1">
                <a:solidFill>
                  <a:srgbClr val="008C5A"/>
                </a:solidFill>
                <a:latin typeface="Consolas" panose="020B0609020204030204" pitchFamily="49" charset="0"/>
              </a:rPr>
              <a:t>gepulled</a:t>
            </a:r>
            <a:endParaRPr lang="de-DE" sz="1600" dirty="0">
              <a:solidFill>
                <a:srgbClr val="008C5A"/>
              </a:solidFill>
              <a:latin typeface="Consolas" panose="020B0609020204030204" pitchFamily="49" charset="0"/>
            </a:endParaRP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run</a:t>
            </a:r>
            <a:r>
              <a:rPr lang="de-DE" sz="1600" dirty="0">
                <a:latin typeface="Consolas" panose="020B0609020204030204" pitchFamily="49" charset="0"/>
              </a:rPr>
              <a:t> $CONTAINER_TEST_IMAGE /</a:t>
            </a:r>
            <a:r>
              <a:rPr lang="de-DE" sz="1600" dirty="0" err="1">
                <a:latin typeface="Consolas" panose="020B0609020204030204" pitchFamily="49" charset="0"/>
              </a:rPr>
              <a:t>script</a:t>
            </a:r>
            <a:r>
              <a:rPr lang="de-DE" sz="1600" dirty="0">
                <a:latin typeface="Consolas" panose="020B0609020204030204" pitchFamily="49" charset="0"/>
              </a:rPr>
              <a:t>/</a:t>
            </a:r>
            <a:r>
              <a:rPr lang="de-DE" sz="1600" dirty="0" err="1">
                <a:latin typeface="Consolas" panose="020B0609020204030204" pitchFamily="49" charset="0"/>
              </a:rPr>
              <a:t>to</a:t>
            </a:r>
            <a:r>
              <a:rPr lang="de-DE" sz="1600" dirty="0">
                <a:latin typeface="Consolas" panose="020B0609020204030204" pitchFamily="49" charset="0"/>
              </a:rPr>
              <a:t>/</a:t>
            </a:r>
            <a:r>
              <a:rPr lang="de-DE" sz="1600" dirty="0" err="1">
                <a:latin typeface="Consolas" panose="020B0609020204030204" pitchFamily="49" charset="0"/>
              </a:rPr>
              <a:t>run</a:t>
            </a:r>
            <a:r>
              <a:rPr lang="de-DE" sz="1600" dirty="0">
                <a:latin typeface="Consolas" panose="020B0609020204030204" pitchFamily="49" charset="0"/>
              </a:rPr>
              <a:t>/</a:t>
            </a:r>
            <a:r>
              <a:rPr lang="de-DE" sz="1600" dirty="0" err="1">
                <a:latin typeface="Consolas" panose="020B0609020204030204" pitchFamily="49" charset="0"/>
              </a:rPr>
              <a:t>tests</a:t>
            </a:r>
            <a:r>
              <a:rPr lang="de-DE" sz="1600" dirty="0">
                <a:latin typeface="Consolas" panose="020B0609020204030204" pitchFamily="49" charset="0"/>
              </a:rPr>
              <a:t> </a:t>
            </a:r>
            <a:r>
              <a:rPr lang="de-DE" sz="1600" dirty="0">
                <a:solidFill>
                  <a:srgbClr val="008C5A"/>
                </a:solidFill>
                <a:latin typeface="Consolas" panose="020B0609020204030204" pitchFamily="49" charset="0"/>
              </a:rPr>
              <a:t># 3. Zwei </a:t>
            </a:r>
            <a:r>
              <a:rPr lang="de-DE" sz="1600" dirty="0" err="1">
                <a:solidFill>
                  <a:srgbClr val="008C5A"/>
                </a:solidFill>
                <a:latin typeface="Consolas" panose="020B0609020204030204" pitchFamily="49" charset="0"/>
              </a:rPr>
              <a:t>paralell</a:t>
            </a:r>
            <a:r>
              <a:rPr lang="de-DE" sz="1600" dirty="0">
                <a:solidFill>
                  <a:srgbClr val="008C5A"/>
                </a:solidFill>
                <a:latin typeface="Consolas" panose="020B0609020204030204" pitchFamily="49" charset="0"/>
              </a:rPr>
              <a:t> laufende Tests</a:t>
            </a:r>
          </a:p>
          <a:p>
            <a:pPr marL="0" indent="0">
              <a:buNone/>
            </a:pPr>
            <a:endParaRPr lang="de-DE" sz="1600" dirty="0">
              <a:latin typeface="Consolas" panose="020B0609020204030204" pitchFamily="49" charset="0"/>
            </a:endParaRPr>
          </a:p>
          <a:p>
            <a:pPr marL="0" indent="0">
              <a:buNone/>
            </a:pPr>
            <a:r>
              <a:rPr lang="de-DE" sz="1600" dirty="0">
                <a:latin typeface="Consolas" panose="020B0609020204030204" pitchFamily="49" charset="0"/>
              </a:rPr>
              <a:t>test2:</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test</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pull $CONTAINER_TEST_IMAGE </a:t>
            </a:r>
            <a:r>
              <a:rPr lang="de-DE" sz="1600" dirty="0">
                <a:solidFill>
                  <a:srgbClr val="008C5A"/>
                </a:solidFill>
                <a:latin typeface="Consolas" panose="020B0609020204030204" pitchFamily="49" charset="0"/>
              </a:rPr>
              <a:t># 2. Von den nachfolgenden Stages (bei Bedarf) </a:t>
            </a:r>
            <a:r>
              <a:rPr lang="de-DE" sz="1600" dirty="0" err="1">
                <a:solidFill>
                  <a:srgbClr val="008C5A"/>
                </a:solidFill>
                <a:latin typeface="Consolas" panose="020B0609020204030204" pitchFamily="49" charset="0"/>
              </a:rPr>
              <a:t>gepulled</a:t>
            </a:r>
            <a:endParaRPr lang="de-DE" sz="1600" dirty="0">
              <a:solidFill>
                <a:srgbClr val="008C5A"/>
              </a:solidFill>
              <a:latin typeface="Consolas" panose="020B0609020204030204" pitchFamily="49" charset="0"/>
            </a:endParaRP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run</a:t>
            </a:r>
            <a:r>
              <a:rPr lang="de-DE" sz="1600" dirty="0">
                <a:latin typeface="Consolas" panose="020B0609020204030204" pitchFamily="49" charset="0"/>
              </a:rPr>
              <a:t> $CONTAINER_TEST_IMAGE /</a:t>
            </a:r>
            <a:r>
              <a:rPr lang="de-DE" sz="1600" dirty="0" err="1">
                <a:latin typeface="Consolas" panose="020B0609020204030204" pitchFamily="49" charset="0"/>
              </a:rPr>
              <a:t>script</a:t>
            </a:r>
            <a:r>
              <a:rPr lang="de-DE" sz="1600" dirty="0">
                <a:latin typeface="Consolas" panose="020B0609020204030204" pitchFamily="49" charset="0"/>
              </a:rPr>
              <a:t>/</a:t>
            </a:r>
            <a:r>
              <a:rPr lang="de-DE" sz="1600" dirty="0" err="1">
                <a:latin typeface="Consolas" panose="020B0609020204030204" pitchFamily="49" charset="0"/>
              </a:rPr>
              <a:t>to</a:t>
            </a:r>
            <a:r>
              <a:rPr lang="de-DE" sz="1600" dirty="0">
                <a:latin typeface="Consolas" panose="020B0609020204030204" pitchFamily="49" charset="0"/>
              </a:rPr>
              <a:t>/</a:t>
            </a:r>
            <a:r>
              <a:rPr lang="de-DE" sz="1600" dirty="0" err="1">
                <a:latin typeface="Consolas" panose="020B0609020204030204" pitchFamily="49" charset="0"/>
              </a:rPr>
              <a:t>run</a:t>
            </a:r>
            <a:r>
              <a:rPr lang="de-DE" sz="1600" dirty="0">
                <a:latin typeface="Consolas" panose="020B0609020204030204" pitchFamily="49" charset="0"/>
              </a:rPr>
              <a:t>/</a:t>
            </a:r>
            <a:r>
              <a:rPr lang="de-DE" sz="1600" dirty="0" err="1">
                <a:latin typeface="Consolas" panose="020B0609020204030204" pitchFamily="49" charset="0"/>
              </a:rPr>
              <a:t>another</a:t>
            </a:r>
            <a:r>
              <a:rPr lang="de-DE" sz="1600" dirty="0">
                <a:latin typeface="Consolas" panose="020B0609020204030204" pitchFamily="49" charset="0"/>
              </a:rPr>
              <a:t>/</a:t>
            </a:r>
            <a:r>
              <a:rPr lang="de-DE" sz="1600" dirty="0" err="1">
                <a:latin typeface="Consolas" panose="020B0609020204030204" pitchFamily="49" charset="0"/>
              </a:rPr>
              <a:t>test</a:t>
            </a:r>
            <a:r>
              <a:rPr lang="de-DE" sz="1600" dirty="0">
                <a:latin typeface="Consolas" panose="020B0609020204030204" pitchFamily="49" charset="0"/>
              </a:rPr>
              <a:t> </a:t>
            </a:r>
            <a:r>
              <a:rPr lang="de-DE" sz="1600" dirty="0">
                <a:solidFill>
                  <a:srgbClr val="008C5A"/>
                </a:solidFill>
                <a:latin typeface="Consolas" panose="020B0609020204030204" pitchFamily="49" charset="0"/>
              </a:rPr>
              <a:t># 3. Zwei </a:t>
            </a:r>
            <a:r>
              <a:rPr lang="de-DE" sz="1600" dirty="0" err="1">
                <a:solidFill>
                  <a:srgbClr val="008C5A"/>
                </a:solidFill>
                <a:latin typeface="Consolas" panose="020B0609020204030204" pitchFamily="49" charset="0"/>
              </a:rPr>
              <a:t>paralell</a:t>
            </a:r>
            <a:r>
              <a:rPr lang="de-DE" sz="1600" dirty="0">
                <a:solidFill>
                  <a:srgbClr val="008C5A"/>
                </a:solidFill>
                <a:latin typeface="Consolas" panose="020B0609020204030204" pitchFamily="49" charset="0"/>
              </a:rPr>
              <a:t> laufende Tests</a:t>
            </a: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3546609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(4/4)</a:t>
            </a:r>
          </a:p>
          <a:p>
            <a:pPr marL="0" indent="0">
              <a:buNone/>
            </a:pPr>
            <a:r>
              <a:rPr lang="de-DE" sz="1400" dirty="0">
                <a:latin typeface="Consolas" panose="020B0609020204030204" pitchFamily="49" charset="0"/>
              </a:rPr>
              <a:t>release-image: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release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pull $CONTAINER_TEST_IMAGE </a:t>
            </a:r>
            <a:r>
              <a:rPr lang="de-DE" sz="1400" dirty="0">
                <a:solidFill>
                  <a:srgbClr val="008C5A"/>
                </a:solidFill>
                <a:latin typeface="Consolas" panose="020B0609020204030204" pitchFamily="49" charset="0"/>
              </a:rPr>
              <a:t># 2. Von den nachfolgenden Stages (bei Bedarf) </a:t>
            </a:r>
            <a:r>
              <a:rPr lang="de-DE" sz="1400" dirty="0" err="1">
                <a:solidFill>
                  <a:srgbClr val="008C5A"/>
                </a:solidFill>
                <a:latin typeface="Consolas" panose="020B0609020204030204" pitchFamily="49" charset="0"/>
              </a:rPr>
              <a:t>gepulled</a:t>
            </a:r>
            <a:endParaRPr lang="de-DE" sz="1400" dirty="0">
              <a:solidFill>
                <a:srgbClr val="008C5A"/>
              </a:solidFill>
              <a:latin typeface="Consolas" panose="020B0609020204030204" pitchFamily="49" charset="0"/>
            </a:endParaRP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tag $CONTAINER_TEST_IMAGE $CONTAINER_RELEASE_IMAGE </a:t>
            </a:r>
            <a:r>
              <a:rPr lang="de-DE" sz="1400" dirty="0">
                <a:solidFill>
                  <a:srgbClr val="008C5A"/>
                </a:solidFill>
                <a:latin typeface="Consolas" panose="020B0609020204030204" pitchFamily="49" charset="0"/>
              </a:rPr>
              <a:t># 4. Änderungen am </a:t>
            </a:r>
            <a:r>
              <a:rPr lang="de-DE" sz="1400" dirty="0" err="1">
                <a:solidFill>
                  <a:srgbClr val="008C5A"/>
                </a:solidFill>
                <a:latin typeface="Consolas" panose="020B0609020204030204" pitchFamily="49" charset="0"/>
              </a:rPr>
              <a:t>main</a:t>
            </a:r>
            <a:r>
              <a:rPr lang="de-DE" sz="1400" dirty="0">
                <a:solidFill>
                  <a:srgbClr val="008C5A"/>
                </a:solidFill>
                <a:latin typeface="Consolas" panose="020B0609020204030204" pitchFamily="49" charset="0"/>
              </a:rPr>
              <a:t> werden als </a:t>
            </a:r>
            <a:r>
              <a:rPr lang="de-DE" sz="1400" dirty="0" err="1">
                <a:solidFill>
                  <a:srgbClr val="008C5A"/>
                </a:solidFill>
                <a:latin typeface="Consolas" panose="020B0609020204030204" pitchFamily="49" charset="0"/>
              </a:rPr>
              <a:t>latest</a:t>
            </a:r>
            <a:r>
              <a:rPr lang="de-DE" sz="1400" dirty="0">
                <a:solidFill>
                  <a:srgbClr val="008C5A"/>
                </a:solidFill>
                <a:latin typeface="Consolas" panose="020B0609020204030204" pitchFamily="49" charset="0"/>
              </a:rPr>
              <a:t> </a:t>
            </a:r>
            <a:r>
              <a:rPr lang="de-DE" sz="1400" dirty="0" err="1">
                <a:solidFill>
                  <a:srgbClr val="008C5A"/>
                </a:solidFill>
                <a:latin typeface="Consolas" panose="020B0609020204030204" pitchFamily="49" charset="0"/>
              </a:rPr>
              <a:t>getagged</a:t>
            </a:r>
            <a:endParaRPr lang="de-DE" sz="1400" dirty="0">
              <a:solidFill>
                <a:srgbClr val="008C5A"/>
              </a:solidFill>
              <a:latin typeface="Consolas" panose="020B0609020204030204" pitchFamily="49" charset="0"/>
            </a:endParaRP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$CONTAINER_RELEASE_IMAGE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only</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main</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solidFill>
                  <a:srgbClr val="008C5A"/>
                </a:solidFill>
                <a:latin typeface="Consolas" panose="020B0609020204030204" pitchFamily="49" charset="0"/>
              </a:rPr>
              <a:t># 5. </a:t>
            </a:r>
            <a:r>
              <a:rPr lang="de-DE" sz="1400" dirty="0" err="1">
                <a:solidFill>
                  <a:srgbClr val="008C5A"/>
                </a:solidFill>
                <a:latin typeface="Consolas" panose="020B0609020204030204" pitchFamily="49" charset="0"/>
              </a:rPr>
              <a:t>Deployment</a:t>
            </a:r>
            <a:r>
              <a:rPr lang="de-DE" sz="1400" dirty="0">
                <a:solidFill>
                  <a:srgbClr val="008C5A"/>
                </a:solidFill>
                <a:latin typeface="Consolas" panose="020B0609020204030204" pitchFamily="49" charset="0"/>
              </a:rPr>
              <a:t> über anwendungs-spezifisches Deploy-Skript</a:t>
            </a:r>
          </a:p>
          <a:p>
            <a:pPr marL="0" indent="0">
              <a:buNone/>
            </a:pPr>
            <a:r>
              <a:rPr lang="de-DE" sz="1400" dirty="0">
                <a:latin typeface="Consolas" panose="020B0609020204030204" pitchFamily="49" charset="0"/>
              </a:rPr>
              <a:t>deploy:</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deploy</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./deploy.sh</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only</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main</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environment</a:t>
            </a:r>
            <a:r>
              <a:rPr lang="de-DE" sz="1400" dirty="0">
                <a:latin typeface="Consolas" panose="020B0609020204030204" pitchFamily="49" charset="0"/>
              </a:rPr>
              <a:t>: </a:t>
            </a:r>
            <a:r>
              <a:rPr lang="de-DE" sz="1400" dirty="0" err="1">
                <a:latin typeface="Consolas" panose="020B0609020204030204" pitchFamily="49" charset="0"/>
              </a:rPr>
              <a:t>production</a:t>
            </a:r>
            <a:endParaRPr lang="de-DE" sz="14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266452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3422</Words>
  <Application>Microsoft Office PowerPoint</Application>
  <PresentationFormat>Bildschirmpräsentation (4:3)</PresentationFormat>
  <Paragraphs>535</Paragraphs>
  <Slides>42</Slides>
  <Notes>17</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42</vt:i4>
      </vt:variant>
    </vt:vector>
  </HeadingPairs>
  <TitlesOfParts>
    <vt:vector size="51"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492</cp:revision>
  <cp:lastPrinted>1996-08-01T16:36:58Z</cp:lastPrinted>
  <dcterms:created xsi:type="dcterms:W3CDTF">2024-05-03T10:07:43Z</dcterms:created>
  <dcterms:modified xsi:type="dcterms:W3CDTF">2024-06-05T14:45:59Z</dcterms:modified>
</cp:coreProperties>
</file>