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30"/>
  </p:notesMasterIdLst>
  <p:handoutMasterIdLst>
    <p:handoutMasterId r:id="rId31"/>
  </p:handoutMasterIdLst>
  <p:sldIdLst>
    <p:sldId id="604" r:id="rId4"/>
    <p:sldId id="606" r:id="rId5"/>
    <p:sldId id="607" r:id="rId6"/>
    <p:sldId id="596" r:id="rId7"/>
    <p:sldId id="287" r:id="rId8"/>
    <p:sldId id="326" r:id="rId9"/>
    <p:sldId id="420" r:id="rId10"/>
    <p:sldId id="421" r:id="rId11"/>
    <p:sldId id="422" r:id="rId12"/>
    <p:sldId id="423" r:id="rId13"/>
    <p:sldId id="424" r:id="rId14"/>
    <p:sldId id="597" r:id="rId15"/>
    <p:sldId id="426" r:id="rId16"/>
    <p:sldId id="427" r:id="rId17"/>
    <p:sldId id="428" r:id="rId18"/>
    <p:sldId id="429" r:id="rId19"/>
    <p:sldId id="431" r:id="rId20"/>
    <p:sldId id="430" r:id="rId21"/>
    <p:sldId id="432" r:id="rId22"/>
    <p:sldId id="433" r:id="rId23"/>
    <p:sldId id="434" r:id="rId24"/>
    <p:sldId id="435" r:id="rId25"/>
    <p:sldId id="436" r:id="rId26"/>
    <p:sldId id="437" r:id="rId27"/>
    <p:sldId id="598" r:id="rId28"/>
    <p:sldId id="438" r:id="rId29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037C03"/>
    <a:srgbClr val="FF6600"/>
    <a:srgbClr val="0D4F3C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586" autoAdjust="0"/>
  </p:normalViewPr>
  <p:slideViewPr>
    <p:cSldViewPr>
      <p:cViewPr varScale="1">
        <p:scale>
          <a:sx n="104" d="100"/>
          <a:sy n="104" d="100"/>
        </p:scale>
        <p:origin x="63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9074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590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5305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60840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Tag-1_6-Git-Workflow-im-Team_Light.pptx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60840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Tag-1_6-Git-Workflow-im-Team_Light.pptx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6384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Erfordert regelmäßige Updates im lokalen Repository</a:t>
            </a:r>
          </a:p>
          <a:p>
            <a:pPr lvl="1"/>
            <a:r>
              <a:rPr lang="de-DE" altLang="de-DE" dirty="0"/>
              <a:t>Erhöht Konfliktpotenzial, reduziert Integrationskomplexität</a:t>
            </a:r>
          </a:p>
          <a:p>
            <a:pPr lvl="1"/>
            <a:r>
              <a:rPr lang="de-DE" altLang="de-DE" dirty="0"/>
              <a:t>Gegenbeispiel: Feature-Branch</a:t>
            </a:r>
          </a:p>
          <a:p>
            <a:pPr marL="358775" indent="-176213">
              <a:buNone/>
            </a:pPr>
            <a:r>
              <a:rPr lang="de-DE" altLang="de-DE" dirty="0"/>
              <a:t>	</a:t>
            </a:r>
            <a:r>
              <a:rPr lang="de-DE" altLang="de-DE" dirty="0">
                <a:sym typeface="Wingdings" panose="05000000000000000000" pitchFamily="2" charset="2"/>
              </a:rPr>
              <a:t> Verhindert Divergenz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76058A08-9E10-43D2-3E59-C7816D7E71EB}"/>
              </a:ext>
            </a:extLst>
          </p:cNvPr>
          <p:cNvSpPr/>
          <p:nvPr/>
        </p:nvSpPr>
        <p:spPr bwMode="auto">
          <a:xfrm>
            <a:off x="4355976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37D6EA4-6BDA-851B-1514-CB8F375614CE}"/>
              </a:ext>
            </a:extLst>
          </p:cNvPr>
          <p:cNvSpPr/>
          <p:nvPr/>
        </p:nvSpPr>
        <p:spPr bwMode="auto">
          <a:xfrm>
            <a:off x="4860032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7DF7BF90-34CF-2A8A-BF0A-DA7332C8F32C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4644008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CC7556A-24FC-B989-D16D-06F56F69F690}"/>
              </a:ext>
            </a:extLst>
          </p:cNvPr>
          <p:cNvSpPr/>
          <p:nvPr/>
        </p:nvSpPr>
        <p:spPr bwMode="auto">
          <a:xfrm>
            <a:off x="5364088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F1368B5E-699F-B893-DF00-04155B3397F5}"/>
              </a:ext>
            </a:extLst>
          </p:cNvPr>
          <p:cNvCxnSpPr>
            <a:endCxn id="6" idx="2"/>
          </p:cNvCxnSpPr>
          <p:nvPr/>
        </p:nvCxnSpPr>
        <p:spPr bwMode="auto">
          <a:xfrm>
            <a:off x="5148064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774172-05BE-833F-9B7B-72CFA740189B}"/>
              </a:ext>
            </a:extLst>
          </p:cNvPr>
          <p:cNvSpPr/>
          <p:nvPr/>
        </p:nvSpPr>
        <p:spPr bwMode="auto">
          <a:xfrm>
            <a:off x="5868144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D7A49AF-D5F1-FC31-E750-C02CCFE81D1F}"/>
              </a:ext>
            </a:extLst>
          </p:cNvPr>
          <p:cNvCxnSpPr>
            <a:endCxn id="8" idx="2"/>
          </p:cNvCxnSpPr>
          <p:nvPr/>
        </p:nvCxnSpPr>
        <p:spPr bwMode="auto">
          <a:xfrm>
            <a:off x="5652120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F5298BD6-540F-23E3-0013-2118BE335BC8}"/>
              </a:ext>
            </a:extLst>
          </p:cNvPr>
          <p:cNvSpPr/>
          <p:nvPr/>
        </p:nvSpPr>
        <p:spPr bwMode="auto">
          <a:xfrm rot="18900000">
            <a:off x="4720612" y="4137533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B3D8803-F685-3CC3-C206-3E87CAB24B24}"/>
              </a:ext>
            </a:extLst>
          </p:cNvPr>
          <p:cNvCxnSpPr>
            <a:cxnSpLocks/>
            <a:endCxn id="12" idx="2"/>
          </p:cNvCxnSpPr>
          <p:nvPr/>
        </p:nvCxnSpPr>
        <p:spPr bwMode="auto">
          <a:xfrm rot="18900000">
            <a:off x="4578405" y="445976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24B9CDB4-9181-958F-24AD-C1A9D4725175}"/>
              </a:ext>
            </a:extLst>
          </p:cNvPr>
          <p:cNvSpPr/>
          <p:nvPr/>
        </p:nvSpPr>
        <p:spPr bwMode="auto">
          <a:xfrm rot="18900000">
            <a:off x="5072582" y="3776743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C6C0621-C790-AE19-DBA4-68AD8760B6B8}"/>
              </a:ext>
            </a:extLst>
          </p:cNvPr>
          <p:cNvCxnSpPr>
            <a:cxnSpLocks/>
            <a:endCxn id="21" idx="2"/>
          </p:cNvCxnSpPr>
          <p:nvPr/>
        </p:nvCxnSpPr>
        <p:spPr bwMode="auto">
          <a:xfrm rot="18900000">
            <a:off x="4930375" y="4098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C1CB366A-80E2-B34A-8CAA-01D231680BB3}"/>
              </a:ext>
            </a:extLst>
          </p:cNvPr>
          <p:cNvSpPr/>
          <p:nvPr/>
        </p:nvSpPr>
        <p:spPr bwMode="auto">
          <a:xfrm rot="18900000">
            <a:off x="5440464" y="341966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1F4DAAE-20C0-A358-F8E6-159483F59034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 rot="18900000">
            <a:off x="5298257" y="374189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0DAA663F-74F9-824B-7814-D68B26ECEC5D}"/>
              </a:ext>
            </a:extLst>
          </p:cNvPr>
          <p:cNvSpPr/>
          <p:nvPr/>
        </p:nvSpPr>
        <p:spPr bwMode="auto">
          <a:xfrm rot="2700000">
            <a:off x="4737334" y="48371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8B1459F-326E-9A00-8D75-7BE99926DE8D}"/>
              </a:ext>
            </a:extLst>
          </p:cNvPr>
          <p:cNvCxnSpPr>
            <a:cxnSpLocks/>
            <a:endCxn id="27" idx="2"/>
          </p:cNvCxnSpPr>
          <p:nvPr/>
        </p:nvCxnSpPr>
        <p:spPr bwMode="auto">
          <a:xfrm rot="2700000">
            <a:off x="4595127" y="480295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0D2FCAE-82E3-17F9-B73C-ACA5C9BDCDFB}"/>
              </a:ext>
            </a:extLst>
          </p:cNvPr>
          <p:cNvSpPr/>
          <p:nvPr/>
        </p:nvSpPr>
        <p:spPr bwMode="auto">
          <a:xfrm rot="2700000">
            <a:off x="5098124" y="518911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F2B3448-8BD7-07D5-2A70-D1ED30AC0397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 rot="2700000">
            <a:off x="4955917" y="515492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36A18F51-D837-EC37-3076-1998B06ADC81}"/>
              </a:ext>
            </a:extLst>
          </p:cNvPr>
          <p:cNvSpPr/>
          <p:nvPr/>
        </p:nvSpPr>
        <p:spPr bwMode="auto">
          <a:xfrm rot="2700000">
            <a:off x="5455203" y="5556999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6E95AD40-1AE6-E6BB-E783-C40580ED10EA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 rot="2700000">
            <a:off x="5312996" y="552280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3735663-1826-5083-BC04-81EFD72F822C}"/>
              </a:ext>
            </a:extLst>
          </p:cNvPr>
          <p:cNvSpPr txBox="1"/>
          <p:nvPr/>
        </p:nvSpPr>
        <p:spPr bwMode="auto">
          <a:xfrm>
            <a:off x="6120172" y="448284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FE0D8DA-85CA-0648-FE1A-68A82C57267E}"/>
              </a:ext>
            </a:extLst>
          </p:cNvPr>
          <p:cNvSpPr txBox="1"/>
          <p:nvPr/>
        </p:nvSpPr>
        <p:spPr bwMode="auto">
          <a:xfrm>
            <a:off x="5724128" y="3404413"/>
            <a:ext cx="792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008C5A"/>
                </a:solidFill>
                <a:latin typeface="Arial" charset="0"/>
              </a:rPr>
              <a:t>feature1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8806947-E25F-4027-3BD1-F2C151C0C79D}"/>
              </a:ext>
            </a:extLst>
          </p:cNvPr>
          <p:cNvSpPr txBox="1"/>
          <p:nvPr/>
        </p:nvSpPr>
        <p:spPr bwMode="auto">
          <a:xfrm>
            <a:off x="5760132" y="5576906"/>
            <a:ext cx="792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3FD3CDA-2657-1084-1AE4-2C5874D8322A}"/>
              </a:ext>
            </a:extLst>
          </p:cNvPr>
          <p:cNvCxnSpPr>
            <a:cxnSpLocks/>
          </p:cNvCxnSpPr>
          <p:nvPr/>
        </p:nvCxnSpPr>
        <p:spPr bwMode="auto">
          <a:xfrm>
            <a:off x="5586865" y="3753277"/>
            <a:ext cx="12354" cy="173873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C000"/>
            </a:solidFill>
            <a:prstDash val="solid"/>
            <a:round/>
            <a:headEnd type="triangle"/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cxnSp>
      <p:sp>
        <p:nvSpPr>
          <p:cNvPr id="42" name="Gewitterblitz 41">
            <a:extLst>
              <a:ext uri="{FF2B5EF4-FFF2-40B4-BE49-F238E27FC236}">
                <a16:creationId xmlns:a16="http://schemas.microsoft.com/office/drawing/2014/main" id="{F3CC5856-E024-39FD-B0AE-569578796254}"/>
              </a:ext>
            </a:extLst>
          </p:cNvPr>
          <p:cNvSpPr/>
          <p:nvPr/>
        </p:nvSpPr>
        <p:spPr bwMode="auto">
          <a:xfrm rot="19809464" flipH="1">
            <a:off x="5401968" y="4470905"/>
            <a:ext cx="369792" cy="269575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94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Gemeinsame Arbeit (auf einem Branch) erhöht Konfliktpotenzial</a:t>
            </a:r>
          </a:p>
          <a:p>
            <a:pPr lvl="1"/>
            <a:r>
              <a:rPr lang="de-DE" altLang="de-DE" dirty="0"/>
              <a:t>Häufige Kommunikation nötig</a:t>
            </a:r>
          </a:p>
          <a:p>
            <a:pPr lvl="1"/>
            <a:r>
              <a:rPr lang="de-DE" altLang="de-DE" dirty="0"/>
              <a:t>(</a:t>
            </a:r>
            <a:r>
              <a:rPr lang="de-DE" altLang="de-DE" dirty="0" err="1"/>
              <a:t>Merge</a:t>
            </a:r>
            <a:r>
              <a:rPr lang="de-DE" altLang="de-DE" dirty="0"/>
              <a:t>-)Konflikte sauber auflösen!</a:t>
            </a:r>
          </a:p>
          <a:p>
            <a:r>
              <a:rPr lang="de-DE" altLang="de-DE" dirty="0"/>
              <a:t>Weniger Flexibilität (als andere Workflows)</a:t>
            </a:r>
          </a:p>
          <a:p>
            <a:pPr lvl="1"/>
            <a:r>
              <a:rPr lang="de-DE" altLang="de-DE" dirty="0"/>
              <a:t>Komplexere Projekte, andere Workflows?</a:t>
            </a:r>
          </a:p>
          <a:p>
            <a:r>
              <a:rPr lang="de-DE" altLang="de-DE" dirty="0"/>
              <a:t>Vorteilhaft in kleineren Teams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34127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954143" cy="1362075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8299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Beispielszenario</a:t>
            </a:r>
          </a:p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arbeiten jeweils an eigenen Features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79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beginnen gleichzeitig, indem sie sich den aktuellen </a:t>
            </a:r>
            <a:r>
              <a:rPr lang="de-DE" altLang="de-DE" kern="0" dirty="0" err="1"/>
              <a:t>main</a:t>
            </a:r>
            <a:r>
              <a:rPr lang="de-DE" altLang="de-DE" kern="0" dirty="0"/>
              <a:t> aus dem Repository abrufen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BB082B5-C4C4-3592-FFC4-57F4C5D28F57}"/>
              </a:ext>
            </a:extLst>
          </p:cNvPr>
          <p:cNvSpPr txBox="1"/>
          <p:nvPr/>
        </p:nvSpPr>
        <p:spPr bwMode="auto">
          <a:xfrm>
            <a:off x="2274421" y="5001153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9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fügt bei sich lokal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92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fügt ebenfalls lokal in seinem Workspace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1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pusht ihre Änderungen in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-Repository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317E820-CD8E-E233-5E31-BCB4D19EE5A2}"/>
              </a:ext>
            </a:extLst>
          </p:cNvPr>
          <p:cNvSpPr txBox="1"/>
          <p:nvPr/>
        </p:nvSpPr>
        <p:spPr bwMode="auto">
          <a:xfrm>
            <a:off x="402213" y="5431699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push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392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Versucht nun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seine Änderungen ebenfalls zu pushen, erhält er einen Fehler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5CBF0D0-050C-58AD-2E3C-176088C58328}"/>
              </a:ext>
            </a:extLst>
          </p:cNvPr>
          <p:cNvSpPr txBox="1"/>
          <p:nvPr/>
        </p:nvSpPr>
        <p:spPr bwMode="auto">
          <a:xfrm>
            <a:off x="268237" y="3500962"/>
            <a:ext cx="5094385" cy="24929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$ git push origin main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To https://gitlab.com/john/example-project.git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 ! [rejected]        main -&gt; main (fetch first)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error: failed to push some refs to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'https://gitlab.com/john/example-</a:t>
            </a:r>
            <a:r>
              <a:rPr lang="en-US" sz="1200" dirty="0" err="1">
                <a:latin typeface="Consolas" panose="020B0609020204030204" pitchFamily="49" charset="0"/>
              </a:rPr>
              <a:t>project.git</a:t>
            </a:r>
            <a:r>
              <a:rPr lang="en-US" sz="1200" dirty="0">
                <a:latin typeface="Consolas" panose="020B0609020204030204" pitchFamily="49" charset="0"/>
              </a:rPr>
              <a:t>'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Updates were rejected because the remote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contains work that you do not have locally.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This is usually caused by another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repository pushing to the same ref. 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You may want to first integrate the remote changes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(e.g., 'git pull ...') before pushing again.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See the 'Note about fast-forwards’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in 'git push --help' for details.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863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6869579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--</a:t>
            </a:r>
            <a:r>
              <a:rPr lang="de-DE" sz="1200" dirty="0" err="1">
                <a:latin typeface="Consolas" panose="020B0609020204030204" pitchFamily="49" charset="0"/>
              </a:rPr>
              <a:t>rebase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7085603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7589659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7373635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7877691" y="544522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4BF58509-BEA7-A195-4F9A-14087B68D155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muss zunächst Änderungen von Remote einbauen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49329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muss zunächst Änderungen von Remote einbauen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--</a:t>
            </a:r>
            <a:r>
              <a:rPr lang="de-DE" sz="1200" dirty="0" err="1">
                <a:latin typeface="Consolas" panose="020B0609020204030204" pitchFamily="49" charset="0"/>
              </a:rPr>
              <a:t>rebase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84151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Änderungen passen nun wieder zur Commit-Historie des </a:t>
            </a:r>
            <a:r>
              <a:rPr lang="de-DE" altLang="de-DE" kern="0" dirty="0" err="1"/>
              <a:t>Remotes</a:t>
            </a:r>
            <a:r>
              <a:rPr lang="de-DE" altLang="de-DE" kern="0" dirty="0"/>
              <a:t> und können gepusht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321528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Änderungen passen nun wieder zur Commit-Historie des </a:t>
            </a:r>
            <a:r>
              <a:rPr lang="de-DE" altLang="de-DE" kern="0" dirty="0" err="1"/>
              <a:t>Remotes</a:t>
            </a:r>
            <a:r>
              <a:rPr lang="de-DE" altLang="de-DE" kern="0" dirty="0"/>
              <a:t> und können gepusht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cxnSpLocks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push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3B0EAB49-3DEF-ED95-F4E4-4B13AC76CC62}"/>
              </a:ext>
            </a:extLst>
          </p:cNvPr>
          <p:cNvSpPr/>
          <p:nvPr/>
        </p:nvSpPr>
        <p:spPr bwMode="auto">
          <a:xfrm>
            <a:off x="7026575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AF8973A7-C2B1-D66B-F69B-73C09E353360}"/>
              </a:ext>
            </a:extLst>
          </p:cNvPr>
          <p:cNvCxnSpPr>
            <a:cxnSpLocks/>
            <a:endCxn id="57" idx="2"/>
          </p:cNvCxnSpPr>
          <p:nvPr/>
        </p:nvCxnSpPr>
        <p:spPr bwMode="auto">
          <a:xfrm>
            <a:off x="7825340" y="2348378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C29D1D22-F28D-88B5-125B-1574F1A70909}"/>
              </a:ext>
            </a:extLst>
          </p:cNvPr>
          <p:cNvSpPr/>
          <p:nvPr/>
        </p:nvSpPr>
        <p:spPr bwMode="auto">
          <a:xfrm>
            <a:off x="753063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204D3D0B-6B11-AC92-4E4A-0EA4B6949305}"/>
              </a:ext>
            </a:extLst>
          </p:cNvPr>
          <p:cNvCxnSpPr>
            <a:endCxn id="55" idx="2"/>
          </p:cNvCxnSpPr>
          <p:nvPr/>
        </p:nvCxnSpPr>
        <p:spPr bwMode="auto">
          <a:xfrm>
            <a:off x="731460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11F656FF-F72A-1276-6346-2958F8B3EA47}"/>
              </a:ext>
            </a:extLst>
          </p:cNvPr>
          <p:cNvSpPr/>
          <p:nvPr/>
        </p:nvSpPr>
        <p:spPr bwMode="auto">
          <a:xfrm>
            <a:off x="8041364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CD57CC7A-9D6D-9602-F923-C99344FA0673}"/>
              </a:ext>
            </a:extLst>
          </p:cNvPr>
          <p:cNvSpPr/>
          <p:nvPr/>
        </p:nvSpPr>
        <p:spPr bwMode="auto">
          <a:xfrm>
            <a:off x="8545420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8E27DC06-827D-127C-4995-385D72E4877E}"/>
              </a:ext>
            </a:extLst>
          </p:cNvPr>
          <p:cNvCxnSpPr>
            <a:endCxn id="58" idx="2"/>
          </p:cNvCxnSpPr>
          <p:nvPr/>
        </p:nvCxnSpPr>
        <p:spPr bwMode="auto">
          <a:xfrm>
            <a:off x="8329396" y="278291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32F0F40B-AD2A-C96B-B6D2-7723E6CDAA6C}"/>
              </a:ext>
            </a:extLst>
          </p:cNvPr>
          <p:cNvSpPr txBox="1"/>
          <p:nvPr/>
        </p:nvSpPr>
        <p:spPr bwMode="auto">
          <a:xfrm>
            <a:off x="8434916" y="293597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147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Kann nun Johns Änderungen über ein pull bei sich lokal übernehmen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cxnSpLocks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3B0EAB49-3DEF-ED95-F4E4-4B13AC76CC62}"/>
              </a:ext>
            </a:extLst>
          </p:cNvPr>
          <p:cNvSpPr/>
          <p:nvPr/>
        </p:nvSpPr>
        <p:spPr bwMode="auto">
          <a:xfrm>
            <a:off x="7026575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AF8973A7-C2B1-D66B-F69B-73C09E353360}"/>
              </a:ext>
            </a:extLst>
          </p:cNvPr>
          <p:cNvCxnSpPr>
            <a:cxnSpLocks/>
            <a:endCxn id="57" idx="2"/>
          </p:cNvCxnSpPr>
          <p:nvPr/>
        </p:nvCxnSpPr>
        <p:spPr bwMode="auto">
          <a:xfrm>
            <a:off x="7825340" y="2348378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C29D1D22-F28D-88B5-125B-1574F1A70909}"/>
              </a:ext>
            </a:extLst>
          </p:cNvPr>
          <p:cNvSpPr/>
          <p:nvPr/>
        </p:nvSpPr>
        <p:spPr bwMode="auto">
          <a:xfrm>
            <a:off x="753063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204D3D0B-6B11-AC92-4E4A-0EA4B6949305}"/>
              </a:ext>
            </a:extLst>
          </p:cNvPr>
          <p:cNvCxnSpPr>
            <a:endCxn id="55" idx="2"/>
          </p:cNvCxnSpPr>
          <p:nvPr/>
        </p:nvCxnSpPr>
        <p:spPr bwMode="auto">
          <a:xfrm>
            <a:off x="731460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11F656FF-F72A-1276-6346-2958F8B3EA47}"/>
              </a:ext>
            </a:extLst>
          </p:cNvPr>
          <p:cNvSpPr/>
          <p:nvPr/>
        </p:nvSpPr>
        <p:spPr bwMode="auto">
          <a:xfrm>
            <a:off x="8041364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CD57CC7A-9D6D-9602-F923-C99344FA0673}"/>
              </a:ext>
            </a:extLst>
          </p:cNvPr>
          <p:cNvSpPr/>
          <p:nvPr/>
        </p:nvSpPr>
        <p:spPr bwMode="auto">
          <a:xfrm>
            <a:off x="8545420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8E27DC06-827D-127C-4995-385D72E4877E}"/>
              </a:ext>
            </a:extLst>
          </p:cNvPr>
          <p:cNvCxnSpPr>
            <a:endCxn id="58" idx="2"/>
          </p:cNvCxnSpPr>
          <p:nvPr/>
        </p:nvCxnSpPr>
        <p:spPr bwMode="auto">
          <a:xfrm>
            <a:off x="8329396" y="278291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32F0F40B-AD2A-C96B-B6D2-7723E6CDAA6C}"/>
              </a:ext>
            </a:extLst>
          </p:cNvPr>
          <p:cNvSpPr txBox="1"/>
          <p:nvPr/>
        </p:nvSpPr>
        <p:spPr bwMode="auto">
          <a:xfrm>
            <a:off x="8434916" y="293597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68BFE5F-063A-2A53-4393-E445F298F90E}"/>
              </a:ext>
            </a:extLst>
          </p:cNvPr>
          <p:cNvSpPr txBox="1"/>
          <p:nvPr/>
        </p:nvSpPr>
        <p:spPr bwMode="auto">
          <a:xfrm>
            <a:off x="477559" y="5889780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6403FD1-7243-246D-CF40-0CAB229CE2D4}"/>
              </a:ext>
            </a:extLst>
          </p:cNvPr>
          <p:cNvCxnSpPr>
            <a:cxnSpLocks/>
            <a:endCxn id="15" idx="2"/>
          </p:cNvCxnSpPr>
          <p:nvPr/>
        </p:nvCxnSpPr>
        <p:spPr bwMode="auto">
          <a:xfrm>
            <a:off x="3291765" y="5181722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860C88-D1F8-3AE0-1496-38430DC48B62}"/>
              </a:ext>
            </a:extLst>
          </p:cNvPr>
          <p:cNvSpPr/>
          <p:nvPr/>
        </p:nvSpPr>
        <p:spPr bwMode="auto">
          <a:xfrm>
            <a:off x="3507789" y="54722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D9782DF-ED1D-4F7C-B76E-8187E077FEF7}"/>
              </a:ext>
            </a:extLst>
          </p:cNvPr>
          <p:cNvSpPr/>
          <p:nvPr/>
        </p:nvSpPr>
        <p:spPr bwMode="auto">
          <a:xfrm>
            <a:off x="4011845" y="54722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F07CCE1-0833-5B8A-7F06-340D847B7798}"/>
              </a:ext>
            </a:extLst>
          </p:cNvPr>
          <p:cNvCxnSpPr>
            <a:endCxn id="16" idx="2"/>
          </p:cNvCxnSpPr>
          <p:nvPr/>
        </p:nvCxnSpPr>
        <p:spPr bwMode="auto">
          <a:xfrm>
            <a:off x="3795821" y="56162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8A9477AF-D78D-8ACE-781B-E3F1AEE6917D}"/>
              </a:ext>
            </a:extLst>
          </p:cNvPr>
          <p:cNvSpPr txBox="1"/>
          <p:nvPr/>
        </p:nvSpPr>
        <p:spPr bwMode="auto">
          <a:xfrm>
            <a:off x="3901341" y="5769321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944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Häufiges </a:t>
            </a:r>
            <a:r>
              <a:rPr lang="de-DE" altLang="de-DE" dirty="0" err="1"/>
              <a:t>Rebasing</a:t>
            </a:r>
            <a:r>
              <a:rPr lang="de-DE" altLang="de-DE" dirty="0"/>
              <a:t> nötig</a:t>
            </a:r>
          </a:p>
          <a:p>
            <a:r>
              <a:rPr lang="de-DE" altLang="de-DE" dirty="0" err="1"/>
              <a:t>Rebasing</a:t>
            </a:r>
            <a:r>
              <a:rPr lang="de-DE" altLang="de-DE" dirty="0"/>
              <a:t> hier besser als </a:t>
            </a:r>
            <a:r>
              <a:rPr lang="de-DE" altLang="de-DE" dirty="0" err="1"/>
              <a:t>Merging</a:t>
            </a:r>
            <a:endParaRPr lang="de-DE" altLang="de-DE" dirty="0"/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 </a:t>
            </a:r>
            <a:r>
              <a:rPr lang="de-DE" altLang="de-DE" dirty="0"/>
              <a:t>Verhindert zusätzliche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r>
              <a:rPr lang="de-DE" altLang="de-DE" dirty="0"/>
              <a:t>Lokal existierende </a:t>
            </a:r>
            <a:r>
              <a:rPr lang="de-DE" altLang="de-DE" dirty="0" err="1"/>
              <a:t>Commits</a:t>
            </a:r>
            <a:r>
              <a:rPr lang="de-DE" altLang="de-DE" dirty="0"/>
              <a:t> </a:t>
            </a:r>
            <a:r>
              <a:rPr lang="de-DE" altLang="de-DE" dirty="0" err="1"/>
              <a:t>rebased</a:t>
            </a:r>
            <a:r>
              <a:rPr lang="de-DE" altLang="de-DE" dirty="0"/>
              <a:t> (Remote </a:t>
            </a:r>
            <a:r>
              <a:rPr lang="de-DE" altLang="de-DE" dirty="0" err="1"/>
              <a:t>Commits</a:t>
            </a:r>
            <a:r>
              <a:rPr lang="de-DE" altLang="de-DE" dirty="0"/>
              <a:t> nicht)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 Kein Verstoß gegen Public Branch </a:t>
            </a:r>
            <a:r>
              <a:rPr lang="de-DE" altLang="de-DE" dirty="0" err="1">
                <a:sym typeface="Wingdings" panose="05000000000000000000" pitchFamily="2" charset="2"/>
              </a:rPr>
              <a:t>Rebasing</a:t>
            </a:r>
            <a:endParaRPr lang="de-DE" altLang="de-DE" dirty="0"/>
          </a:p>
          <a:p>
            <a:endParaRPr lang="de-DE" altLang="de-DE" dirty="0"/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72776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954143" cy="1362075"/>
          </a:xfrm>
        </p:spPr>
        <p:txBody>
          <a:bodyPr/>
          <a:lstStyle/>
          <a:p>
            <a:r>
              <a:rPr lang="de-DE" cap="none" dirty="0"/>
              <a:t>Alternative Workflows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782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Andere Workflows = </a:t>
            </a:r>
            <a:r>
              <a:rPr lang="de-DE" altLang="de-DE" dirty="0" err="1"/>
              <a:t>Branching</a:t>
            </a:r>
            <a:r>
              <a:rPr lang="de-DE" altLang="de-DE" dirty="0"/>
              <a:t>-Modell komplexer</a:t>
            </a:r>
          </a:p>
          <a:p>
            <a:r>
              <a:rPr lang="de-DE" altLang="de-DE" dirty="0"/>
              <a:t>Feature-Branch-Workflow</a:t>
            </a:r>
          </a:p>
          <a:p>
            <a:pPr lvl="1"/>
            <a:r>
              <a:rPr lang="de-DE" altLang="de-DE" dirty="0"/>
              <a:t>Features in eigenen </a:t>
            </a:r>
            <a:r>
              <a:rPr lang="de-DE" altLang="de-DE" dirty="0" err="1"/>
              <a:t>Branches</a:t>
            </a:r>
            <a:r>
              <a:rPr lang="de-DE" altLang="de-DE" dirty="0"/>
              <a:t>, nach Abschluss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pPr lvl="1"/>
            <a:r>
              <a:rPr lang="de-DE" altLang="de-DE" dirty="0"/>
              <a:t>Bietet umgekehrte Vor- und Nachteile</a:t>
            </a:r>
          </a:p>
          <a:p>
            <a:pPr lvl="1"/>
            <a:r>
              <a:rPr lang="de-DE" altLang="de-DE" dirty="0"/>
              <a:t>Vorstellung später mit </a:t>
            </a:r>
            <a:r>
              <a:rPr lang="de-DE" altLang="de-DE" dirty="0" err="1"/>
              <a:t>Gitflow</a:t>
            </a:r>
            <a:r>
              <a:rPr lang="de-DE" altLang="de-DE" dirty="0"/>
              <a:t>-Workflow</a:t>
            </a:r>
          </a:p>
          <a:p>
            <a:r>
              <a:rPr lang="de-DE" altLang="de-DE" dirty="0"/>
              <a:t>Völlig unterschiedliche Workflows</a:t>
            </a:r>
          </a:p>
          <a:p>
            <a:pPr lvl="1"/>
            <a:r>
              <a:rPr lang="de-DE" altLang="de-DE" dirty="0" err="1"/>
              <a:t>Forking</a:t>
            </a:r>
            <a:r>
              <a:rPr lang="de-DE" altLang="de-DE" dirty="0"/>
              <a:t>-Workflow: Jeder Entwickler eigenes Remote-Repository</a:t>
            </a:r>
          </a:p>
          <a:p>
            <a:pPr lvl="2"/>
            <a:r>
              <a:rPr lang="de-DE" altLang="de-DE" dirty="0"/>
              <a:t>Projekt-Repository </a:t>
            </a:r>
            <a:r>
              <a:rPr lang="de-DE" altLang="de-DE" dirty="0" err="1"/>
              <a:t>forken</a:t>
            </a:r>
            <a:endParaRPr lang="de-DE" altLang="de-DE" dirty="0"/>
          </a:p>
          <a:p>
            <a:pPr lvl="2"/>
            <a:r>
              <a:rPr lang="de-DE" altLang="de-DE" dirty="0"/>
              <a:t>Dort alleine arbeiten</a:t>
            </a:r>
          </a:p>
          <a:p>
            <a:pPr lvl="2"/>
            <a:r>
              <a:rPr lang="de-DE" altLang="de-DE" dirty="0" err="1"/>
              <a:t>Merge-Requests</a:t>
            </a:r>
            <a:r>
              <a:rPr lang="de-DE" altLang="de-DE" dirty="0"/>
              <a:t> für Änderungen ins ursprüngliche Repository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Alternative Workflows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7731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</a:t>
            </a:r>
            <a:r>
              <a:rPr lang="de-DE" altLang="de-DE" sz="1400" u="sng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Workflows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214" y="188640"/>
            <a:ext cx="5194920" cy="706437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Was sind </a:t>
            </a:r>
            <a:r>
              <a:rPr lang="de-DE" altLang="de-DE" dirty="0" err="1"/>
              <a:t>Git</a:t>
            </a:r>
            <a:r>
              <a:rPr lang="de-DE" altLang="de-DE" dirty="0"/>
              <a:t>-Workflows? 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Andere </a:t>
            </a:r>
            <a:r>
              <a:rPr lang="de-DE" altLang="de-DE" dirty="0" err="1"/>
              <a:t>Git</a:t>
            </a:r>
            <a:r>
              <a:rPr lang="de-DE" altLang="de-DE" dirty="0"/>
              <a:t>-Workflows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-Workflows?</a:t>
            </a:r>
          </a:p>
          <a:p>
            <a:r>
              <a:rPr lang="de-DE" altLang="de-DE" dirty="0"/>
              <a:t>Workflows sind Empfehlungen &amp; Strategien im Remote-Kontext</a:t>
            </a:r>
          </a:p>
          <a:p>
            <a:r>
              <a:rPr lang="de-DE" altLang="de-DE" dirty="0"/>
              <a:t>Sorgen im Team für konsistente und effektive Nutzung von </a:t>
            </a:r>
            <a:r>
              <a:rPr lang="de-DE" altLang="de-DE" dirty="0" err="1"/>
              <a:t>Git</a:t>
            </a:r>
            <a:r>
              <a:rPr lang="de-DE" altLang="de-DE" dirty="0"/>
              <a:t> &amp; </a:t>
            </a:r>
            <a:r>
              <a:rPr lang="de-DE" altLang="de-DE" dirty="0" err="1"/>
              <a:t>GitLab</a:t>
            </a:r>
            <a:endParaRPr lang="de-DE" altLang="de-DE" dirty="0"/>
          </a:p>
          <a:p>
            <a:r>
              <a:rPr lang="de-DE" altLang="de-DE" dirty="0"/>
              <a:t>Workflows = Empfehlungen</a:t>
            </a:r>
          </a:p>
          <a:p>
            <a:pPr lvl="1"/>
            <a:r>
              <a:rPr lang="de-DE" altLang="de-DE" dirty="0"/>
              <a:t>Keine absoluten Regeln!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214" y="188640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-Workflows?</a:t>
            </a:r>
          </a:p>
          <a:p>
            <a:r>
              <a:rPr lang="de-DE" altLang="de-DE" sz="1800" dirty="0"/>
              <a:t>Es gibt nicht den einen </a:t>
            </a:r>
            <a:r>
              <a:rPr lang="de-DE" altLang="de-DE" sz="1800" dirty="0" err="1"/>
              <a:t>Git</a:t>
            </a:r>
            <a:r>
              <a:rPr lang="de-DE" altLang="de-DE" sz="1800" dirty="0"/>
              <a:t>-Workflow</a:t>
            </a:r>
          </a:p>
          <a:p>
            <a:r>
              <a:rPr lang="de-DE" altLang="de-DE" sz="1800" dirty="0" err="1"/>
              <a:t>Git</a:t>
            </a:r>
            <a:r>
              <a:rPr lang="de-DE" altLang="de-DE" sz="1800" dirty="0"/>
              <a:t> und </a:t>
            </a:r>
            <a:r>
              <a:rPr lang="de-DE" altLang="de-DE" sz="1800" dirty="0" err="1"/>
              <a:t>GitLab</a:t>
            </a:r>
            <a:r>
              <a:rPr lang="de-DE" altLang="de-DE" sz="1800" dirty="0"/>
              <a:t> vielfältige Einsatzmöglichkeiten</a:t>
            </a:r>
          </a:p>
          <a:p>
            <a:pPr lvl="1"/>
            <a:r>
              <a:rPr lang="de-DE" altLang="de-DE" sz="1400" dirty="0"/>
              <a:t>Durch verschiedene Konzepte und Features</a:t>
            </a:r>
          </a:p>
          <a:p>
            <a:r>
              <a:rPr lang="de-DE" altLang="de-DE" sz="1800" dirty="0">
                <a:sym typeface="Wingdings" panose="05000000000000000000" pitchFamily="2" charset="2"/>
              </a:rPr>
              <a:t> V</a:t>
            </a:r>
            <a:r>
              <a:rPr lang="de-DE" altLang="de-DE" sz="1800" dirty="0"/>
              <a:t>iele </a:t>
            </a:r>
            <a:r>
              <a:rPr lang="de-DE" altLang="de-DE" sz="1800" dirty="0" err="1"/>
              <a:t>Git</a:t>
            </a:r>
            <a:r>
              <a:rPr lang="de-DE" altLang="de-DE" sz="1800" dirty="0"/>
              <a:t>-Workflows mit unterschiedlichen Konzepten</a:t>
            </a:r>
          </a:p>
          <a:p>
            <a:r>
              <a:rPr lang="de-DE" altLang="de-DE" sz="1800" dirty="0"/>
              <a:t>Auswahl des passenden Workflows nach bestimmten Kriterien</a:t>
            </a:r>
          </a:p>
          <a:p>
            <a:pPr lvl="1"/>
            <a:r>
              <a:rPr lang="de-DE" altLang="de-DE" sz="1400" dirty="0"/>
              <a:t>Projektart</a:t>
            </a:r>
          </a:p>
          <a:p>
            <a:pPr lvl="1"/>
            <a:r>
              <a:rPr lang="de-DE" altLang="de-DE" sz="1400" dirty="0"/>
              <a:t>Projektgröße und Umfang</a:t>
            </a:r>
          </a:p>
          <a:p>
            <a:pPr lvl="1"/>
            <a:r>
              <a:rPr lang="de-DE" altLang="de-DE" sz="1400" dirty="0"/>
              <a:t>Teamgröße</a:t>
            </a:r>
          </a:p>
          <a:p>
            <a:pPr lvl="1"/>
            <a:r>
              <a:rPr lang="de-DE" altLang="de-DE" sz="1400" dirty="0"/>
              <a:t>Teamkultur</a:t>
            </a:r>
          </a:p>
          <a:p>
            <a:r>
              <a:rPr lang="de-DE" altLang="de-DE" sz="1800" dirty="0"/>
              <a:t>Teammitglieder müssen den Workflow kennen und produktiv integrieren</a:t>
            </a:r>
          </a:p>
          <a:p>
            <a:r>
              <a:rPr lang="de-DE" altLang="de-DE" sz="1800" dirty="0"/>
              <a:t>Workflow darf keinen unnötigen Overhead erzeugen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7033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= einfacher Workflow</a:t>
            </a:r>
          </a:p>
          <a:p>
            <a:r>
              <a:rPr lang="de-DE" altLang="de-DE" dirty="0"/>
              <a:t>Im zentralen Ansatz wird nur ein Branch benötigt</a:t>
            </a:r>
          </a:p>
          <a:p>
            <a:pPr lvl="1"/>
            <a:r>
              <a:rPr lang="de-DE" altLang="de-DE" dirty="0"/>
              <a:t>Häufig </a:t>
            </a:r>
            <a:r>
              <a:rPr lang="de-DE" altLang="de-DE" b="1" dirty="0" err="1"/>
              <a:t>main</a:t>
            </a:r>
            <a:r>
              <a:rPr lang="de-DE" altLang="de-DE" dirty="0"/>
              <a:t>, (auch </a:t>
            </a:r>
            <a:r>
              <a:rPr lang="de-DE" altLang="de-DE" b="1" dirty="0" err="1"/>
              <a:t>trunk</a:t>
            </a:r>
            <a:r>
              <a:rPr lang="de-DE" altLang="de-DE" dirty="0"/>
              <a:t> oder </a:t>
            </a:r>
            <a:r>
              <a:rPr lang="de-DE" altLang="de-DE" b="1" dirty="0" err="1"/>
              <a:t>master</a:t>
            </a:r>
            <a:r>
              <a:rPr lang="de-DE" altLang="de-DE" dirty="0"/>
              <a:t> (veraltet))</a:t>
            </a:r>
          </a:p>
          <a:p>
            <a:pPr lvl="1"/>
            <a:r>
              <a:rPr lang="de-DE" altLang="de-DE" dirty="0"/>
              <a:t>Änderungen als Commit</a:t>
            </a:r>
          </a:p>
          <a:p>
            <a:pPr lvl="1"/>
            <a:r>
              <a:rPr lang="de-DE" altLang="de-DE" dirty="0"/>
              <a:t>Keine Branch-Verwaltung </a:t>
            </a:r>
            <a:r>
              <a:rPr lang="de-DE" altLang="de-DE" dirty="0">
                <a:sym typeface="Wingdings" panose="05000000000000000000" pitchFamily="2" charset="2"/>
              </a:rPr>
              <a:t> Weniger Overhead</a:t>
            </a:r>
            <a:endParaRPr lang="de-DE" altLang="de-DE" dirty="0"/>
          </a:p>
          <a:p>
            <a:r>
              <a:rPr lang="de-DE" altLang="de-DE" dirty="0">
                <a:sym typeface="Wingdings" panose="05000000000000000000" pitchFamily="2" charset="2"/>
              </a:rPr>
              <a:t></a:t>
            </a:r>
            <a:r>
              <a:rPr lang="de-DE" altLang="de-DE" dirty="0"/>
              <a:t> Einfach und schnell zu verstehen</a:t>
            </a:r>
          </a:p>
          <a:p>
            <a:r>
              <a:rPr lang="de-DE" altLang="de-DE" dirty="0"/>
              <a:t>Erleichtert Umstieg von CVCS (Subversion)</a:t>
            </a:r>
          </a:p>
          <a:p>
            <a:r>
              <a:rPr lang="de-DE" altLang="de-DE" dirty="0"/>
              <a:t>Beliebt wegen Kompatibilität zu CI/CD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24207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Entwickler committen direkt auf </a:t>
            </a:r>
            <a:r>
              <a:rPr lang="de-DE" altLang="de-DE" dirty="0" err="1"/>
              <a:t>main</a:t>
            </a:r>
            <a:endParaRPr lang="de-DE" altLang="de-DE" dirty="0"/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 oft neue Änderungen (</a:t>
            </a:r>
            <a:r>
              <a:rPr lang="de-DE" altLang="de-DE" dirty="0" err="1">
                <a:sym typeface="Wingdings" panose="05000000000000000000" pitchFamily="2" charset="2"/>
              </a:rPr>
              <a:t>main</a:t>
            </a:r>
            <a:r>
              <a:rPr lang="de-DE" altLang="de-DE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Keine längerlebigen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endParaRPr lang="de-DE" altLang="de-DE" dirty="0"/>
          </a:p>
          <a:p>
            <a:r>
              <a:rPr lang="de-DE" altLang="de-DE" dirty="0"/>
              <a:t>Häufige </a:t>
            </a:r>
            <a:r>
              <a:rPr lang="de-DE" altLang="de-DE" dirty="0" err="1"/>
              <a:t>Commits</a:t>
            </a:r>
            <a:r>
              <a:rPr lang="de-DE" altLang="de-DE" dirty="0"/>
              <a:t> unterstützen CI/CD </a:t>
            </a:r>
          </a:p>
          <a:p>
            <a:pPr lvl="1"/>
            <a:r>
              <a:rPr lang="de-DE" altLang="de-DE" dirty="0"/>
              <a:t>CI-Pipeline kann häufig durchlaufen</a:t>
            </a:r>
          </a:p>
          <a:p>
            <a:pPr lvl="1"/>
            <a:r>
              <a:rPr lang="de-DE" altLang="de-DE" dirty="0"/>
              <a:t>Automatisierte Tests (= schnelles Feedback)</a:t>
            </a:r>
          </a:p>
          <a:p>
            <a:pPr lvl="1"/>
            <a:r>
              <a:rPr lang="de-DE" altLang="de-DE" dirty="0"/>
              <a:t>Hochfrequente Releases möglich</a:t>
            </a:r>
          </a:p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legt Fokus auf Commit-Qualität </a:t>
            </a:r>
          </a:p>
          <a:p>
            <a:pPr lvl="1"/>
            <a:r>
              <a:rPr lang="de-DE" altLang="de-DE" dirty="0"/>
              <a:t>= lauffähig und getestet</a:t>
            </a:r>
          </a:p>
          <a:p>
            <a:pPr lvl="1"/>
            <a:r>
              <a:rPr lang="de-DE" altLang="de-DE" dirty="0"/>
              <a:t>Schlechte Code-Qualität = großer Schaden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57471553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960</Words>
  <Application>Microsoft Office PowerPoint</Application>
  <PresentationFormat>Bildschirmpräsentation (4:3)</PresentationFormat>
  <Paragraphs>246</Paragraphs>
  <Slides>26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26</vt:i4>
      </vt:variant>
    </vt:vector>
  </HeadingPairs>
  <TitlesOfParts>
    <vt:vector size="33" baseType="lpstr">
      <vt:lpstr>Arial</vt:lpstr>
      <vt:lpstr>Consolas</vt:lpstr>
      <vt:lpstr>Monotype Sorts</vt:lpstr>
      <vt:lpstr>Times New Roman</vt:lpstr>
      <vt:lpstr>vorlneu</vt:lpstr>
      <vt:lpstr>Benutzerdefiniertes Design</vt:lpstr>
      <vt:lpstr>2_vorlneu</vt:lpstr>
      <vt:lpstr>Tag 1: Einführung in Git und GitLab, Git-Workflow im Team</vt:lpstr>
      <vt:lpstr>Agenda</vt:lpstr>
      <vt:lpstr>Agenda</vt:lpstr>
      <vt:lpstr>Workflows</vt:lpstr>
      <vt:lpstr>Git-Workflow</vt:lpstr>
      <vt:lpstr>Git-Workflow</vt:lpstr>
      <vt:lpstr>Git-Workflow</vt:lpstr>
      <vt:lpstr>Git-Workflow</vt:lpstr>
      <vt:lpstr>Git-Workflow</vt:lpstr>
      <vt:lpstr>Git-Workflow</vt:lpstr>
      <vt:lpstr>Git-Workflow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Alternative Workflows</vt:lpstr>
      <vt:lpstr>Alternative Workflows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60</cp:revision>
  <cp:lastPrinted>1996-08-01T16:36:58Z</cp:lastPrinted>
  <dcterms:created xsi:type="dcterms:W3CDTF">2024-05-03T10:07:43Z</dcterms:created>
  <dcterms:modified xsi:type="dcterms:W3CDTF">2024-06-10T11:35:11Z</dcterms:modified>
</cp:coreProperties>
</file>