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8"/>
  </p:notesMasterIdLst>
  <p:handoutMasterIdLst>
    <p:handoutMasterId r:id="rId19"/>
  </p:handoutMasterIdLst>
  <p:sldIdLst>
    <p:sldId id="624" r:id="rId3"/>
    <p:sldId id="606" r:id="rId4"/>
    <p:sldId id="626" r:id="rId5"/>
    <p:sldId id="627" r:id="rId6"/>
    <p:sldId id="290" r:id="rId7"/>
    <p:sldId id="291" r:id="rId8"/>
    <p:sldId id="292" r:id="rId9"/>
    <p:sldId id="302" r:id="rId10"/>
    <p:sldId id="294" r:id="rId11"/>
    <p:sldId id="301" r:id="rId12"/>
    <p:sldId id="298" r:id="rId13"/>
    <p:sldId id="296" r:id="rId14"/>
    <p:sldId id="303" r:id="rId15"/>
    <p:sldId id="299" r:id="rId16"/>
    <p:sldId id="304" r:id="rId17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FFC3889D-14DA-4267-82BF-30AEBFDBA907}">
          <p14:sldIdLst>
            <p14:sldId id="624"/>
            <p14:sldId id="606"/>
            <p14:sldId id="626"/>
            <p14:sldId id="627"/>
            <p14:sldId id="290"/>
            <p14:sldId id="291"/>
            <p14:sldId id="292"/>
            <p14:sldId id="302"/>
            <p14:sldId id="294"/>
            <p14:sldId id="301"/>
            <p14:sldId id="298"/>
            <p14:sldId id="296"/>
            <p14:sldId id="303"/>
            <p14:sldId id="299"/>
            <p14:sldId id="3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0D4F3C"/>
    <a:srgbClr val="037C03"/>
    <a:srgbClr val="FFFFFF"/>
    <a:srgbClr val="800000"/>
    <a:srgbClr val="060165"/>
    <a:srgbClr val="006A42"/>
    <a:srgbClr val="024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76006" autoAdjust="0"/>
  </p:normalViewPr>
  <p:slideViewPr>
    <p:cSldViewPr>
      <p:cViewPr varScale="1">
        <p:scale>
          <a:sx n="108" d="100"/>
          <a:sy n="108" d="100"/>
        </p:scale>
        <p:origin x="102" y="4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838491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Nur die Testgruppe ist von einem Rollback während der Testphase betroffen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239133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Neusystem muss mit Altsystem zumindest teilweise kompatibel sein</a:t>
            </a:r>
            <a:br>
              <a:rPr lang="de-DE" dirty="0"/>
            </a:br>
            <a:r>
              <a:rPr lang="de-DE" dirty="0"/>
              <a:t>Testen ob beide Systeme gleich Antworten</a:t>
            </a:r>
          </a:p>
          <a:p>
            <a:r>
              <a:rPr lang="de-DE" dirty="0" err="1"/>
              <a:t>Performanztests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511040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Das eigentliche Update muss separat stattfinden</a:t>
            </a:r>
            <a:br>
              <a:rPr lang="de-DE" dirty="0"/>
            </a:br>
            <a:r>
              <a:rPr lang="de-DE" dirty="0"/>
              <a:t>Beeinflusst weder User noch das Altsystem</a:t>
            </a:r>
            <a:br>
              <a:rPr lang="de-DE" dirty="0"/>
            </a:br>
            <a:r>
              <a:rPr lang="de-DE" dirty="0"/>
              <a:t>Kann mit Blue-Green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Red</a:t>
            </a:r>
            <a:r>
              <a:rPr lang="de-DE" dirty="0"/>
              <a:t>-Black </a:t>
            </a:r>
            <a:r>
              <a:rPr lang="de-DE" dirty="0" err="1"/>
              <a:t>Deployment</a:t>
            </a:r>
            <a:r>
              <a:rPr lang="de-DE" dirty="0"/>
              <a:t> kombiniert werden.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37921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noProof="0" dirty="0"/>
              <a:t>Tendenziell lässt sich alles mit </a:t>
            </a:r>
            <a:r>
              <a:rPr lang="de-DE" noProof="0" dirty="0" err="1"/>
              <a:t>gitlabs</a:t>
            </a:r>
            <a:r>
              <a:rPr lang="de-DE" noProof="0" dirty="0"/>
              <a:t> CI/CD umsetzen</a:t>
            </a:r>
          </a:p>
          <a:p>
            <a:r>
              <a:rPr lang="de-DE" noProof="0" dirty="0"/>
              <a:t>Kann je nach Strategie sehr komplex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34563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Liste an Strategien die kurz Angesehen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43190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Einfachster deploy</a:t>
            </a:r>
            <a:br>
              <a:rPr lang="de-DE" dirty="0"/>
            </a:br>
            <a:r>
              <a:rPr lang="de-DE" dirty="0"/>
              <a:t>Rollback wäre das komplette update rückwärts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21781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Nur ein Server</a:t>
            </a:r>
            <a:br>
              <a:rPr lang="de-DE" dirty="0"/>
            </a:br>
            <a:r>
              <a:rPr lang="de-DE" dirty="0"/>
              <a:t>Rollback dauert so lange wie das Update selbst</a:t>
            </a:r>
            <a:br>
              <a:rPr lang="de-DE" dirty="0"/>
            </a:br>
            <a:r>
              <a:rPr lang="de-DE" dirty="0"/>
              <a:t>Rollback hat ebenfalls Downtime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27724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 Anfrage wird zufällig alt oder neu gewählt mit bestimmter Gewichtung.</a:t>
            </a:r>
          </a:p>
          <a:p>
            <a:r>
              <a:rPr lang="de-DE" dirty="0"/>
              <a:t>Altsystem (</a:t>
            </a:r>
            <a:r>
              <a:rPr lang="de-DE" dirty="0" err="1"/>
              <a:t>blue</a:t>
            </a:r>
            <a:r>
              <a:rPr lang="de-DE" dirty="0"/>
              <a:t>) kann bei nächstem update als Neusystem benutzt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587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Rollback ist nur Einstellung des Load-Balancers</a:t>
            </a:r>
          </a:p>
          <a:p>
            <a:r>
              <a:rPr lang="de-DE" dirty="0"/>
              <a:t>Keine feste Testgruppe</a:t>
            </a:r>
          </a:p>
          <a:p>
            <a:r>
              <a:rPr lang="de-DE" dirty="0"/>
              <a:t>2 Server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76930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11605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Nützlich wenn man eine feste Testgruppe </a:t>
            </a:r>
            <a:r>
              <a:rPr lang="de-DE" dirty="0" err="1"/>
              <a:t>hat,s</a:t>
            </a:r>
            <a:r>
              <a:rPr lang="de-DE" dirty="0"/>
              <a:t> die die neue Version vorab testen soll.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99690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1669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10.06.2024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2282997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Tag-3_5-Deployment-Strategien.pptx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7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5471839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3: </a:t>
            </a:r>
            <a:r>
              <a:rPr lang="de-DE" altLang="de-DE" sz="3200" dirty="0" err="1"/>
              <a:t>GitOps</a:t>
            </a:r>
            <a:r>
              <a:rPr lang="de-DE" altLang="de-DE" sz="3200" dirty="0"/>
              <a:t>,</a:t>
            </a:r>
            <a:br>
              <a:rPr lang="de-DE" altLang="de-DE" sz="3200" dirty="0"/>
            </a:br>
            <a:r>
              <a:rPr lang="de-DE" altLang="de-DE" sz="3200" dirty="0"/>
              <a:t>Docker in der Entwicklung und </a:t>
            </a:r>
            <a:r>
              <a:rPr lang="de-DE" altLang="de-DE" sz="3200" dirty="0" err="1"/>
              <a:t>Deployment</a:t>
            </a:r>
            <a:r>
              <a:rPr lang="de-DE" altLang="de-DE" sz="3200" dirty="0"/>
              <a:t>-Strategien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19.06.2024, Daniel Krämer &amp; Malte Fischer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591ABD-50D5-A755-735A-235A68CBB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/>
              <a:t>Deployment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BCCEE5-8221-F691-5CC6-40425689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Vorteile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Keine Downtime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Einfaches Rollback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Partieller Deploy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Nachteile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Aufwändige Implementierung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Zufällige Zuweisung zu neuem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Teuer</a:t>
            </a:r>
          </a:p>
        </p:txBody>
      </p:sp>
    </p:spTree>
    <p:extLst>
      <p:ext uri="{BB962C8B-B14F-4D97-AF65-F5344CB8AC3E}">
        <p14:creationId xmlns:p14="http://schemas.microsoft.com/office/powerpoint/2010/main" val="617239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D286B2-C35C-4BC6-9254-B3D2AE464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41B00E-A256-2C3F-B12E-C474E3991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9"/>
            <a:ext cx="8516937" cy="1296135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 err="1">
                <a:latin typeface="+mj-lt"/>
              </a:rPr>
              <a:t>Red</a:t>
            </a:r>
            <a:r>
              <a:rPr lang="de-DE" sz="2400" b="1" dirty="0">
                <a:latin typeface="+mj-lt"/>
              </a:rPr>
              <a:t>-Black </a:t>
            </a:r>
            <a:r>
              <a:rPr lang="de-DE" sz="2400" b="1" dirty="0" err="1">
                <a:latin typeface="+mj-lt"/>
              </a:rPr>
              <a:t>Deployment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Sehr ähnlich zu Blue-Green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Kompletter Wechsel zu Neusystem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9A42B7E-356B-9AFB-BEC4-C71BCE179FEF}"/>
              </a:ext>
            </a:extLst>
          </p:cNvPr>
          <p:cNvSpPr/>
          <p:nvPr/>
        </p:nvSpPr>
        <p:spPr bwMode="auto">
          <a:xfrm>
            <a:off x="611560" y="3645024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3D801ADB-E612-D46E-1DDE-06F9BB633025}"/>
              </a:ext>
            </a:extLst>
          </p:cNvPr>
          <p:cNvCxnSpPr>
            <a:cxnSpLocks/>
            <a:stCxn id="7" idx="3"/>
          </p:cNvCxnSpPr>
          <p:nvPr/>
        </p:nvCxnSpPr>
        <p:spPr bwMode="auto">
          <a:xfrm>
            <a:off x="2771800" y="4725144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80503DD-CA46-B4A0-4BBE-D21934A5E720}"/>
              </a:ext>
            </a:extLst>
          </p:cNvPr>
          <p:cNvCxnSpPr>
            <a:cxnSpLocks/>
          </p:cNvCxnSpPr>
          <p:nvPr/>
        </p:nvCxnSpPr>
        <p:spPr bwMode="auto">
          <a:xfrm>
            <a:off x="5641801" y="4725144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5" name="Würfel 24">
            <a:extLst>
              <a:ext uri="{FF2B5EF4-FFF2-40B4-BE49-F238E27FC236}">
                <a16:creationId xmlns:a16="http://schemas.microsoft.com/office/drawing/2014/main" id="{BD850A33-5E52-B6F7-5FBE-BB523848B265}"/>
              </a:ext>
            </a:extLst>
          </p:cNvPr>
          <p:cNvSpPr/>
          <p:nvPr/>
        </p:nvSpPr>
        <p:spPr bwMode="auto">
          <a:xfrm>
            <a:off x="899592" y="4365104"/>
            <a:ext cx="843458" cy="1296135"/>
          </a:xfrm>
          <a:prstGeom prst="cub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v1</a:t>
            </a:r>
          </a:p>
        </p:txBody>
      </p:sp>
      <p:sp>
        <p:nvSpPr>
          <p:cNvPr id="26" name="Würfel 25">
            <a:extLst>
              <a:ext uri="{FF2B5EF4-FFF2-40B4-BE49-F238E27FC236}">
                <a16:creationId xmlns:a16="http://schemas.microsoft.com/office/drawing/2014/main" id="{6F16EBCD-4845-0242-4317-280F3ABB2C7F}"/>
              </a:ext>
            </a:extLst>
          </p:cNvPr>
          <p:cNvSpPr/>
          <p:nvPr/>
        </p:nvSpPr>
        <p:spPr bwMode="auto">
          <a:xfrm>
            <a:off x="1619672" y="4356729"/>
            <a:ext cx="843458" cy="1296135"/>
          </a:xfrm>
          <a:prstGeom prst="cube">
            <a:avLst/>
          </a:prstGeom>
          <a:solidFill>
            <a:schemeClr val="accent4">
              <a:lumMod val="50000"/>
              <a:lumOff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v0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7" name="Würfel 26">
            <a:extLst>
              <a:ext uri="{FF2B5EF4-FFF2-40B4-BE49-F238E27FC236}">
                <a16:creationId xmlns:a16="http://schemas.microsoft.com/office/drawing/2014/main" id="{0341CFDE-6963-0AAB-C2B9-976A7DD781D0}"/>
              </a:ext>
            </a:extLst>
          </p:cNvPr>
          <p:cNvSpPr/>
          <p:nvPr/>
        </p:nvSpPr>
        <p:spPr bwMode="auto">
          <a:xfrm>
            <a:off x="899592" y="3717032"/>
            <a:ext cx="1552952" cy="574896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Balancer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2E4BD116-5653-36B1-14AE-187A07726657}"/>
              </a:ext>
            </a:extLst>
          </p:cNvPr>
          <p:cNvCxnSpPr>
            <a:cxnSpLocks/>
            <a:stCxn id="27" idx="3"/>
            <a:endCxn id="25" idx="1"/>
          </p:cNvCxnSpPr>
          <p:nvPr/>
        </p:nvCxnSpPr>
        <p:spPr bwMode="auto">
          <a:xfrm flipH="1">
            <a:off x="1215889" y="4291928"/>
            <a:ext cx="388317" cy="28404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0EE688AC-ACC9-E35D-B162-E98089E72BC7}"/>
              </a:ext>
            </a:extLst>
          </p:cNvPr>
          <p:cNvSpPr/>
          <p:nvPr/>
        </p:nvSpPr>
        <p:spPr bwMode="auto">
          <a:xfrm>
            <a:off x="3481561" y="3642352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3" name="Würfel 32">
            <a:extLst>
              <a:ext uri="{FF2B5EF4-FFF2-40B4-BE49-F238E27FC236}">
                <a16:creationId xmlns:a16="http://schemas.microsoft.com/office/drawing/2014/main" id="{5F2B0679-030D-E48D-0C3D-69A94589EB2B}"/>
              </a:ext>
            </a:extLst>
          </p:cNvPr>
          <p:cNvSpPr/>
          <p:nvPr/>
        </p:nvSpPr>
        <p:spPr bwMode="auto">
          <a:xfrm>
            <a:off x="3769593" y="4362432"/>
            <a:ext cx="843458" cy="1296135"/>
          </a:xfrm>
          <a:prstGeom prst="cub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v1</a:t>
            </a:r>
          </a:p>
        </p:txBody>
      </p:sp>
      <p:sp>
        <p:nvSpPr>
          <p:cNvPr id="34" name="Würfel 33">
            <a:extLst>
              <a:ext uri="{FF2B5EF4-FFF2-40B4-BE49-F238E27FC236}">
                <a16:creationId xmlns:a16="http://schemas.microsoft.com/office/drawing/2014/main" id="{C5878FD4-F864-5C52-5AAD-53F7209DB3F9}"/>
              </a:ext>
            </a:extLst>
          </p:cNvPr>
          <p:cNvSpPr/>
          <p:nvPr/>
        </p:nvSpPr>
        <p:spPr bwMode="auto">
          <a:xfrm>
            <a:off x="4489673" y="4354057"/>
            <a:ext cx="843458" cy="1296135"/>
          </a:xfrm>
          <a:prstGeom prst="cube">
            <a:avLst/>
          </a:prstGeom>
          <a:solidFill>
            <a:schemeClr val="accent4">
              <a:lumMod val="50000"/>
              <a:lumOff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v2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5" name="Würfel 34">
            <a:extLst>
              <a:ext uri="{FF2B5EF4-FFF2-40B4-BE49-F238E27FC236}">
                <a16:creationId xmlns:a16="http://schemas.microsoft.com/office/drawing/2014/main" id="{24C43D68-B69D-5E39-90CC-68B572C56C7F}"/>
              </a:ext>
            </a:extLst>
          </p:cNvPr>
          <p:cNvSpPr/>
          <p:nvPr/>
        </p:nvSpPr>
        <p:spPr bwMode="auto">
          <a:xfrm>
            <a:off x="3769593" y="3714360"/>
            <a:ext cx="1552952" cy="574896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Balancer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B9D49564-6AF5-B2E4-DE9B-07DF49117430}"/>
              </a:ext>
            </a:extLst>
          </p:cNvPr>
          <p:cNvCxnSpPr>
            <a:cxnSpLocks/>
            <a:stCxn id="35" idx="3"/>
            <a:endCxn id="33" idx="1"/>
          </p:cNvCxnSpPr>
          <p:nvPr/>
        </p:nvCxnSpPr>
        <p:spPr bwMode="auto">
          <a:xfrm flipH="1">
            <a:off x="4085890" y="4289256"/>
            <a:ext cx="388317" cy="28404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7" name="Rechteck 36">
            <a:extLst>
              <a:ext uri="{FF2B5EF4-FFF2-40B4-BE49-F238E27FC236}">
                <a16:creationId xmlns:a16="http://schemas.microsoft.com/office/drawing/2014/main" id="{C1F0E66E-C8D6-65A4-D7DE-D7FE8C1E9649}"/>
              </a:ext>
            </a:extLst>
          </p:cNvPr>
          <p:cNvSpPr/>
          <p:nvPr/>
        </p:nvSpPr>
        <p:spPr bwMode="auto">
          <a:xfrm>
            <a:off x="6351562" y="3627488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8" name="Würfel 37">
            <a:extLst>
              <a:ext uri="{FF2B5EF4-FFF2-40B4-BE49-F238E27FC236}">
                <a16:creationId xmlns:a16="http://schemas.microsoft.com/office/drawing/2014/main" id="{2AD0A73B-4B6B-E0A2-F779-1BAD8CCE3BF4}"/>
              </a:ext>
            </a:extLst>
          </p:cNvPr>
          <p:cNvSpPr/>
          <p:nvPr/>
        </p:nvSpPr>
        <p:spPr bwMode="auto">
          <a:xfrm>
            <a:off x="6639594" y="4347568"/>
            <a:ext cx="843458" cy="1296135"/>
          </a:xfrm>
          <a:prstGeom prst="cub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v1</a:t>
            </a:r>
          </a:p>
        </p:txBody>
      </p:sp>
      <p:sp>
        <p:nvSpPr>
          <p:cNvPr id="39" name="Würfel 38">
            <a:extLst>
              <a:ext uri="{FF2B5EF4-FFF2-40B4-BE49-F238E27FC236}">
                <a16:creationId xmlns:a16="http://schemas.microsoft.com/office/drawing/2014/main" id="{E9A84FF0-6B30-67A0-DB8E-466F36A38154}"/>
              </a:ext>
            </a:extLst>
          </p:cNvPr>
          <p:cNvSpPr/>
          <p:nvPr/>
        </p:nvSpPr>
        <p:spPr bwMode="auto">
          <a:xfrm>
            <a:off x="7359674" y="4339193"/>
            <a:ext cx="843458" cy="1296135"/>
          </a:xfrm>
          <a:prstGeom prst="cube">
            <a:avLst/>
          </a:prstGeom>
          <a:solidFill>
            <a:schemeClr val="accent4">
              <a:lumMod val="50000"/>
              <a:lumOff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v2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0" name="Würfel 39">
            <a:extLst>
              <a:ext uri="{FF2B5EF4-FFF2-40B4-BE49-F238E27FC236}">
                <a16:creationId xmlns:a16="http://schemas.microsoft.com/office/drawing/2014/main" id="{302B8E49-5E28-90CB-BCB2-FB0385874CC6}"/>
              </a:ext>
            </a:extLst>
          </p:cNvPr>
          <p:cNvSpPr/>
          <p:nvPr/>
        </p:nvSpPr>
        <p:spPr bwMode="auto">
          <a:xfrm>
            <a:off x="6639594" y="3699496"/>
            <a:ext cx="1552952" cy="574896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Balancer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7E10CAC2-B54F-BBE2-BE39-E0349FAF7087}"/>
              </a:ext>
            </a:extLst>
          </p:cNvPr>
          <p:cNvCxnSpPr>
            <a:cxnSpLocks/>
            <a:stCxn id="40" idx="3"/>
            <a:endCxn id="39" idx="1"/>
          </p:cNvCxnSpPr>
          <p:nvPr/>
        </p:nvCxnSpPr>
        <p:spPr bwMode="auto">
          <a:xfrm>
            <a:off x="7344208" y="4274392"/>
            <a:ext cx="331763" cy="27566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240043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D286B2-C35C-4BC6-9254-B3D2AE464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41B00E-A256-2C3F-B12E-C474E3991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0"/>
            <a:ext cx="8516937" cy="1656185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Canary </a:t>
            </a:r>
            <a:r>
              <a:rPr lang="de-DE" sz="2400" b="1" dirty="0" err="1">
                <a:latin typeface="+mj-lt"/>
              </a:rPr>
              <a:t>Deployment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Neue Version nur für bestimmten Teil der User </a:t>
            </a:r>
            <a:r>
              <a:rPr lang="de-DE" dirty="0" err="1"/>
              <a:t>released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Test der Version mit Testgruppe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A5D56F6-2D51-C947-AF92-9751956C7BBA}"/>
              </a:ext>
            </a:extLst>
          </p:cNvPr>
          <p:cNvSpPr/>
          <p:nvPr/>
        </p:nvSpPr>
        <p:spPr bwMode="auto">
          <a:xfrm>
            <a:off x="611560" y="3645024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927DDFAF-5F81-D970-B14E-EC894957BC2C}"/>
              </a:ext>
            </a:extLst>
          </p:cNvPr>
          <p:cNvCxnSpPr>
            <a:cxnSpLocks/>
            <a:stCxn id="4" idx="3"/>
          </p:cNvCxnSpPr>
          <p:nvPr/>
        </p:nvCxnSpPr>
        <p:spPr bwMode="auto">
          <a:xfrm>
            <a:off x="2771800" y="4725144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E2033F2-11E1-E3B2-61AE-C91B7C339156}"/>
              </a:ext>
            </a:extLst>
          </p:cNvPr>
          <p:cNvCxnSpPr>
            <a:cxnSpLocks/>
          </p:cNvCxnSpPr>
          <p:nvPr/>
        </p:nvCxnSpPr>
        <p:spPr bwMode="auto">
          <a:xfrm>
            <a:off x="5641801" y="4725144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D7493555-5056-90A1-D559-3B05F43C5BCF}"/>
              </a:ext>
            </a:extLst>
          </p:cNvPr>
          <p:cNvSpPr/>
          <p:nvPr/>
        </p:nvSpPr>
        <p:spPr bwMode="auto">
          <a:xfrm>
            <a:off x="827584" y="4493693"/>
            <a:ext cx="1728192" cy="504056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/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v1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AD14B0D0-44E5-CAC0-CFC4-3464D6FCD332}"/>
              </a:ext>
            </a:extLst>
          </p:cNvPr>
          <p:cNvSpPr/>
          <p:nvPr/>
        </p:nvSpPr>
        <p:spPr bwMode="auto">
          <a:xfrm>
            <a:off x="827584" y="3861048"/>
            <a:ext cx="1728192" cy="504056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v1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47919677-0BC4-4B6D-75EE-92E08DC6651D}"/>
              </a:ext>
            </a:extLst>
          </p:cNvPr>
          <p:cNvSpPr/>
          <p:nvPr/>
        </p:nvSpPr>
        <p:spPr bwMode="auto">
          <a:xfrm>
            <a:off x="827584" y="5120331"/>
            <a:ext cx="1728192" cy="504056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/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v1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9E861BC-76AB-A9B4-A2CF-1772A115F4F9}"/>
              </a:ext>
            </a:extLst>
          </p:cNvPr>
          <p:cNvSpPr/>
          <p:nvPr/>
        </p:nvSpPr>
        <p:spPr bwMode="auto">
          <a:xfrm>
            <a:off x="3491880" y="3645024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4804EA0-32AD-3E25-E9A1-3E62DCF10FB6}"/>
              </a:ext>
            </a:extLst>
          </p:cNvPr>
          <p:cNvSpPr/>
          <p:nvPr/>
        </p:nvSpPr>
        <p:spPr bwMode="auto">
          <a:xfrm>
            <a:off x="3707904" y="4493693"/>
            <a:ext cx="1728192" cy="504056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/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v1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2D587887-A493-FCB5-0123-185A116DE8B4}"/>
              </a:ext>
            </a:extLst>
          </p:cNvPr>
          <p:cNvSpPr/>
          <p:nvPr/>
        </p:nvSpPr>
        <p:spPr bwMode="auto">
          <a:xfrm>
            <a:off x="3707904" y="3861048"/>
            <a:ext cx="1728192" cy="504056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App v2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30593E9E-C3D1-7DB1-32CF-76D29D8C66CA}"/>
              </a:ext>
            </a:extLst>
          </p:cNvPr>
          <p:cNvSpPr/>
          <p:nvPr/>
        </p:nvSpPr>
        <p:spPr bwMode="auto">
          <a:xfrm>
            <a:off x="3707904" y="5120331"/>
            <a:ext cx="1728192" cy="504056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/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v1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23327B73-1CAA-03CF-3CFB-DD35B42FAC8B}"/>
              </a:ext>
            </a:extLst>
          </p:cNvPr>
          <p:cNvSpPr/>
          <p:nvPr/>
        </p:nvSpPr>
        <p:spPr bwMode="auto">
          <a:xfrm>
            <a:off x="6372200" y="3645024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55B43FFD-2532-985B-3EC9-035FB6D9EBAF}"/>
              </a:ext>
            </a:extLst>
          </p:cNvPr>
          <p:cNvSpPr/>
          <p:nvPr/>
        </p:nvSpPr>
        <p:spPr bwMode="auto">
          <a:xfrm>
            <a:off x="6588224" y="4493693"/>
            <a:ext cx="1728192" cy="504056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/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v2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AD96BD31-A6CE-9263-AAF8-3BBDFF327475}"/>
              </a:ext>
            </a:extLst>
          </p:cNvPr>
          <p:cNvSpPr/>
          <p:nvPr/>
        </p:nvSpPr>
        <p:spPr bwMode="auto">
          <a:xfrm>
            <a:off x="6588224" y="3861048"/>
            <a:ext cx="1728192" cy="504056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v2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7BC13513-AC10-90B5-F389-9A1F2616D411}"/>
              </a:ext>
            </a:extLst>
          </p:cNvPr>
          <p:cNvSpPr/>
          <p:nvPr/>
        </p:nvSpPr>
        <p:spPr bwMode="auto">
          <a:xfrm>
            <a:off x="6588224" y="5120331"/>
            <a:ext cx="1728192" cy="504056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/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 v2</a:t>
            </a:r>
          </a:p>
        </p:txBody>
      </p:sp>
    </p:spTree>
    <p:extLst>
      <p:ext uri="{BB962C8B-B14F-4D97-AF65-F5344CB8AC3E}">
        <p14:creationId xmlns:p14="http://schemas.microsoft.com/office/powerpoint/2010/main" val="2422806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37A3AA-5D50-D381-93DD-F35F9DA17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CE9B1E-CEEF-DB0F-DA70-6E5EAE80B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Vorteile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Keine Downtime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Partieller Deploy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Gezielte Testgruppe</a:t>
            </a:r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r>
              <a:rPr lang="de-DE" b="1" dirty="0"/>
              <a:t>Nachteile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Aufwändige Implementierung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Teuer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Testgruppe nötig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3686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D286B2-C35C-4BC6-9254-B3D2AE464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41B00E-A256-2C3F-B12E-C474E3991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9"/>
            <a:ext cx="8516937" cy="1990304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Shadow </a:t>
            </a:r>
            <a:r>
              <a:rPr lang="de-DE" sz="2400" b="1" dirty="0" err="1">
                <a:latin typeface="+mj-lt"/>
              </a:rPr>
              <a:t>Deployment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Neusystem wird parallel zu Altsystem </a:t>
            </a:r>
            <a:r>
              <a:rPr lang="de-DE" dirty="0" err="1"/>
              <a:t>gehosted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Anfragen werden vom Altsystem bearbeitet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Anfragen werden zum Neusystem gespiegelt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9A42B7E-356B-9AFB-BEC4-C71BCE179FEF}"/>
              </a:ext>
            </a:extLst>
          </p:cNvPr>
          <p:cNvSpPr/>
          <p:nvPr/>
        </p:nvSpPr>
        <p:spPr bwMode="auto">
          <a:xfrm>
            <a:off x="611560" y="3645024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3D801ADB-E612-D46E-1DDE-06F9BB633025}"/>
              </a:ext>
            </a:extLst>
          </p:cNvPr>
          <p:cNvCxnSpPr>
            <a:cxnSpLocks/>
            <a:stCxn id="7" idx="3"/>
          </p:cNvCxnSpPr>
          <p:nvPr/>
        </p:nvCxnSpPr>
        <p:spPr bwMode="auto">
          <a:xfrm>
            <a:off x="2771800" y="4725144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80503DD-CA46-B4A0-4BBE-D21934A5E720}"/>
              </a:ext>
            </a:extLst>
          </p:cNvPr>
          <p:cNvCxnSpPr>
            <a:cxnSpLocks/>
          </p:cNvCxnSpPr>
          <p:nvPr/>
        </p:nvCxnSpPr>
        <p:spPr bwMode="auto">
          <a:xfrm>
            <a:off x="5641801" y="4725144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5" name="Würfel 24">
            <a:extLst>
              <a:ext uri="{FF2B5EF4-FFF2-40B4-BE49-F238E27FC236}">
                <a16:creationId xmlns:a16="http://schemas.microsoft.com/office/drawing/2014/main" id="{BD850A33-5E52-B6F7-5FBE-BB523848B265}"/>
              </a:ext>
            </a:extLst>
          </p:cNvPr>
          <p:cNvSpPr/>
          <p:nvPr/>
        </p:nvSpPr>
        <p:spPr bwMode="auto">
          <a:xfrm>
            <a:off x="899592" y="4365104"/>
            <a:ext cx="843458" cy="1296135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v1</a:t>
            </a:r>
          </a:p>
        </p:txBody>
      </p:sp>
      <p:sp>
        <p:nvSpPr>
          <p:cNvPr id="26" name="Würfel 25">
            <a:extLst>
              <a:ext uri="{FF2B5EF4-FFF2-40B4-BE49-F238E27FC236}">
                <a16:creationId xmlns:a16="http://schemas.microsoft.com/office/drawing/2014/main" id="{6F16EBCD-4845-0242-4317-280F3ABB2C7F}"/>
              </a:ext>
            </a:extLst>
          </p:cNvPr>
          <p:cNvSpPr/>
          <p:nvPr/>
        </p:nvSpPr>
        <p:spPr bwMode="auto">
          <a:xfrm>
            <a:off x="1619672" y="4356729"/>
            <a:ext cx="843458" cy="1296135"/>
          </a:xfrm>
          <a:prstGeom prst="cube">
            <a:avLst/>
          </a:prstGeom>
          <a:solidFill>
            <a:schemeClr val="accent4">
              <a:lumMod val="50000"/>
              <a:lumOff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v0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7" name="Würfel 26">
            <a:extLst>
              <a:ext uri="{FF2B5EF4-FFF2-40B4-BE49-F238E27FC236}">
                <a16:creationId xmlns:a16="http://schemas.microsoft.com/office/drawing/2014/main" id="{0341CFDE-6963-0AAB-C2B9-976A7DD781D0}"/>
              </a:ext>
            </a:extLst>
          </p:cNvPr>
          <p:cNvSpPr/>
          <p:nvPr/>
        </p:nvSpPr>
        <p:spPr bwMode="auto">
          <a:xfrm>
            <a:off x="899592" y="3717032"/>
            <a:ext cx="1552952" cy="574896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Balancer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2E4BD116-5653-36B1-14AE-187A07726657}"/>
              </a:ext>
            </a:extLst>
          </p:cNvPr>
          <p:cNvCxnSpPr>
            <a:cxnSpLocks/>
            <a:stCxn id="27" idx="3"/>
            <a:endCxn id="25" idx="1"/>
          </p:cNvCxnSpPr>
          <p:nvPr/>
        </p:nvCxnSpPr>
        <p:spPr bwMode="auto">
          <a:xfrm flipH="1">
            <a:off x="1215889" y="4291928"/>
            <a:ext cx="388317" cy="28404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0EE688AC-ACC9-E35D-B162-E98089E72BC7}"/>
              </a:ext>
            </a:extLst>
          </p:cNvPr>
          <p:cNvSpPr/>
          <p:nvPr/>
        </p:nvSpPr>
        <p:spPr bwMode="auto">
          <a:xfrm>
            <a:off x="3481561" y="3642352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3" name="Würfel 32">
            <a:extLst>
              <a:ext uri="{FF2B5EF4-FFF2-40B4-BE49-F238E27FC236}">
                <a16:creationId xmlns:a16="http://schemas.microsoft.com/office/drawing/2014/main" id="{5F2B0679-030D-E48D-0C3D-69A94589EB2B}"/>
              </a:ext>
            </a:extLst>
          </p:cNvPr>
          <p:cNvSpPr/>
          <p:nvPr/>
        </p:nvSpPr>
        <p:spPr bwMode="auto">
          <a:xfrm>
            <a:off x="3769593" y="4362432"/>
            <a:ext cx="843458" cy="1296135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v1</a:t>
            </a:r>
          </a:p>
        </p:txBody>
      </p:sp>
      <p:sp>
        <p:nvSpPr>
          <p:cNvPr id="34" name="Würfel 33">
            <a:extLst>
              <a:ext uri="{FF2B5EF4-FFF2-40B4-BE49-F238E27FC236}">
                <a16:creationId xmlns:a16="http://schemas.microsoft.com/office/drawing/2014/main" id="{C5878FD4-F864-5C52-5AAD-53F7209DB3F9}"/>
              </a:ext>
            </a:extLst>
          </p:cNvPr>
          <p:cNvSpPr/>
          <p:nvPr/>
        </p:nvSpPr>
        <p:spPr bwMode="auto">
          <a:xfrm>
            <a:off x="4489673" y="4354057"/>
            <a:ext cx="843458" cy="1296135"/>
          </a:xfrm>
          <a:prstGeom prst="cube">
            <a:avLst/>
          </a:prstGeom>
          <a:solidFill>
            <a:schemeClr val="accent4">
              <a:lumMod val="50000"/>
              <a:lumOff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v2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5" name="Würfel 34">
            <a:extLst>
              <a:ext uri="{FF2B5EF4-FFF2-40B4-BE49-F238E27FC236}">
                <a16:creationId xmlns:a16="http://schemas.microsoft.com/office/drawing/2014/main" id="{24C43D68-B69D-5E39-90CC-68B572C56C7F}"/>
              </a:ext>
            </a:extLst>
          </p:cNvPr>
          <p:cNvSpPr/>
          <p:nvPr/>
        </p:nvSpPr>
        <p:spPr bwMode="auto">
          <a:xfrm>
            <a:off x="3769593" y="3714360"/>
            <a:ext cx="1552952" cy="574896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Balancer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B9D49564-6AF5-B2E4-DE9B-07DF49117430}"/>
              </a:ext>
            </a:extLst>
          </p:cNvPr>
          <p:cNvCxnSpPr>
            <a:cxnSpLocks/>
            <a:stCxn id="35" idx="3"/>
            <a:endCxn id="33" idx="1"/>
          </p:cNvCxnSpPr>
          <p:nvPr/>
        </p:nvCxnSpPr>
        <p:spPr bwMode="auto">
          <a:xfrm flipH="1">
            <a:off x="4085890" y="4289256"/>
            <a:ext cx="388317" cy="28404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7" name="Rechteck 36">
            <a:extLst>
              <a:ext uri="{FF2B5EF4-FFF2-40B4-BE49-F238E27FC236}">
                <a16:creationId xmlns:a16="http://schemas.microsoft.com/office/drawing/2014/main" id="{C1F0E66E-C8D6-65A4-D7DE-D7FE8C1E9649}"/>
              </a:ext>
            </a:extLst>
          </p:cNvPr>
          <p:cNvSpPr/>
          <p:nvPr/>
        </p:nvSpPr>
        <p:spPr bwMode="auto">
          <a:xfrm>
            <a:off x="6351562" y="3627488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8" name="Würfel 37">
            <a:extLst>
              <a:ext uri="{FF2B5EF4-FFF2-40B4-BE49-F238E27FC236}">
                <a16:creationId xmlns:a16="http://schemas.microsoft.com/office/drawing/2014/main" id="{2AD0A73B-4B6B-E0A2-F779-1BAD8CCE3BF4}"/>
              </a:ext>
            </a:extLst>
          </p:cNvPr>
          <p:cNvSpPr/>
          <p:nvPr/>
        </p:nvSpPr>
        <p:spPr bwMode="auto">
          <a:xfrm>
            <a:off x="6639594" y="4347568"/>
            <a:ext cx="843458" cy="1296135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v1</a:t>
            </a:r>
          </a:p>
        </p:txBody>
      </p:sp>
      <p:sp>
        <p:nvSpPr>
          <p:cNvPr id="39" name="Würfel 38">
            <a:extLst>
              <a:ext uri="{FF2B5EF4-FFF2-40B4-BE49-F238E27FC236}">
                <a16:creationId xmlns:a16="http://schemas.microsoft.com/office/drawing/2014/main" id="{E9A84FF0-6B30-67A0-DB8E-466F36A38154}"/>
              </a:ext>
            </a:extLst>
          </p:cNvPr>
          <p:cNvSpPr/>
          <p:nvPr/>
        </p:nvSpPr>
        <p:spPr bwMode="auto">
          <a:xfrm>
            <a:off x="7359674" y="4339193"/>
            <a:ext cx="843458" cy="1296135"/>
          </a:xfrm>
          <a:prstGeom prst="cube">
            <a:avLst/>
          </a:prstGeom>
          <a:solidFill>
            <a:schemeClr val="accent4">
              <a:lumMod val="50000"/>
              <a:lumOff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v2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0" name="Würfel 39">
            <a:extLst>
              <a:ext uri="{FF2B5EF4-FFF2-40B4-BE49-F238E27FC236}">
                <a16:creationId xmlns:a16="http://schemas.microsoft.com/office/drawing/2014/main" id="{302B8E49-5E28-90CB-BCB2-FB0385874CC6}"/>
              </a:ext>
            </a:extLst>
          </p:cNvPr>
          <p:cNvSpPr/>
          <p:nvPr/>
        </p:nvSpPr>
        <p:spPr bwMode="auto">
          <a:xfrm>
            <a:off x="6639594" y="3699496"/>
            <a:ext cx="1552952" cy="574896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Balancer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7E10CAC2-B54F-BBE2-BE39-E0349FAF7087}"/>
              </a:ext>
            </a:extLst>
          </p:cNvPr>
          <p:cNvCxnSpPr>
            <a:cxnSpLocks/>
            <a:stCxn id="40" idx="3"/>
            <a:endCxn id="38" idx="1"/>
          </p:cNvCxnSpPr>
          <p:nvPr/>
        </p:nvCxnSpPr>
        <p:spPr bwMode="auto">
          <a:xfrm flipH="1">
            <a:off x="6955891" y="4274392"/>
            <a:ext cx="388317" cy="28404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089D9445-653F-ED31-094F-D5C4DF0B86C9}"/>
              </a:ext>
            </a:extLst>
          </p:cNvPr>
          <p:cNvCxnSpPr>
            <a:cxnSpLocks/>
            <a:stCxn id="40" idx="3"/>
            <a:endCxn id="39" idx="1"/>
          </p:cNvCxnSpPr>
          <p:nvPr/>
        </p:nvCxnSpPr>
        <p:spPr bwMode="auto">
          <a:xfrm>
            <a:off x="7344208" y="4274392"/>
            <a:ext cx="331763" cy="27566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964005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7C349D-0E7A-EEE6-70A2-FB3361269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0E689A-D887-FBDB-5FD7-0DF3BFC02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Vorteile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Keine Downtime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Kein Rollback nötig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Test unter Volllast</a:t>
            </a:r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r>
              <a:rPr lang="de-DE" b="1" dirty="0"/>
              <a:t>Nachteile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Aufwändige Implementierung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Teuer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580441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/>
              <a:t>Möglichkeiten des </a:t>
            </a:r>
            <a:r>
              <a:rPr lang="de-DE" altLang="de-DE" sz="1400" u="sng" dirty="0" err="1"/>
              <a:t>Deployments</a:t>
            </a:r>
            <a:r>
              <a:rPr lang="de-DE" altLang="de-DE" sz="1400" u="sng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CC4FC5-5895-41C7-6293-BE525767B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Deployment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EACCE92-CF63-1583-E202-E7292CCDBB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Möglichkeiten des</a:t>
            </a:r>
          </a:p>
        </p:txBody>
      </p:sp>
    </p:spTree>
    <p:extLst>
      <p:ext uri="{BB962C8B-B14F-4D97-AF65-F5344CB8AC3E}">
        <p14:creationId xmlns:p14="http://schemas.microsoft.com/office/powerpoint/2010/main" val="1427929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>
            <a:extLst>
              <a:ext uri="{FF2B5EF4-FFF2-40B4-BE49-F238E27FC236}">
                <a16:creationId xmlns:a16="http://schemas.microsoft.com/office/drawing/2014/main" id="{14166EE9-31F6-1432-6B4F-746369646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50813"/>
            <a:ext cx="5554663" cy="706437"/>
          </a:xfrm>
        </p:spPr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altLang="de-DE" dirty="0"/>
          </a:p>
        </p:txBody>
      </p:sp>
      <p:sp>
        <p:nvSpPr>
          <p:cNvPr id="7171" name="Inhaltsplatzhalter 2">
            <a:extLst>
              <a:ext uri="{FF2B5EF4-FFF2-40B4-BE49-F238E27FC236}">
                <a16:creationId xmlns:a16="http://schemas.microsoft.com/office/drawing/2014/main" id="{D6605F78-5E9C-5D95-A6D0-E28F30A48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23442"/>
            <a:ext cx="8516937" cy="1845518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err="1">
                <a:latin typeface="+mj-lt"/>
              </a:rPr>
              <a:t>Depl</a:t>
            </a:r>
            <a:r>
              <a:rPr lang="de-DE" sz="2400" b="1" dirty="0" err="1">
                <a:latin typeface="+mj-lt"/>
              </a:rPr>
              <a:t>oyment</a:t>
            </a:r>
            <a:r>
              <a:rPr lang="de-DE" sz="2400" b="1" dirty="0">
                <a:latin typeface="+mj-lt"/>
              </a:rPr>
              <a:t> mit </a:t>
            </a:r>
            <a:r>
              <a:rPr lang="de-DE" sz="2400" b="1" dirty="0" err="1">
                <a:latin typeface="+mj-lt"/>
              </a:rPr>
              <a:t>Gitlabs</a:t>
            </a:r>
            <a:endParaRPr lang="de-DE" alt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Sehr Flexibel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Viele Strategien möglich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Fast jeder Workflow</a:t>
            </a:r>
          </a:p>
        </p:txBody>
      </p:sp>
      <p:pic>
        <p:nvPicPr>
          <p:cNvPr id="6" name="Grafik 5" descr="Ein Bild, das orange, Farbigkeit, Grafiken, Design enthält.&#10;&#10;Automatisch generierte Beschreibung">
            <a:extLst>
              <a:ext uri="{FF2B5EF4-FFF2-40B4-BE49-F238E27FC236}">
                <a16:creationId xmlns:a16="http://schemas.microsoft.com/office/drawing/2014/main" id="{09B460AA-8416-EF11-DF58-05447E05C0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23" y="4050381"/>
            <a:ext cx="2141337" cy="1970908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D9353851-BD7E-BB38-45C9-46693F661B5D}"/>
              </a:ext>
            </a:extLst>
          </p:cNvPr>
          <p:cNvSpPr/>
          <p:nvPr/>
        </p:nvSpPr>
        <p:spPr bwMode="auto">
          <a:xfrm>
            <a:off x="3851920" y="3861048"/>
            <a:ext cx="2141337" cy="216024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E7ED0FB-7EC8-6741-99AB-D566CC75B799}"/>
              </a:ext>
            </a:extLst>
          </p:cNvPr>
          <p:cNvSpPr/>
          <p:nvPr/>
        </p:nvSpPr>
        <p:spPr bwMode="auto">
          <a:xfrm>
            <a:off x="3995936" y="4005065"/>
            <a:ext cx="1844477" cy="86409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Test</a:t>
            </a:r>
          </a:p>
        </p:txBody>
      </p:sp>
      <p:sp>
        <p:nvSpPr>
          <p:cNvPr id="9" name="Flussdiagramm: Magnetplattenspeicher 8">
            <a:extLst>
              <a:ext uri="{FF2B5EF4-FFF2-40B4-BE49-F238E27FC236}">
                <a16:creationId xmlns:a16="http://schemas.microsoft.com/office/drawing/2014/main" id="{7BEB5C11-BD30-EF05-0ACA-7D65FB2342AD}"/>
              </a:ext>
            </a:extLst>
          </p:cNvPr>
          <p:cNvSpPr/>
          <p:nvPr/>
        </p:nvSpPr>
        <p:spPr bwMode="auto">
          <a:xfrm>
            <a:off x="4499992" y="5157192"/>
            <a:ext cx="864096" cy="720080"/>
          </a:xfrm>
          <a:prstGeom prst="flowChartMagneticDisk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DB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F95BFE5-4C2F-CB19-3BC2-81BC3ABAECE2}"/>
              </a:ext>
            </a:extLst>
          </p:cNvPr>
          <p:cNvSpPr/>
          <p:nvPr/>
        </p:nvSpPr>
        <p:spPr bwMode="auto">
          <a:xfrm>
            <a:off x="6751143" y="3861048"/>
            <a:ext cx="2141337" cy="216024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BDE0849-123D-0EE5-8D3D-BF1B9EED0835}"/>
              </a:ext>
            </a:extLst>
          </p:cNvPr>
          <p:cNvSpPr/>
          <p:nvPr/>
        </p:nvSpPr>
        <p:spPr bwMode="auto">
          <a:xfrm>
            <a:off x="6895159" y="4005065"/>
            <a:ext cx="1844477" cy="86409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Production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2" name="Flussdiagramm: Magnetplattenspeicher 11">
            <a:extLst>
              <a:ext uri="{FF2B5EF4-FFF2-40B4-BE49-F238E27FC236}">
                <a16:creationId xmlns:a16="http://schemas.microsoft.com/office/drawing/2014/main" id="{7941E2D7-67E2-2439-8DD9-70240E2F8EC9}"/>
              </a:ext>
            </a:extLst>
          </p:cNvPr>
          <p:cNvSpPr/>
          <p:nvPr/>
        </p:nvSpPr>
        <p:spPr bwMode="auto">
          <a:xfrm>
            <a:off x="7399215" y="5157192"/>
            <a:ext cx="864096" cy="720080"/>
          </a:xfrm>
          <a:prstGeom prst="flowChartMagneticDisk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DB</a:t>
            </a:r>
          </a:p>
        </p:txBody>
      </p: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DD526FED-D9BD-2F82-32C1-C1DF65D796C9}"/>
              </a:ext>
            </a:extLst>
          </p:cNvPr>
          <p:cNvCxnSpPr>
            <a:cxnSpLocks/>
            <a:stCxn id="6" idx="0"/>
            <a:endCxn id="7" idx="0"/>
          </p:cNvCxnSpPr>
          <p:nvPr/>
        </p:nvCxnSpPr>
        <p:spPr bwMode="auto">
          <a:xfrm rot="5400000" flipH="1" flipV="1">
            <a:off x="3037174" y="2164967"/>
            <a:ext cx="189333" cy="3581497"/>
          </a:xfrm>
          <a:prstGeom prst="bentConnector3">
            <a:avLst>
              <a:gd name="adj1" fmla="val 22074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Verbinder: gewinkelt 18">
            <a:extLst>
              <a:ext uri="{FF2B5EF4-FFF2-40B4-BE49-F238E27FC236}">
                <a16:creationId xmlns:a16="http://schemas.microsoft.com/office/drawing/2014/main" id="{B437C0E9-2B4C-7969-0C09-9BB7319E00A9}"/>
              </a:ext>
            </a:extLst>
          </p:cNvPr>
          <p:cNvCxnSpPr>
            <a:cxnSpLocks/>
            <a:stCxn id="6" idx="0"/>
            <a:endCxn id="10" idx="0"/>
          </p:cNvCxnSpPr>
          <p:nvPr/>
        </p:nvCxnSpPr>
        <p:spPr bwMode="auto">
          <a:xfrm rot="5400000" flipH="1" flipV="1">
            <a:off x="4486786" y="715355"/>
            <a:ext cx="189333" cy="6480720"/>
          </a:xfrm>
          <a:prstGeom prst="bentConnector3">
            <a:avLst>
              <a:gd name="adj1" fmla="val 220739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95324C-54B4-81DA-0700-D01C36DA4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78C27E-7706-2141-7DA0-41B3E5DB1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0"/>
            <a:ext cx="8516937" cy="4494263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Verschiedene </a:t>
            </a:r>
            <a:r>
              <a:rPr lang="de-DE" sz="2400" b="1" dirty="0" err="1">
                <a:latin typeface="+mj-lt"/>
              </a:rPr>
              <a:t>Deployment</a:t>
            </a:r>
            <a:r>
              <a:rPr lang="de-DE" sz="2400" b="1" dirty="0">
                <a:latin typeface="+mj-lt"/>
              </a:rPr>
              <a:t> Strategien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Recreate</a:t>
            </a:r>
            <a:r>
              <a:rPr lang="de-DE" dirty="0"/>
              <a:t> </a:t>
            </a:r>
            <a:r>
              <a:rPr lang="de-DE" dirty="0" err="1"/>
              <a:t>Deployment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Blue-Green </a:t>
            </a:r>
            <a:r>
              <a:rPr lang="de-DE" dirty="0" err="1"/>
              <a:t>Deployment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Canary </a:t>
            </a:r>
            <a:r>
              <a:rPr lang="de-DE" dirty="0" err="1"/>
              <a:t>Deployment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Shadow </a:t>
            </a:r>
            <a:r>
              <a:rPr lang="de-DE" dirty="0" err="1"/>
              <a:t>Deployment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7951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D286B2-C35C-4BC6-9254-B3D2AE464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41B00E-A256-2C3F-B12E-C474E3991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59"/>
            <a:ext cx="8516937" cy="1728191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 err="1">
                <a:latin typeface="+mj-lt"/>
              </a:rPr>
              <a:t>Recreate</a:t>
            </a:r>
            <a:r>
              <a:rPr lang="de-DE" sz="2400" b="1" dirty="0">
                <a:latin typeface="+mj-lt"/>
              </a:rPr>
              <a:t> </a:t>
            </a:r>
            <a:r>
              <a:rPr lang="de-DE" sz="2400" b="1" dirty="0" err="1">
                <a:latin typeface="+mj-lt"/>
              </a:rPr>
              <a:t>Deployment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Altsystem wird offline genommen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Neusystem wird danach </a:t>
            </a:r>
            <a:r>
              <a:rPr lang="de-DE" dirty="0" err="1"/>
              <a:t>deployed</a:t>
            </a:r>
            <a:r>
              <a:rPr lang="de-DE" dirty="0"/>
              <a:t> und gestartet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A755066-6C98-E30C-CE89-56DE710B4056}"/>
              </a:ext>
            </a:extLst>
          </p:cNvPr>
          <p:cNvSpPr/>
          <p:nvPr/>
        </p:nvSpPr>
        <p:spPr bwMode="auto">
          <a:xfrm>
            <a:off x="611560" y="3429000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Produktion</a:t>
            </a:r>
          </a:p>
        </p:txBody>
      </p:sp>
      <p:sp>
        <p:nvSpPr>
          <p:cNvPr id="9" name="Würfel 8">
            <a:extLst>
              <a:ext uri="{FF2B5EF4-FFF2-40B4-BE49-F238E27FC236}">
                <a16:creationId xmlns:a16="http://schemas.microsoft.com/office/drawing/2014/main" id="{53D65E1B-9281-5F31-C06F-1287D911E879}"/>
              </a:ext>
            </a:extLst>
          </p:cNvPr>
          <p:cNvSpPr/>
          <p:nvPr/>
        </p:nvSpPr>
        <p:spPr bwMode="auto">
          <a:xfrm>
            <a:off x="827584" y="4293096"/>
            <a:ext cx="1728192" cy="720080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de-DE" dirty="0">
                <a:latin typeface="+mn-lt"/>
              </a:rPr>
              <a:t>App B v1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Würfel 9">
            <a:extLst>
              <a:ext uri="{FF2B5EF4-FFF2-40B4-BE49-F238E27FC236}">
                <a16:creationId xmlns:a16="http://schemas.microsoft.com/office/drawing/2014/main" id="{99D24241-1C09-6D36-74C6-82EA90C30B5F}"/>
              </a:ext>
            </a:extLst>
          </p:cNvPr>
          <p:cNvSpPr/>
          <p:nvPr/>
        </p:nvSpPr>
        <p:spPr bwMode="auto">
          <a:xfrm>
            <a:off x="827584" y="3717032"/>
            <a:ext cx="1728192" cy="720080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App A v1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7C58936-56AE-A538-8E2E-128FDF4F962E}"/>
              </a:ext>
            </a:extLst>
          </p:cNvPr>
          <p:cNvSpPr/>
          <p:nvPr/>
        </p:nvSpPr>
        <p:spPr bwMode="auto">
          <a:xfrm>
            <a:off x="3481561" y="3429000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Produktion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1E609B8-BA19-DFFC-AB2C-57619B412D9B}"/>
              </a:ext>
            </a:extLst>
          </p:cNvPr>
          <p:cNvSpPr/>
          <p:nvPr/>
        </p:nvSpPr>
        <p:spPr bwMode="auto">
          <a:xfrm>
            <a:off x="6351562" y="3429000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Produktion</a:t>
            </a:r>
          </a:p>
        </p:txBody>
      </p:sp>
      <p:sp>
        <p:nvSpPr>
          <p:cNvPr id="16" name="Würfel 15">
            <a:extLst>
              <a:ext uri="{FF2B5EF4-FFF2-40B4-BE49-F238E27FC236}">
                <a16:creationId xmlns:a16="http://schemas.microsoft.com/office/drawing/2014/main" id="{22C2B540-F97B-CC7C-F6D5-D9B73A41A05C}"/>
              </a:ext>
            </a:extLst>
          </p:cNvPr>
          <p:cNvSpPr/>
          <p:nvPr/>
        </p:nvSpPr>
        <p:spPr bwMode="auto">
          <a:xfrm>
            <a:off x="6567586" y="4293096"/>
            <a:ext cx="1728192" cy="720080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de-DE" dirty="0">
                <a:latin typeface="+mn-lt"/>
              </a:rPr>
              <a:t>App B v2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Würfel 16">
            <a:extLst>
              <a:ext uri="{FF2B5EF4-FFF2-40B4-BE49-F238E27FC236}">
                <a16:creationId xmlns:a16="http://schemas.microsoft.com/office/drawing/2014/main" id="{0EB42D42-A65D-6F58-04FA-CCEFDFA050A2}"/>
              </a:ext>
            </a:extLst>
          </p:cNvPr>
          <p:cNvSpPr/>
          <p:nvPr/>
        </p:nvSpPr>
        <p:spPr bwMode="auto">
          <a:xfrm>
            <a:off x="6567586" y="3717032"/>
            <a:ext cx="1728192" cy="720080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App A v2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92293F7D-B555-7998-D78F-60C0F30E1AB0}"/>
              </a:ext>
            </a:extLst>
          </p:cNvPr>
          <p:cNvCxnSpPr>
            <a:stCxn id="4" idx="3"/>
            <a:endCxn id="11" idx="1"/>
          </p:cNvCxnSpPr>
          <p:nvPr/>
        </p:nvCxnSpPr>
        <p:spPr bwMode="auto">
          <a:xfrm>
            <a:off x="2771800" y="4509120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739DFD12-8941-47D3-4354-42CE78AE6798}"/>
              </a:ext>
            </a:extLst>
          </p:cNvPr>
          <p:cNvCxnSpPr>
            <a:stCxn id="11" idx="3"/>
            <a:endCxn id="15" idx="1"/>
          </p:cNvCxnSpPr>
          <p:nvPr/>
        </p:nvCxnSpPr>
        <p:spPr bwMode="auto">
          <a:xfrm>
            <a:off x="5641801" y="4509120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268055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BF4B68-F404-4DA6-CCFF-19FBA248E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FCE850-397A-115C-DE7E-93A25C221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Vorteile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Einfache Implementierung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Günstig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Nachteile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Downtime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Aufwändiges Rollback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kern="0" dirty="0"/>
              <a:t>Kein partieller Deploy möglich</a:t>
            </a:r>
          </a:p>
        </p:txBody>
      </p:sp>
    </p:spTree>
    <p:extLst>
      <p:ext uri="{BB962C8B-B14F-4D97-AF65-F5344CB8AC3E}">
        <p14:creationId xmlns:p14="http://schemas.microsoft.com/office/powerpoint/2010/main" val="3074310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D286B2-C35C-4BC6-9254-B3D2AE464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41B00E-A256-2C3F-B12E-C474E3991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68760"/>
            <a:ext cx="8516937" cy="1911987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latin typeface="+mj-lt"/>
              </a:rPr>
              <a:t>Blue-Green </a:t>
            </a:r>
            <a:r>
              <a:rPr lang="de-DE" sz="2400" b="1" dirty="0" err="1">
                <a:latin typeface="+mj-lt"/>
              </a:rPr>
              <a:t>Deployment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Alt und Neu werden parallel gehostet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Anfragen gehen erst nur teilweise aufs neue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Alt System für Rollback und weitere Updates nutzen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9A42B7E-356B-9AFB-BEC4-C71BCE179FEF}"/>
              </a:ext>
            </a:extLst>
          </p:cNvPr>
          <p:cNvSpPr/>
          <p:nvPr/>
        </p:nvSpPr>
        <p:spPr bwMode="auto">
          <a:xfrm>
            <a:off x="611560" y="3645024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3D801ADB-E612-D46E-1DDE-06F9BB633025}"/>
              </a:ext>
            </a:extLst>
          </p:cNvPr>
          <p:cNvCxnSpPr>
            <a:cxnSpLocks/>
            <a:stCxn id="7" idx="3"/>
          </p:cNvCxnSpPr>
          <p:nvPr/>
        </p:nvCxnSpPr>
        <p:spPr bwMode="auto">
          <a:xfrm>
            <a:off x="2771800" y="4725144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80503DD-CA46-B4A0-4BBE-D21934A5E720}"/>
              </a:ext>
            </a:extLst>
          </p:cNvPr>
          <p:cNvCxnSpPr>
            <a:cxnSpLocks/>
          </p:cNvCxnSpPr>
          <p:nvPr/>
        </p:nvCxnSpPr>
        <p:spPr bwMode="auto">
          <a:xfrm>
            <a:off x="5641801" y="4725144"/>
            <a:ext cx="70976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5" name="Würfel 24">
            <a:extLst>
              <a:ext uri="{FF2B5EF4-FFF2-40B4-BE49-F238E27FC236}">
                <a16:creationId xmlns:a16="http://schemas.microsoft.com/office/drawing/2014/main" id="{BD850A33-5E52-B6F7-5FBE-BB523848B265}"/>
              </a:ext>
            </a:extLst>
          </p:cNvPr>
          <p:cNvSpPr/>
          <p:nvPr/>
        </p:nvSpPr>
        <p:spPr bwMode="auto">
          <a:xfrm>
            <a:off x="899592" y="4365104"/>
            <a:ext cx="843458" cy="1296135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v1</a:t>
            </a:r>
          </a:p>
        </p:txBody>
      </p:sp>
      <p:sp>
        <p:nvSpPr>
          <p:cNvPr id="26" name="Würfel 25">
            <a:extLst>
              <a:ext uri="{FF2B5EF4-FFF2-40B4-BE49-F238E27FC236}">
                <a16:creationId xmlns:a16="http://schemas.microsoft.com/office/drawing/2014/main" id="{6F16EBCD-4845-0242-4317-280F3ABB2C7F}"/>
              </a:ext>
            </a:extLst>
          </p:cNvPr>
          <p:cNvSpPr/>
          <p:nvPr/>
        </p:nvSpPr>
        <p:spPr bwMode="auto">
          <a:xfrm>
            <a:off x="1619672" y="4356729"/>
            <a:ext cx="843458" cy="1296135"/>
          </a:xfrm>
          <a:prstGeom prst="cube">
            <a:avLst/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v0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7" name="Würfel 26">
            <a:extLst>
              <a:ext uri="{FF2B5EF4-FFF2-40B4-BE49-F238E27FC236}">
                <a16:creationId xmlns:a16="http://schemas.microsoft.com/office/drawing/2014/main" id="{0341CFDE-6963-0AAB-C2B9-976A7DD781D0}"/>
              </a:ext>
            </a:extLst>
          </p:cNvPr>
          <p:cNvSpPr/>
          <p:nvPr/>
        </p:nvSpPr>
        <p:spPr bwMode="auto">
          <a:xfrm>
            <a:off x="899592" y="3717032"/>
            <a:ext cx="1552952" cy="574896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Balancer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2E4BD116-5653-36B1-14AE-187A07726657}"/>
              </a:ext>
            </a:extLst>
          </p:cNvPr>
          <p:cNvCxnSpPr>
            <a:cxnSpLocks/>
            <a:stCxn id="27" idx="3"/>
            <a:endCxn id="25" idx="1"/>
          </p:cNvCxnSpPr>
          <p:nvPr/>
        </p:nvCxnSpPr>
        <p:spPr bwMode="auto">
          <a:xfrm flipH="1">
            <a:off x="1215889" y="4291928"/>
            <a:ext cx="388317" cy="28404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0EE688AC-ACC9-E35D-B162-E98089E72BC7}"/>
              </a:ext>
            </a:extLst>
          </p:cNvPr>
          <p:cNvSpPr/>
          <p:nvPr/>
        </p:nvSpPr>
        <p:spPr bwMode="auto">
          <a:xfrm>
            <a:off x="3481561" y="3642352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3" name="Würfel 32">
            <a:extLst>
              <a:ext uri="{FF2B5EF4-FFF2-40B4-BE49-F238E27FC236}">
                <a16:creationId xmlns:a16="http://schemas.microsoft.com/office/drawing/2014/main" id="{5F2B0679-030D-E48D-0C3D-69A94589EB2B}"/>
              </a:ext>
            </a:extLst>
          </p:cNvPr>
          <p:cNvSpPr/>
          <p:nvPr/>
        </p:nvSpPr>
        <p:spPr bwMode="auto">
          <a:xfrm>
            <a:off x="3769593" y="4362432"/>
            <a:ext cx="843458" cy="1296135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v1</a:t>
            </a:r>
          </a:p>
        </p:txBody>
      </p:sp>
      <p:sp>
        <p:nvSpPr>
          <p:cNvPr id="34" name="Würfel 33">
            <a:extLst>
              <a:ext uri="{FF2B5EF4-FFF2-40B4-BE49-F238E27FC236}">
                <a16:creationId xmlns:a16="http://schemas.microsoft.com/office/drawing/2014/main" id="{C5878FD4-F864-5C52-5AAD-53F7209DB3F9}"/>
              </a:ext>
            </a:extLst>
          </p:cNvPr>
          <p:cNvSpPr/>
          <p:nvPr/>
        </p:nvSpPr>
        <p:spPr bwMode="auto">
          <a:xfrm>
            <a:off x="4489673" y="4354057"/>
            <a:ext cx="843458" cy="1296135"/>
          </a:xfrm>
          <a:prstGeom prst="cube">
            <a:avLst/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v2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5" name="Würfel 34">
            <a:extLst>
              <a:ext uri="{FF2B5EF4-FFF2-40B4-BE49-F238E27FC236}">
                <a16:creationId xmlns:a16="http://schemas.microsoft.com/office/drawing/2014/main" id="{24C43D68-B69D-5E39-90CC-68B572C56C7F}"/>
              </a:ext>
            </a:extLst>
          </p:cNvPr>
          <p:cNvSpPr/>
          <p:nvPr/>
        </p:nvSpPr>
        <p:spPr bwMode="auto">
          <a:xfrm>
            <a:off x="3769593" y="3714360"/>
            <a:ext cx="1552952" cy="574896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Balancer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B9D49564-6AF5-B2E4-DE9B-07DF49117430}"/>
              </a:ext>
            </a:extLst>
          </p:cNvPr>
          <p:cNvCxnSpPr>
            <a:cxnSpLocks/>
            <a:stCxn id="35" idx="3"/>
            <a:endCxn id="33" idx="1"/>
          </p:cNvCxnSpPr>
          <p:nvPr/>
        </p:nvCxnSpPr>
        <p:spPr bwMode="auto">
          <a:xfrm flipH="1">
            <a:off x="4085890" y="4289256"/>
            <a:ext cx="388317" cy="28404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7" name="Rechteck 36">
            <a:extLst>
              <a:ext uri="{FF2B5EF4-FFF2-40B4-BE49-F238E27FC236}">
                <a16:creationId xmlns:a16="http://schemas.microsoft.com/office/drawing/2014/main" id="{C1F0E66E-C8D6-65A4-D7DE-D7FE8C1E9649}"/>
              </a:ext>
            </a:extLst>
          </p:cNvPr>
          <p:cNvSpPr/>
          <p:nvPr/>
        </p:nvSpPr>
        <p:spPr bwMode="auto">
          <a:xfrm>
            <a:off x="6351562" y="3627488"/>
            <a:ext cx="2160240" cy="21602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8" name="Würfel 37">
            <a:extLst>
              <a:ext uri="{FF2B5EF4-FFF2-40B4-BE49-F238E27FC236}">
                <a16:creationId xmlns:a16="http://schemas.microsoft.com/office/drawing/2014/main" id="{2AD0A73B-4B6B-E0A2-F779-1BAD8CCE3BF4}"/>
              </a:ext>
            </a:extLst>
          </p:cNvPr>
          <p:cNvSpPr/>
          <p:nvPr/>
        </p:nvSpPr>
        <p:spPr bwMode="auto">
          <a:xfrm>
            <a:off x="6639594" y="4347568"/>
            <a:ext cx="843458" cy="1296135"/>
          </a:xfrm>
          <a:prstGeom prst="cub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v1</a:t>
            </a:r>
          </a:p>
        </p:txBody>
      </p:sp>
      <p:sp>
        <p:nvSpPr>
          <p:cNvPr id="39" name="Würfel 38">
            <a:extLst>
              <a:ext uri="{FF2B5EF4-FFF2-40B4-BE49-F238E27FC236}">
                <a16:creationId xmlns:a16="http://schemas.microsoft.com/office/drawing/2014/main" id="{E9A84FF0-6B30-67A0-DB8E-466F36A38154}"/>
              </a:ext>
            </a:extLst>
          </p:cNvPr>
          <p:cNvSpPr/>
          <p:nvPr/>
        </p:nvSpPr>
        <p:spPr bwMode="auto">
          <a:xfrm>
            <a:off x="7359674" y="4339193"/>
            <a:ext cx="843458" cy="1296135"/>
          </a:xfrm>
          <a:prstGeom prst="cube">
            <a:avLst/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v2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0" name="Würfel 39">
            <a:extLst>
              <a:ext uri="{FF2B5EF4-FFF2-40B4-BE49-F238E27FC236}">
                <a16:creationId xmlns:a16="http://schemas.microsoft.com/office/drawing/2014/main" id="{302B8E49-5E28-90CB-BCB2-FB0385874CC6}"/>
              </a:ext>
            </a:extLst>
          </p:cNvPr>
          <p:cNvSpPr/>
          <p:nvPr/>
        </p:nvSpPr>
        <p:spPr bwMode="auto">
          <a:xfrm>
            <a:off x="6639594" y="3699496"/>
            <a:ext cx="1552952" cy="574896"/>
          </a:xfrm>
          <a:prstGeom prst="cub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+mn-lt"/>
              </a:rPr>
              <a:t>Balancer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7E10CAC2-B54F-BBE2-BE39-E0349FAF7087}"/>
              </a:ext>
            </a:extLst>
          </p:cNvPr>
          <p:cNvCxnSpPr>
            <a:cxnSpLocks/>
            <a:stCxn id="40" idx="3"/>
            <a:endCxn id="39" idx="1"/>
          </p:cNvCxnSpPr>
          <p:nvPr/>
        </p:nvCxnSpPr>
        <p:spPr bwMode="auto">
          <a:xfrm>
            <a:off x="7344208" y="4274392"/>
            <a:ext cx="331763" cy="27566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56305352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620</Words>
  <Application>Microsoft Office PowerPoint</Application>
  <PresentationFormat>Bildschirmpräsentation (4:3)</PresentationFormat>
  <Paragraphs>189</Paragraphs>
  <Slides>15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Arial</vt:lpstr>
      <vt:lpstr>Monotype Sorts</vt:lpstr>
      <vt:lpstr>Times New Roman</vt:lpstr>
      <vt:lpstr>vorlneu</vt:lpstr>
      <vt:lpstr>Benutzerdefiniertes Design</vt:lpstr>
      <vt:lpstr>Tag 3: GitOps, Docker in der Entwicklung und Deployment-Strategien</vt:lpstr>
      <vt:lpstr>Agenda</vt:lpstr>
      <vt:lpstr>Agenda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  <vt:lpstr>Deployment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Patrick Moebius</cp:lastModifiedBy>
  <cp:revision>67</cp:revision>
  <cp:lastPrinted>1996-08-01T16:36:58Z</cp:lastPrinted>
  <dcterms:created xsi:type="dcterms:W3CDTF">2024-05-03T10:07:43Z</dcterms:created>
  <dcterms:modified xsi:type="dcterms:W3CDTF">2024-06-10T12:01:49Z</dcterms:modified>
</cp:coreProperties>
</file>