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23"/>
  </p:notesMasterIdLst>
  <p:handoutMasterIdLst>
    <p:handoutMasterId r:id="rId124"/>
  </p:handoutMasterIdLst>
  <p:sldIdLst>
    <p:sldId id="624" r:id="rId4"/>
    <p:sldId id="592" r:id="rId5"/>
    <p:sldId id="639" r:id="rId6"/>
    <p:sldId id="596" r:id="rId7"/>
    <p:sldId id="287" r:id="rId8"/>
    <p:sldId id="289" r:id="rId9"/>
    <p:sldId id="326" r:id="rId10"/>
    <p:sldId id="327" r:id="rId11"/>
    <p:sldId id="328" r:id="rId12"/>
    <p:sldId id="332" r:id="rId13"/>
    <p:sldId id="331" r:id="rId14"/>
    <p:sldId id="355" r:id="rId15"/>
    <p:sldId id="356" r:id="rId16"/>
    <p:sldId id="608" r:id="rId17"/>
    <p:sldId id="621" r:id="rId18"/>
    <p:sldId id="609" r:id="rId19"/>
    <p:sldId id="625" r:id="rId20"/>
    <p:sldId id="338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597" r:id="rId32"/>
    <p:sldId id="350" r:id="rId33"/>
    <p:sldId id="335" r:id="rId34"/>
    <p:sldId id="336" r:id="rId35"/>
    <p:sldId id="337" r:id="rId36"/>
    <p:sldId id="610" r:id="rId37"/>
    <p:sldId id="399" r:id="rId38"/>
    <p:sldId id="626" r:id="rId39"/>
    <p:sldId id="627" r:id="rId40"/>
    <p:sldId id="611" r:id="rId41"/>
    <p:sldId id="612" r:id="rId42"/>
    <p:sldId id="613" r:id="rId43"/>
    <p:sldId id="614" r:id="rId44"/>
    <p:sldId id="628" r:id="rId45"/>
    <p:sldId id="629" r:id="rId46"/>
    <p:sldId id="599" r:id="rId47"/>
    <p:sldId id="333" r:id="rId48"/>
    <p:sldId id="329" r:id="rId49"/>
    <p:sldId id="330" r:id="rId50"/>
    <p:sldId id="600" r:id="rId51"/>
    <p:sldId id="334" r:id="rId52"/>
    <p:sldId id="368" r:id="rId53"/>
    <p:sldId id="353" r:id="rId54"/>
    <p:sldId id="357" r:id="rId55"/>
    <p:sldId id="601" r:id="rId56"/>
    <p:sldId id="358" r:id="rId57"/>
    <p:sldId id="359" r:id="rId58"/>
    <p:sldId id="360" r:id="rId59"/>
    <p:sldId id="361" r:id="rId60"/>
    <p:sldId id="362" r:id="rId61"/>
    <p:sldId id="602" r:id="rId62"/>
    <p:sldId id="364" r:id="rId63"/>
    <p:sldId id="365" r:id="rId64"/>
    <p:sldId id="366" r:id="rId65"/>
    <p:sldId id="367" r:id="rId66"/>
    <p:sldId id="376" r:id="rId67"/>
    <p:sldId id="371" r:id="rId68"/>
    <p:sldId id="375" r:id="rId69"/>
    <p:sldId id="377" r:id="rId70"/>
    <p:sldId id="378" r:id="rId71"/>
    <p:sldId id="379" r:id="rId72"/>
    <p:sldId id="380" r:id="rId73"/>
    <p:sldId id="381" r:id="rId74"/>
    <p:sldId id="372" r:id="rId75"/>
    <p:sldId id="389" r:id="rId76"/>
    <p:sldId id="373" r:id="rId77"/>
    <p:sldId id="374" r:id="rId78"/>
    <p:sldId id="386" r:id="rId79"/>
    <p:sldId id="370" r:id="rId80"/>
    <p:sldId id="369" r:id="rId81"/>
    <p:sldId id="382" r:id="rId82"/>
    <p:sldId id="383" r:id="rId83"/>
    <p:sldId id="384" r:id="rId84"/>
    <p:sldId id="385" r:id="rId85"/>
    <p:sldId id="615" r:id="rId86"/>
    <p:sldId id="616" r:id="rId87"/>
    <p:sldId id="630" r:id="rId88"/>
    <p:sldId id="631" r:id="rId89"/>
    <p:sldId id="632" r:id="rId90"/>
    <p:sldId id="406" r:id="rId91"/>
    <p:sldId id="617" r:id="rId92"/>
    <p:sldId id="618" r:id="rId93"/>
    <p:sldId id="619" r:id="rId94"/>
    <p:sldId id="633" r:id="rId95"/>
    <p:sldId id="634" r:id="rId96"/>
    <p:sldId id="635" r:id="rId97"/>
    <p:sldId id="636" r:id="rId98"/>
    <p:sldId id="603" r:id="rId99"/>
    <p:sldId id="390" r:id="rId100"/>
    <p:sldId id="391" r:id="rId101"/>
    <p:sldId id="392" r:id="rId102"/>
    <p:sldId id="604" r:id="rId103"/>
    <p:sldId id="394" r:id="rId104"/>
    <p:sldId id="395" r:id="rId105"/>
    <p:sldId id="396" r:id="rId106"/>
    <p:sldId id="605" r:id="rId107"/>
    <p:sldId id="393" r:id="rId108"/>
    <p:sldId id="397" r:id="rId109"/>
    <p:sldId id="606" r:id="rId110"/>
    <p:sldId id="398" r:id="rId111"/>
    <p:sldId id="400" r:id="rId112"/>
    <p:sldId id="401" r:id="rId113"/>
    <p:sldId id="402" r:id="rId114"/>
    <p:sldId id="403" r:id="rId115"/>
    <p:sldId id="404" r:id="rId116"/>
    <p:sldId id="405" r:id="rId117"/>
    <p:sldId id="607" r:id="rId118"/>
    <p:sldId id="407" r:id="rId119"/>
    <p:sldId id="408" r:id="rId120"/>
    <p:sldId id="409" r:id="rId121"/>
    <p:sldId id="410" r:id="rId1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8C5A"/>
    <a:srgbClr val="0249FC"/>
    <a:srgbClr val="037C03"/>
    <a:srgbClr val="FF6600"/>
    <a:srgbClr val="0D4F3C"/>
    <a:srgbClr val="FFFFFF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0" autoAdjust="0"/>
    <p:restoredTop sz="85237" autoAdjust="0"/>
  </p:normalViewPr>
  <p:slideViewPr>
    <p:cSldViewPr>
      <p:cViewPr varScale="1">
        <p:scale>
          <a:sx n="71" d="100"/>
          <a:sy n="71" d="100"/>
        </p:scale>
        <p:origin x="181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handoutMaster" Target="handoutMasters/handoutMaster1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85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8354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keinen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36311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371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27.08.2024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8622BE-63C8-EE28-B02B-89F2C7AF6E3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D3D5688-8CE9-0D90-1B42-BABB798283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27.08.2024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BDB049-04B7-DC3D-33FE-36BB686587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45925977-852E-CABC-CA88-A3B71FF278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08.07.2024,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Zusammenfügen von Änderungen auf Dateiebene</a:t>
            </a:r>
          </a:p>
          <a:p>
            <a:r>
              <a:rPr lang="de-DE" altLang="de-DE" dirty="0"/>
              <a:t>Aufteilung von Dateien in Sektionen</a:t>
            </a:r>
          </a:p>
          <a:p>
            <a:r>
              <a:rPr lang="de-DE" altLang="de-DE" dirty="0"/>
              <a:t>Vergleich seit letztem gemeinsamem Vorfahren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>
                <a:solidFill>
                  <a:srgbClr val="FF0000"/>
                </a:solidFill>
                <a:sym typeface="Wingdings" panose="05000000000000000000" pitchFamily="2" charset="2"/>
              </a:rPr>
              <a:t>Konflikt, kein automatisches Auflösen möglich</a:t>
            </a:r>
            <a:endParaRPr lang="de-DE" altLang="de-DE" dirty="0">
              <a:solidFill>
                <a:srgbClr val="FF0000"/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nicht der Commit-Historie vom Remote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Remote lehnt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alten Branch im Remote Repository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 können lokalen Branch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 Auf öffentlichen oder geteilten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b="1" spc="-1" dirty="0">
                <a:solidFill>
                  <a:srgbClr val="FF0000"/>
                </a:solidFill>
                <a:latin typeface="Arial"/>
              </a:rPr>
              <a:t>  </a:t>
            </a:r>
            <a:endParaRPr lang="de-DE" sz="16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pushen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führt zu anderem Verhalten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keinen Konflikt, dafür aber </a:t>
            </a:r>
            <a:r>
              <a:rPr lang="de-DE" b="0" strike="noStrike" spc="-1" dirty="0">
                <a:solidFill>
                  <a:srgbClr val="000000"/>
                </a:solidFill>
                <a:latin typeface="Arial"/>
              </a:rPr>
              <a:t>Seiteneffekte</a:t>
            </a:r>
          </a:p>
          <a:p>
            <a:pPr marL="743130" lvl="1" indent="-343080">
              <a:spcBef>
                <a:spcPts val="1199"/>
              </a:spcBef>
              <a:buFont typeface="Arial"/>
              <a:buChar char="•"/>
            </a:pPr>
            <a:r>
              <a:rPr lang="de-DE" sz="1800" spc="-1" dirty="0">
                <a:solidFill>
                  <a:srgbClr val="000000"/>
                </a:solidFill>
                <a:latin typeface="Arial"/>
              </a:rPr>
              <a:t>„Doppelte“ </a:t>
            </a:r>
            <a:r>
              <a:rPr lang="de-DE" sz="1800" spc="-1" dirty="0" err="1">
                <a:solidFill>
                  <a:srgbClr val="000000"/>
                </a:solidFill>
                <a:latin typeface="Arial"/>
              </a:rPr>
              <a:t>Commits</a:t>
            </a:r>
            <a:endParaRPr lang="de-DE" sz="1800" spc="-1" dirty="0">
              <a:solidFill>
                <a:srgbClr val="000000"/>
              </a:solidFill>
              <a:latin typeface="Arial"/>
            </a:endParaRPr>
          </a:p>
          <a:p>
            <a:pPr marL="743130" lvl="1" indent="-343080">
              <a:spcBef>
                <a:spcPts val="1199"/>
              </a:spcBef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Zusätzlicher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</a:t>
            </a:r>
          </a:p>
          <a:p>
            <a:pPr lvl="1"/>
            <a:r>
              <a:rPr lang="de-DE" altLang="de-DE" dirty="0"/>
              <a:t>Übernahme von Upstream Änderungen in Feature Branch</a:t>
            </a:r>
          </a:p>
          <a:p>
            <a:pPr lvl="1"/>
            <a:r>
              <a:rPr lang="de-DE" altLang="de-DE" dirty="0"/>
              <a:t>Feature auf späteres Release verschieben</a:t>
            </a:r>
          </a:p>
          <a:p>
            <a:pPr lvl="1"/>
            <a:r>
              <a:rPr lang="de-DE" altLang="de-DE" dirty="0"/>
              <a:t>Ein Feature zweigt von anderem Feature ab, ist aber unabhängig.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Strukturänderungen im Repository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Neue Anwendung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1"/>
          <a:stretch/>
        </p:blipFill>
        <p:spPr>
          <a:xfrm>
            <a:off x="201563" y="1808283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vs.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Aufgabe von </a:t>
            </a:r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: Änderungen in Branch einpflegen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Wann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</a:t>
            </a:r>
          </a:p>
          <a:p>
            <a:pPr lvl="1"/>
            <a:r>
              <a:rPr lang="de-DE" altLang="de-DE" dirty="0" err="1"/>
              <a:t>Merging</a:t>
            </a:r>
            <a:r>
              <a:rPr lang="de-DE" altLang="de-DE" dirty="0"/>
              <a:t> führt Commit-Historie fort </a:t>
            </a:r>
            <a:r>
              <a:rPr lang="de-DE" altLang="de-DE" dirty="0">
                <a:sym typeface="Wingdings" panose="05000000000000000000" pitchFamily="2" charset="2"/>
              </a:rPr>
              <a:t></a:t>
            </a:r>
            <a:r>
              <a:rPr lang="de-DE" altLang="de-DE" dirty="0"/>
              <a:t>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Upstream einpflegen,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vom Upstream in Feature kann zu komplizierten Szenarien führen</a:t>
            </a:r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Feature Branch in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fortgeführt werden</a:t>
            </a:r>
          </a:p>
          <a:p>
            <a:pPr lvl="1"/>
            <a:r>
              <a:rPr lang="de-DE" altLang="de-DE" dirty="0"/>
              <a:t>Upstream meist mit anderen Entwicklern geteilt</a:t>
            </a:r>
          </a:p>
          <a:p>
            <a:pPr lvl="1"/>
            <a:r>
              <a:rPr lang="de-DE" altLang="de-DE" dirty="0"/>
              <a:t>Ggf.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sinnvoll. Dadurch ergibt sich Fast-Forward </a:t>
            </a:r>
            <a:r>
              <a:rPr lang="de-DE" altLang="de-DE" dirty="0" err="1"/>
              <a:t>Merge</a:t>
            </a:r>
            <a:r>
              <a:rPr lang="de-DE" altLang="de-DE" dirty="0"/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falls keine neuen </a:t>
            </a:r>
            <a:r>
              <a:rPr lang="de-DE" altLang="de-DE" dirty="0" err="1"/>
              <a:t>Commits</a:t>
            </a:r>
            <a:r>
              <a:rPr lang="de-DE" altLang="de-DE" dirty="0"/>
              <a:t> auf Upstream nach Branch-Abzweigung 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283323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3427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35407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28332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166087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132856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052911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406580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293096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erstellt keinen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3734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068960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3563576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381153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abgeschlossen und die Änderungen sollen nun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</a:t>
            </a:r>
          </a:p>
          <a:p>
            <a:pPr marL="857250" lvl="1" indent="-457200"/>
            <a:r>
              <a:rPr lang="de-DE" altLang="de-DE" dirty="0"/>
              <a:t>Meist verändert </a:t>
            </a:r>
            <a:r>
              <a:rPr lang="de-DE" altLang="de-DE" dirty="0" err="1"/>
              <a:t>git</a:t>
            </a:r>
            <a:r>
              <a:rPr lang="de-DE" altLang="de-DE" dirty="0"/>
              <a:t> nur den aktuellen Branch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857250" lvl="1" indent="-457200"/>
            <a:r>
              <a:rPr lang="de-DE" altLang="de-DE" dirty="0"/>
              <a:t>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wurden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erzeugt. Es wird als Fast </a:t>
            </a:r>
            <a:r>
              <a:rPr lang="de-DE" altLang="de-DE" dirty="0" err="1"/>
              <a:t>forward</a:t>
            </a:r>
            <a:r>
              <a:rPr lang="de-DE" altLang="de-DE" dirty="0"/>
              <a:t> </a:t>
            </a:r>
            <a:r>
              <a:rPr lang="de-DE" altLang="de-DE" dirty="0" err="1"/>
              <a:t>Merge</a:t>
            </a:r>
            <a:r>
              <a:rPr lang="de-DE" altLang="de-DE" dirty="0"/>
              <a:t> umgesetzt.</a:t>
            </a:r>
          </a:p>
          <a:p>
            <a:pPr marL="857250" lvl="1" indent="-457200"/>
            <a:r>
              <a:rPr lang="de-DE" altLang="de-DE" dirty="0"/>
              <a:t>In den Logs sieht es nun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Übungsa</a:t>
            </a:r>
            <a:r>
              <a:rPr lang="de-DE" altLang="de-DE" b="1" dirty="0"/>
              <a:t>ufgabe 7: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Updating</a:t>
            </a:r>
            <a:r>
              <a:rPr lang="de-DE" altLang="de-DE" sz="1400" dirty="0">
                <a:latin typeface="Consolas" panose="020B0609020204030204" pitchFamily="49" charset="0"/>
              </a:rPr>
              <a:t> f252eb9..6c2b85a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Fast-forward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2 </a:t>
            </a:r>
            <a:r>
              <a:rPr lang="de-DE" altLang="de-DE" sz="1400" dirty="0" err="1">
                <a:latin typeface="Consolas" panose="020B0609020204030204" pitchFamily="49" charset="0"/>
              </a:rPr>
              <a:t>files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2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7389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8: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857250" lvl="1" indent="-457200"/>
            <a:r>
              <a:rPr lang="de-DE" altLang="de-DE" dirty="0"/>
              <a:t>Hier kann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sind abgeschlossen und können gelöscht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</a:t>
            </a:r>
            <a:r>
              <a:rPr lang="de-DE" sz="1800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de-DE" altLang="de-DE" sz="1800" b="1" dirty="0"/>
              <a:t>ufgabe 8: </a:t>
            </a:r>
            <a:r>
              <a:rPr lang="de-DE" altLang="de-DE" sz="1800" b="1" dirty="0" err="1"/>
              <a:t>Merging</a:t>
            </a:r>
            <a:endParaRPr lang="de-DE" altLang="de-DE" sz="18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feature2 -m "Merge feature2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features/feature2_file1.txt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217b6ea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feature2 </a:t>
            </a:r>
            <a:r>
              <a:rPr lang="de-DE" altLang="de-DE" sz="1400" dirty="0" err="1">
                <a:latin typeface="Consolas" panose="020B0609020204030204" pitchFamily="49" charset="0"/>
              </a:rPr>
              <a:t>into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a8c94d1 (feature2) Add feature2_file1.txt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-d feature1 feature2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6c2b85a).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a8c94d1).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8F79549-A0B9-DB2C-1834-99B745AA542D}"/>
              </a:ext>
            </a:extLst>
          </p:cNvPr>
          <p:cNvSpPr/>
          <p:nvPr/>
        </p:nvSpPr>
        <p:spPr bwMode="auto">
          <a:xfrm>
            <a:off x="782543" y="3123824"/>
            <a:ext cx="4752528" cy="21602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4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</a:t>
            </a:r>
            <a:r>
              <a:rPr lang="de-DE" altLang="de-DE" i="1" kern="0" dirty="0"/>
              <a:t>rekursiven 3-Way-Merge </a:t>
            </a:r>
            <a:r>
              <a:rPr lang="de-DE" altLang="de-DE" kern="0" dirty="0"/>
              <a:t>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eindeutiger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gemeinsamer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Rebase</a:t>
            </a:r>
            <a:r>
              <a:rPr lang="de-DE" altLang="de-DE" sz="1400" u="sng" dirty="0"/>
              <a:t> und </a:t>
            </a:r>
            <a:r>
              <a:rPr lang="de-DE" altLang="de-DE" sz="1400" u="sng" dirty="0" err="1"/>
              <a:t>Merge</a:t>
            </a:r>
            <a:r>
              <a:rPr lang="de-DE" altLang="de-DE" sz="1400" u="sng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95984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Indikatoren werden in betroffener Datei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9: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die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erneut an. Schreiben Sie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in die Datei und committen diese.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9: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die Datei,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Texteditor. Mittels der Markierungen wird Ihnen angezeigt, wie die Änderungen der beiden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9: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feature3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'feature3'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feature3"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feature"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[feature3 6305e99] Add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checkout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Switched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'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4d34b7e] 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048064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9: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feature3 -m "Merge feature3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CONFLICT (add/add): Merge conflict in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Automatic merge failed; fix conflicts and then commit the result.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81EF3D97-28DC-1D45-CB1D-22E246E38A67}"/>
              </a:ext>
            </a:extLst>
          </p:cNvPr>
          <p:cNvSpPr txBox="1">
            <a:spLocks/>
          </p:cNvSpPr>
          <p:nvPr/>
        </p:nvSpPr>
        <p:spPr bwMode="auto">
          <a:xfrm>
            <a:off x="303214" y="5212198"/>
            <a:ext cx="851725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en-US" altLang="de-DE" sz="1400" kern="0" dirty="0">
                <a:latin typeface="Consolas" panose="020B0609020204030204" pitchFamily="49" charset="0"/>
              </a:rPr>
              <a:t>$ git add merge_conflict_file.txt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$ git commit -m "Merge feature3 into main"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[main b5e6af5] Merge feature3 into main</a:t>
            </a:r>
            <a:endParaRPr lang="de-DE" altLang="de-DE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192E9C-79CF-0153-398E-124FB1333F20}"/>
              </a:ext>
            </a:extLst>
          </p:cNvPr>
          <p:cNvSpPr txBox="1"/>
          <p:nvPr/>
        </p:nvSpPr>
        <p:spPr bwMode="auto">
          <a:xfrm>
            <a:off x="1619673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&lt;&lt;&lt;&lt;&lt;&lt;&lt; HEAD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main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=======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&gt;&gt;&gt;&gt;&gt;&gt;&gt; feature3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7E2E24-CCFD-30E0-8867-FB24D721F8B5}"/>
              </a:ext>
            </a:extLst>
          </p:cNvPr>
          <p:cNvSpPr txBox="1"/>
          <p:nvPr/>
        </p:nvSpPr>
        <p:spPr bwMode="auto">
          <a:xfrm>
            <a:off x="5364088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A9AF116-A24A-7E0B-AC82-1ADC79DF5B72}"/>
              </a:ext>
            </a:extLst>
          </p:cNvPr>
          <p:cNvSpPr/>
          <p:nvPr/>
        </p:nvSpPr>
        <p:spPr bwMode="auto">
          <a:xfrm>
            <a:off x="4175956" y="4032356"/>
            <a:ext cx="792088" cy="360040"/>
          </a:xfrm>
          <a:prstGeom prst="rightArrow">
            <a:avLst/>
          </a:prstGeom>
          <a:solidFill>
            <a:srgbClr val="0393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73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br>
              <a:rPr lang="de-DE" altLang="de-DE" dirty="0"/>
            </a:b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fügen Sie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 die beiden Zeilen an verschiedenen Stellen eingefügt wurden, konnte ohne Konflikte </a:t>
            </a:r>
            <a:r>
              <a:rPr lang="de-DE" altLang="de-DE" dirty="0" err="1"/>
              <a:t>gemerged</a:t>
            </a:r>
            <a:r>
              <a:rPr lang="de-DE" altLang="de-DE" dirty="0"/>
              <a:t> werden.</a:t>
            </a:r>
          </a:p>
          <a:p>
            <a:pPr marL="0" indent="0">
              <a:buNone/>
            </a:pPr>
            <a:br>
              <a:rPr lang="de-DE" altLang="de-DE" dirty="0"/>
            </a:br>
            <a:r>
              <a:rPr lang="de-DE" altLang="de-DE" b="1" dirty="0"/>
              <a:t>Semantisch</a:t>
            </a:r>
            <a:r>
              <a:rPr lang="de-DE" altLang="de-DE" dirty="0"/>
              <a:t> sind die Änderungen jedoch falsch. In anderen Szenarien können auch tiefergreifende Fehler entstehen.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e198063]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3 insertions(+)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sum-feature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'sum-feature'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[sum-feature 8cc89b8]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nano sum.sh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1262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ec2628e]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merge sum-feature -m "Merge sum feature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sum.sh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chmod</a:t>
            </a:r>
            <a:r>
              <a:rPr lang="en-US" altLang="de-DE" sz="1400" dirty="0">
                <a:latin typeface="Consolas" panose="020B0609020204030204" pitchFamily="49" charset="0"/>
              </a:rPr>
              <a:t> +x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./sum.sh 4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are: 4 and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Result: 9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were: 4 and 5</a:t>
            </a:r>
          </a:p>
          <a:p>
            <a:pPr marL="457200" indent="-457200">
              <a:buFont typeface="+mj-lt"/>
              <a:buAutoNum type="arabicPeriod" startAt="6"/>
            </a:pP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58980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Zusätzliche 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gleichzeitig möglich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In der Praxis allerdings eher unüblich</a:t>
            </a:r>
          </a:p>
          <a:p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abgezweigten, </a:t>
            </a:r>
            <a:r>
              <a:rPr lang="de-DE" altLang="de-DE" dirty="0" err="1"/>
              <a:t>ungemergeten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gilt nach </a:t>
            </a:r>
            <a:r>
              <a:rPr lang="de-DE" altLang="de-DE" dirty="0" err="1"/>
              <a:t>Merge</a:t>
            </a:r>
            <a:r>
              <a:rPr lang="de-DE" altLang="de-DE" dirty="0"/>
              <a:t> oft als abgeschlossen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Löschen </a:t>
            </a:r>
            <a:r>
              <a:rPr lang="de-DE" altLang="de-DE" dirty="0" err="1"/>
              <a:t>ungemergter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erzeugt Fehlermeldung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feature2'.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Zusätzliche 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vs.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Feature oder Hotfix abgeschlossen und soll in </a:t>
            </a:r>
            <a:r>
              <a:rPr lang="de-DE" altLang="de-DE" i="1" dirty="0" err="1"/>
              <a:t>main</a:t>
            </a:r>
            <a:r>
              <a:rPr lang="de-DE" altLang="de-DE" dirty="0"/>
              <a:t> integriert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verändert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</a:t>
            </a:r>
            <a:r>
              <a:rPr lang="de-DE" altLang="de-DE" u="sng" dirty="0"/>
              <a:t>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</a:t>
            </a:r>
            <a:r>
              <a:rPr lang="de-DE" altLang="de-DE" u="sng" dirty="0"/>
              <a:t>neu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  <a:r>
              <a:rPr lang="de-DE" altLang="de-DE" i="1" dirty="0"/>
              <a:t>neu</a:t>
            </a:r>
            <a:r>
              <a:rPr lang="de-DE" altLang="de-DE" dirty="0"/>
              <a:t> erstellt</a:t>
            </a:r>
          </a:p>
          <a:p>
            <a:pPr lvl="1"/>
            <a:r>
              <a:rPr lang="de-DE" altLang="de-DE" i="1" dirty="0"/>
              <a:t>Unterschiedliche</a:t>
            </a:r>
            <a:r>
              <a:rPr lang="de-DE" altLang="de-DE" dirty="0"/>
              <a:t>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aber als „</a:t>
            </a:r>
            <a:r>
              <a:rPr lang="de-DE" altLang="de-DE" dirty="0" err="1"/>
              <a:t>dead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alter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Commit-IDs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</a:t>
            </a:r>
            <a:r>
              <a:rPr lang="de-DE" altLang="de-DE" i="1" dirty="0"/>
              <a:t>Start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4860"/>
              </p:ext>
            </p:extLst>
          </p:nvPr>
        </p:nvGraphicFramePr>
        <p:xfrm>
          <a:off x="303214" y="2450303"/>
          <a:ext cx="8640960" cy="39187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an,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1715">
                <a:tc rowSpan="2"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1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6245"/>
                  </a:ext>
                </a:extLst>
              </a:tr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interaktiven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7557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146565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021899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241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letztem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u="sng" dirty="0">
                <a:solidFill>
                  <a:schemeClr val="tx2"/>
                </a:solidFill>
              </a:rPr>
              <a:t>nicht</a:t>
            </a:r>
            <a:r>
              <a:rPr lang="de-DE" altLang="de-DE" dirty="0">
                <a:solidFill>
                  <a:schemeClr val="tx2"/>
                </a:solidFill>
              </a:rPr>
              <a:t> enthalten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348338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aktiven Branch </a:t>
            </a:r>
            <a:r>
              <a:rPr lang="de-DE" altLang="de-DE" dirty="0" err="1"/>
              <a:t>mergen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aktiven Branch</a:t>
            </a:r>
          </a:p>
          <a:p>
            <a:r>
              <a:rPr lang="de-DE" altLang="de-DE" dirty="0"/>
              <a:t>Erzeugt auf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</a:t>
            </a:r>
            <a:r>
              <a:rPr lang="de-DE" altLang="de-DE" i="1" dirty="0"/>
              <a:t>zwei</a:t>
            </a:r>
            <a:r>
              <a:rPr lang="de-DE" altLang="de-DE" dirty="0"/>
              <a:t>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</a:t>
            </a:r>
            <a:r>
              <a:rPr lang="de-DE" altLang="de-DE" i="1" dirty="0"/>
              <a:t>nicht</a:t>
            </a:r>
            <a:r>
              <a:rPr lang="de-DE" altLang="de-DE" dirty="0"/>
              <a:t> automatisch gelöscht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liefert anderes Ergebnis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werden </a:t>
            </a:r>
            <a:r>
              <a:rPr lang="de-DE" altLang="de-DE" dirty="0" err="1"/>
              <a:t>rebased</a:t>
            </a:r>
            <a:endParaRPr lang="de-DE" altLang="de-DE" dirty="0"/>
          </a:p>
          <a:p>
            <a:r>
              <a:rPr lang="de-DE" altLang="de-DE" dirty="0"/>
              <a:t>Commit </a:t>
            </a:r>
            <a:r>
              <a:rPr lang="de-DE" altLang="de-DE" dirty="0">
                <a:solidFill>
                  <a:srgbClr val="008C5A"/>
                </a:solidFill>
              </a:rPr>
              <a:t>F</a:t>
            </a:r>
            <a:r>
              <a:rPr lang="de-DE" altLang="de-DE" dirty="0"/>
              <a:t> enthalten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3005088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2395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Cherry-Pick bereits im Branch vorhanden waren,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12910"/>
              </p:ext>
            </p:extLst>
          </p:nvPr>
        </p:nvGraphicFramePr>
        <p:xfrm>
          <a:off x="323528" y="1062945"/>
          <a:ext cx="8640960" cy="48473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2213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</a:t>
            </a:r>
            <a:r>
              <a:rPr lang="de-DE" altLang="de-DE" i="1" dirty="0"/>
              <a:t>während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aktuellen Commit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resettet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457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801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Über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„programmieren“</a:t>
            </a:r>
          </a:p>
          <a:p>
            <a:r>
              <a:rPr lang="de-DE" altLang="de-DE" dirty="0"/>
              <a:t>Starten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 err="1"/>
              <a:t>Commands</a:t>
            </a:r>
            <a:r>
              <a:rPr lang="de-DE" altLang="de-DE" dirty="0"/>
              <a:t> im Editor ermöglichen Änderungen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in Reihenfolge vertauscht werden</a:t>
            </a:r>
          </a:p>
          <a:p>
            <a:r>
              <a:rPr lang="de-DE" altLang="de-DE" dirty="0"/>
              <a:t>Übernehmen durch Abspeichern und Schließen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'feature1'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</a:t>
            </a:r>
            <a:r>
              <a:rPr lang="en-US" altLang="de-DE" sz="1200" b="1" dirty="0">
                <a:latin typeface="Consolas" panose="020B0609020204030204" pitchFamily="49" charset="0"/>
              </a:rPr>
              <a:t>pick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</a:t>
            </a:r>
            <a:r>
              <a:rPr lang="en-US" altLang="de-DE" sz="1200" b="1" dirty="0">
                <a:latin typeface="Consolas" panose="020B0609020204030204" pitchFamily="49" charset="0"/>
              </a:rPr>
              <a:t>reword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</a:t>
            </a:r>
            <a:r>
              <a:rPr lang="en-US" altLang="de-DE" sz="1200" b="1" dirty="0">
                <a:latin typeface="Consolas" panose="020B0609020204030204" pitchFamily="49" charset="0"/>
              </a:rPr>
              <a:t>squash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</a:t>
            </a:r>
            <a:r>
              <a:rPr lang="en-US" altLang="de-DE" sz="1200" b="1" dirty="0">
                <a:latin typeface="Consolas" panose="020B0609020204030204" pitchFamily="49" charset="0"/>
              </a:rPr>
              <a:t>fixup</a:t>
            </a:r>
            <a:r>
              <a:rPr lang="en-US" altLang="de-DE" sz="1200" dirty="0">
                <a:latin typeface="Consolas" panose="020B0609020204030204" pitchFamily="49" charset="0"/>
              </a:rPr>
              <a:t>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</a:t>
            </a:r>
            <a:r>
              <a:rPr lang="en-US" altLang="de-DE" sz="1200" b="1" dirty="0">
                <a:latin typeface="Consolas" panose="020B0609020204030204" pitchFamily="49" charset="0"/>
              </a:rPr>
              <a:t>drop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Squashen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 err="1"/>
              <a:t>Fixup</a:t>
            </a:r>
            <a:r>
              <a:rPr lang="de-DE" altLang="de-DE" dirty="0"/>
              <a:t> beschreibt Situation, bei der ein Commit einen Fehler in einem anderen Commit behebt</a:t>
            </a:r>
          </a:p>
          <a:p>
            <a:r>
              <a:rPr lang="de-DE" altLang="de-DE" dirty="0"/>
              <a:t>Ziel: Zusammenführung bei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</a:t>
            </a:r>
            <a:r>
              <a:rPr lang="de-DE" altLang="de-DE" i="1" dirty="0"/>
              <a:t>verworfen</a:t>
            </a:r>
            <a:r>
              <a:rPr lang="de-DE" altLang="de-DE" dirty="0"/>
              <a:t>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an 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Sie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. Solange man aber alleine auf dem Feature Branch arbeitet, ist ein </a:t>
            </a:r>
            <a:r>
              <a:rPr lang="de-DE" altLang="de-DE" dirty="0" err="1"/>
              <a:t>Rebase</a:t>
            </a:r>
            <a:r>
              <a:rPr lang="de-DE" altLang="de-DE" dirty="0"/>
              <a:t> die elegantere und sauberere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existiert.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'feature5'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"feature5 file1 content"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755776e]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"feature5 file2 content"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34d451a]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216491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</a:t>
            </a:r>
            <a:r>
              <a:rPr lang="fr-FR" altLang="de-DE" sz="1400" dirty="0" err="1">
                <a:latin typeface="Consolas" panose="020B0609020204030204" pitchFamily="49" charset="0"/>
              </a:rPr>
              <a:t>echo</a:t>
            </a:r>
            <a:r>
              <a:rPr lang="fr-FR" altLang="de-DE" sz="1400" dirty="0">
                <a:latin typeface="Consolas" panose="020B0609020204030204" pitchFamily="49" charset="0"/>
              </a:rPr>
              <a:t> "important content" &gt;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commit -m "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changes" 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[main 615fcc9]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1 file </a:t>
            </a:r>
            <a:r>
              <a:rPr lang="fr-FR" altLang="de-DE" sz="1400" dirty="0" err="1">
                <a:latin typeface="Consolas" panose="020B0609020204030204" pitchFamily="49" charset="0"/>
              </a:rPr>
              <a:t>changed</a:t>
            </a:r>
            <a:r>
              <a:rPr lang="fr-FR" altLang="de-DE" sz="1400" dirty="0">
                <a:latin typeface="Consolas" panose="020B0609020204030204" pitchFamily="49" charset="0"/>
              </a:rPr>
              <a:t>, 1 insertion(+)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</a:t>
            </a:r>
            <a:r>
              <a:rPr lang="fr-FR" altLang="de-DE" sz="1400" dirty="0" err="1">
                <a:latin typeface="Consolas" panose="020B0609020204030204" pitchFamily="49" charset="0"/>
              </a:rPr>
              <a:t>create</a:t>
            </a:r>
            <a:r>
              <a:rPr lang="fr-FR" altLang="de-DE" sz="1400" dirty="0">
                <a:latin typeface="Consolas" panose="020B0609020204030204" pitchFamily="49" charset="0"/>
              </a:rPr>
              <a:t> mode 100644 important_changes.txt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'feature5'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34d451a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755776e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96237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rebase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ls -l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total 32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19:31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19:43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21:47 features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11 23:54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12 20:54 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18 Jun 12 21:47 important_changes.txt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20 Jun 12 21:19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106 Jun 12 21:40 sum.sh$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ab2fd0d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7d04764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E85426F-AED4-CF14-A446-67CE4106FD3C}"/>
              </a:ext>
            </a:extLst>
          </p:cNvPr>
          <p:cNvSpPr/>
          <p:nvPr/>
        </p:nvSpPr>
        <p:spPr bwMode="auto">
          <a:xfrm>
            <a:off x="827584" y="3573016"/>
            <a:ext cx="6192688" cy="21640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353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3163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Verwenden Sie hierzu die Option </a:t>
            </a:r>
            <a:r>
              <a:rPr lang="de-DE" altLang="de-DE" dirty="0">
                <a:latin typeface="Consolas" panose="020B0609020204030204" pitchFamily="49" charset="0"/>
              </a:rPr>
              <a:t>--keep-base</a:t>
            </a:r>
            <a:r>
              <a:rPr lang="de-DE" altLang="de-DE" dirty="0"/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8651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i="1" dirty="0" err="1"/>
              <a:t>Three</a:t>
            </a:r>
            <a:r>
              <a:rPr lang="de-DE" altLang="de-DE" i="1" dirty="0"/>
              <a:t>-Way-</a:t>
            </a:r>
            <a:r>
              <a:rPr lang="de-DE" altLang="de-DE" i="1" dirty="0" err="1"/>
              <a:t>Merge</a:t>
            </a:r>
            <a:r>
              <a:rPr lang="de-DE" altLang="de-DE" dirty="0"/>
              <a:t> Algorithmus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anschließend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089347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87701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"Hallo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Datei</a:t>
            </a:r>
            <a:r>
              <a:rPr lang="en-US" altLang="de-DE" sz="1400" dirty="0">
                <a:latin typeface="Consolas" panose="020B0609020204030204" pitchFamily="49" charset="0"/>
              </a:rPr>
              <a:t> 1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b7414f2] Add content to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2 in feature5"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658308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1 in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"Fix content in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5848A9C-18D4-AEAE-5B8A-0F851AD623FE}"/>
              </a:ext>
            </a:extLst>
          </p:cNvPr>
          <p:cNvSpPr txBox="1"/>
          <p:nvPr/>
        </p:nvSpPr>
        <p:spPr bwMode="auto">
          <a:xfrm>
            <a:off x="827584" y="3439272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27584" y="4941168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768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Interaktiver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65410" y="1503072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7d04764 Add feature5_file1.txt</a:t>
            </a:r>
            <a:br>
              <a:rPr lang="en-US" sz="1400">
                <a:latin typeface="Consolas" panose="020B0609020204030204" pitchFamily="49" charset="0"/>
              </a:rPr>
            </a:br>
            <a:r>
              <a:rPr lang="en-US" sz="140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squash 152d64b Add content to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8B2057-CE06-B7CF-A638-789CB624B40A}"/>
              </a:ext>
            </a:extLst>
          </p:cNvPr>
          <p:cNvSpPr txBox="1"/>
          <p:nvPr/>
        </p:nvSpPr>
        <p:spPr bwMode="auto">
          <a:xfrm>
            <a:off x="861156" y="2924944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fixup 9b8b044 Fix content in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squash 152d64b Add content to feature5_file2.txt</a:t>
            </a:r>
          </a:p>
        </p:txBody>
      </p:sp>
    </p:spTree>
    <p:extLst>
      <p:ext uri="{BB962C8B-B14F-4D97-AF65-F5344CB8AC3E}">
        <p14:creationId xmlns:p14="http://schemas.microsoft.com/office/powerpoint/2010/main" val="18525172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25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Interaktiver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Commit </a:t>
            </a:r>
            <a:r>
              <a:rPr lang="en-US" altLang="de-DE" sz="1400" b="1" dirty="0" err="1">
                <a:latin typeface="Consolas" panose="020B0609020204030204" pitchFamily="49" charset="0"/>
              </a:rPr>
              <a:t>Nachrichten</a:t>
            </a:r>
            <a:r>
              <a:rPr lang="en-US" altLang="de-DE" sz="1400" b="1" dirty="0">
                <a:latin typeface="Consolas" panose="020B0609020204030204" pitchFamily="49" charset="0"/>
              </a:rPr>
              <a:t> </a:t>
            </a:r>
            <a:r>
              <a:rPr lang="en-US" altLang="de-DE" sz="1400" b="1" dirty="0" err="1">
                <a:latin typeface="Consolas" panose="020B0609020204030204" pitchFamily="49" charset="0"/>
              </a:rPr>
              <a:t>anpassen</a:t>
            </a:r>
            <a:endParaRPr lang="en-US" altLang="de-DE" sz="1400" b="1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Editor </a:t>
            </a:r>
            <a:r>
              <a:rPr lang="en-US" altLang="de-DE" sz="1400" b="1" dirty="0" err="1">
                <a:latin typeface="Consolas" panose="020B0609020204030204" pitchFamily="49" charset="0"/>
              </a:rPr>
              <a:t>speichern</a:t>
            </a:r>
            <a:r>
              <a:rPr lang="en-US" altLang="de-DE" sz="1400" b="1" dirty="0">
                <a:latin typeface="Consolas" panose="020B0609020204030204" pitchFamily="49" charset="0"/>
              </a:rPr>
              <a:t> + </a:t>
            </a:r>
            <a:r>
              <a:rPr lang="en-US" altLang="de-DE" sz="1400" b="1" dirty="0" err="1">
                <a:latin typeface="Consolas" panose="020B0609020204030204" pitchFamily="49" charset="0"/>
              </a:rPr>
              <a:t>schließen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b="1" dirty="0" err="1">
                <a:latin typeface="Consolas" panose="020B0609020204030204" pitchFamily="49" charset="0"/>
              </a:rPr>
              <a:t>Ausgabe</a:t>
            </a:r>
            <a:r>
              <a:rPr lang="en-US" altLang="de-DE" sz="1400" b="1" dirty="0">
                <a:latin typeface="Consolas" panose="020B0609020204030204" pitchFamily="49" charset="0"/>
              </a:rPr>
              <a:t>: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370186b]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21:35:09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aeaefb5]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21:35:24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aeaefb5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370186b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437658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Ähnlich zu </a:t>
            </a:r>
            <a:r>
              <a:rPr lang="de-DE" altLang="de-DE" dirty="0" err="1"/>
              <a:t>Merge</a:t>
            </a:r>
            <a:r>
              <a:rPr lang="de-DE" altLang="de-DE" dirty="0"/>
              <a:t>-Konflikten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manuell behoben werden</a:t>
            </a:r>
          </a:p>
          <a:p>
            <a:r>
              <a:rPr lang="de-DE" altLang="de-DE" dirty="0"/>
              <a:t>Nach Auflösen des Konflikts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</a:t>
            </a:r>
            <a:r>
              <a:rPr lang="de-DE" altLang="de-DE" dirty="0" err="1"/>
              <a:t>stagen</a:t>
            </a:r>
            <a:endParaRPr lang="de-DE" altLang="de-DE" dirty="0"/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Ggf. Konflikte bei jedem Commit im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</a:t>
            </a:r>
            <a:r>
              <a:rPr lang="en-US" altLang="de-DE" sz="1200" dirty="0">
                <a:latin typeface="Consolas" panose="020B0609020204030204" pitchFamily="49" charset="0"/>
              </a:rPr>
              <a:t>'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8466</Words>
  <Application>Microsoft Office PowerPoint</Application>
  <PresentationFormat>Bildschirmpräsentation (4:3)</PresentationFormat>
  <Paragraphs>1095</Paragraphs>
  <Slides>119</Slides>
  <Notes>5</Notes>
  <HiddenSlides>43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119</vt:i4>
      </vt:variant>
    </vt:vector>
  </HeadingPairs>
  <TitlesOfParts>
    <vt:vector size="12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</vt:lpstr>
      <vt:lpstr>Agenda</vt:lpstr>
      <vt:lpstr>Agenda</vt:lpstr>
      <vt:lpstr>Merging in Git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Zusätzliche Befehle</vt:lpstr>
      <vt:lpstr>Merge – Zusätzliche Befehle </vt:lpstr>
      <vt:lpstr>Merge – Zusätzliche Befehle </vt:lpstr>
      <vt:lpstr>Merge – Zusätzliche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 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vs. Rebase</vt:lpstr>
      <vt:lpstr>Merge vs. Rebase</vt:lpstr>
      <vt:lpstr>Merge vs. Rebase</vt:lpstr>
      <vt:lpstr>Merge vs. Rebase</vt:lpstr>
      <vt:lpstr>Merge vs.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Richard.Obersheimer</cp:lastModifiedBy>
  <cp:revision>106</cp:revision>
  <cp:lastPrinted>1996-08-01T16:36:58Z</cp:lastPrinted>
  <dcterms:created xsi:type="dcterms:W3CDTF">2024-05-03T10:07:43Z</dcterms:created>
  <dcterms:modified xsi:type="dcterms:W3CDTF">2024-08-27T08:49:21Z</dcterms:modified>
</cp:coreProperties>
</file>