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bookmarkIdSeed="2">
  <p:sldMasterIdLst>
    <p:sldMasterId id="2147483648" r:id="rId1"/>
    <p:sldMasterId id="2147483649" r:id="rId2"/>
  </p:sldMasterIdLst>
  <p:notesMasterIdLst>
    <p:notesMasterId r:id="rId103"/>
  </p:notesMasterIdLst>
  <p:handoutMasterIdLst>
    <p:handoutMasterId r:id="rId104"/>
  </p:handoutMasterIdLst>
  <p:sldIdLst>
    <p:sldId id="726" r:id="rId3"/>
    <p:sldId id="727" r:id="rId4"/>
    <p:sldId id="728" r:id="rId5"/>
    <p:sldId id="596" r:id="rId6"/>
    <p:sldId id="600" r:id="rId7"/>
    <p:sldId id="588" r:id="rId8"/>
    <p:sldId id="598" r:id="rId9"/>
    <p:sldId id="601" r:id="rId10"/>
    <p:sldId id="725" r:id="rId11"/>
    <p:sldId id="604" r:id="rId12"/>
    <p:sldId id="603" r:id="rId13"/>
    <p:sldId id="589" r:id="rId14"/>
    <p:sldId id="590" r:id="rId15"/>
    <p:sldId id="724" r:id="rId16"/>
    <p:sldId id="614" r:id="rId17"/>
    <p:sldId id="605" r:id="rId18"/>
    <p:sldId id="606" r:id="rId19"/>
    <p:sldId id="607" r:id="rId20"/>
    <p:sldId id="612" r:id="rId21"/>
    <p:sldId id="608" r:id="rId22"/>
    <p:sldId id="609" r:id="rId23"/>
    <p:sldId id="611" r:id="rId24"/>
    <p:sldId id="610" r:id="rId25"/>
    <p:sldId id="613" r:id="rId26"/>
    <p:sldId id="615" r:id="rId27"/>
    <p:sldId id="616" r:id="rId28"/>
    <p:sldId id="617" r:id="rId29"/>
    <p:sldId id="620" r:id="rId30"/>
    <p:sldId id="621" r:id="rId31"/>
    <p:sldId id="618" r:id="rId32"/>
    <p:sldId id="622" r:id="rId33"/>
    <p:sldId id="619" r:id="rId34"/>
    <p:sldId id="623" r:id="rId35"/>
    <p:sldId id="624" r:id="rId36"/>
    <p:sldId id="690" r:id="rId37"/>
    <p:sldId id="591" r:id="rId38"/>
    <p:sldId id="625" r:id="rId39"/>
    <p:sldId id="697" r:id="rId40"/>
    <p:sldId id="626" r:id="rId41"/>
    <p:sldId id="632" r:id="rId42"/>
    <p:sldId id="627" r:id="rId43"/>
    <p:sldId id="633" r:id="rId44"/>
    <p:sldId id="628" r:id="rId45"/>
    <p:sldId id="634" r:id="rId46"/>
    <p:sldId id="629" r:id="rId47"/>
    <p:sldId id="635" r:id="rId48"/>
    <p:sldId id="630" r:id="rId49"/>
    <p:sldId id="636" r:id="rId50"/>
    <p:sldId id="673" r:id="rId51"/>
    <p:sldId id="637" r:id="rId52"/>
    <p:sldId id="640" r:id="rId53"/>
    <p:sldId id="641" r:id="rId54"/>
    <p:sldId id="642" r:id="rId55"/>
    <p:sldId id="696" r:id="rId56"/>
    <p:sldId id="643" r:id="rId57"/>
    <p:sldId id="648" r:id="rId58"/>
    <p:sldId id="644" r:id="rId59"/>
    <p:sldId id="649" r:id="rId60"/>
    <p:sldId id="645" r:id="rId61"/>
    <p:sldId id="650" r:id="rId62"/>
    <p:sldId id="646" r:id="rId63"/>
    <p:sldId id="651" r:id="rId64"/>
    <p:sldId id="647" r:id="rId65"/>
    <p:sldId id="652" r:id="rId66"/>
    <p:sldId id="689" r:id="rId67"/>
    <p:sldId id="674" r:id="rId68"/>
    <p:sldId id="653" r:id="rId69"/>
    <p:sldId id="695" r:id="rId70"/>
    <p:sldId id="658" r:id="rId71"/>
    <p:sldId id="664" r:id="rId72"/>
    <p:sldId id="659" r:id="rId73"/>
    <p:sldId id="665" r:id="rId74"/>
    <p:sldId id="660" r:id="rId75"/>
    <p:sldId id="666" r:id="rId76"/>
    <p:sldId id="667" r:id="rId77"/>
    <p:sldId id="661" r:id="rId78"/>
    <p:sldId id="668" r:id="rId79"/>
    <p:sldId id="662" r:id="rId80"/>
    <p:sldId id="669" r:id="rId81"/>
    <p:sldId id="670" r:id="rId82"/>
    <p:sldId id="671" r:id="rId83"/>
    <p:sldId id="672" r:id="rId84"/>
    <p:sldId id="592" r:id="rId85"/>
    <p:sldId id="594" r:id="rId86"/>
    <p:sldId id="675" r:id="rId87"/>
    <p:sldId id="676" r:id="rId88"/>
    <p:sldId id="593" r:id="rId89"/>
    <p:sldId id="678" r:id="rId90"/>
    <p:sldId id="679" r:id="rId91"/>
    <p:sldId id="680" r:id="rId92"/>
    <p:sldId id="681" r:id="rId93"/>
    <p:sldId id="682" r:id="rId94"/>
    <p:sldId id="683" r:id="rId95"/>
    <p:sldId id="684" r:id="rId96"/>
    <p:sldId id="685" r:id="rId97"/>
    <p:sldId id="686" r:id="rId98"/>
    <p:sldId id="687" r:id="rId99"/>
    <p:sldId id="722" r:id="rId100"/>
    <p:sldId id="723" r:id="rId101"/>
    <p:sldId id="677" r:id="rId102"/>
  </p:sldIdLst>
  <p:sldSz cx="9144000" cy="6858000" type="screen4x3"/>
  <p:notesSz cx="6784975" cy="9921875"/>
  <p:defaultTextStyle>
    <a:defPPr>
      <a:defRPr lang="de-DE"/>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24">
          <p15:clr>
            <a:srgbClr val="A4A3A4"/>
          </p15:clr>
        </p15:guide>
        <p15:guide id="2" pos="2137">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8C5A"/>
    <a:srgbClr val="DDEEE8"/>
    <a:srgbClr val="FFFFFF"/>
    <a:srgbClr val="0D4F3C"/>
    <a:srgbClr val="037C03"/>
    <a:srgbClr val="800000"/>
    <a:srgbClr val="060165"/>
    <a:srgbClr val="006A42"/>
    <a:srgbClr val="0249F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ittlere Formatvorlage 2 - Akz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67246" autoAdjust="0"/>
  </p:normalViewPr>
  <p:slideViewPr>
    <p:cSldViewPr>
      <p:cViewPr varScale="1">
        <p:scale>
          <a:sx n="97" d="100"/>
          <a:sy n="97" d="100"/>
        </p:scale>
        <p:origin x="3600" y="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5" d="100"/>
          <a:sy n="65" d="100"/>
        </p:scale>
        <p:origin x="-2976" y="-77"/>
      </p:cViewPr>
      <p:guideLst>
        <p:guide orient="horz" pos="3124"/>
        <p:guide pos="2137"/>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07" Type="http://schemas.openxmlformats.org/officeDocument/2006/relationships/theme" Target="theme/theme1.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slide" Target="slides/slide72.xml"/><Relationship Id="rId79" Type="http://schemas.openxmlformats.org/officeDocument/2006/relationships/slide" Target="slides/slide77.xml"/><Relationship Id="rId87" Type="http://schemas.openxmlformats.org/officeDocument/2006/relationships/slide" Target="slides/slide85.xml"/><Relationship Id="rId102" Type="http://schemas.openxmlformats.org/officeDocument/2006/relationships/slide" Target="slides/slide100.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slide" Target="slides/slide80.xml"/><Relationship Id="rId90" Type="http://schemas.openxmlformats.org/officeDocument/2006/relationships/slide" Target="slides/slide88.xml"/><Relationship Id="rId95" Type="http://schemas.openxmlformats.org/officeDocument/2006/relationships/slide" Target="slides/slide93.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slide" Target="slides/slide83.xml"/><Relationship Id="rId93" Type="http://schemas.openxmlformats.org/officeDocument/2006/relationships/slide" Target="slides/slide91.xml"/><Relationship Id="rId98" Type="http://schemas.openxmlformats.org/officeDocument/2006/relationships/slide" Target="slides/slide9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103" Type="http://schemas.openxmlformats.org/officeDocument/2006/relationships/notesMaster" Target="notesMasters/notesMaster1.xml"/><Relationship Id="rId108" Type="http://schemas.openxmlformats.org/officeDocument/2006/relationships/tableStyles" Target="tableStyle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slide" Target="slides/slide89.xml"/><Relationship Id="rId96" Type="http://schemas.openxmlformats.org/officeDocument/2006/relationships/slide" Target="slides/slide94.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6" Type="http://schemas.openxmlformats.org/officeDocument/2006/relationships/viewProps" Target="viewProps.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D04C2617-8B2B-14A4-7890-E490CA1C1A76}"/>
              </a:ext>
            </a:extLst>
          </p:cNvPr>
          <p:cNvSpPr>
            <a:spLocks noGrp="1" noChangeArrowheads="1"/>
          </p:cNvSpPr>
          <p:nvPr>
            <p:ph type="hdr" sz="quarter"/>
          </p:nvPr>
        </p:nvSpPr>
        <p:spPr bwMode="auto">
          <a:xfrm>
            <a:off x="0" y="9525"/>
            <a:ext cx="2940050" cy="46355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defTabSz="762000">
              <a:defRPr sz="1000" i="1">
                <a:latin typeface="Arial" pitchFamily="34" charset="0"/>
              </a:defRPr>
            </a:lvl1pPr>
          </a:lstStyle>
          <a:p>
            <a:pPr>
              <a:defRPr/>
            </a:pPr>
            <a:endParaRPr lang="de-DE"/>
          </a:p>
        </p:txBody>
      </p:sp>
      <p:sp>
        <p:nvSpPr>
          <p:cNvPr id="3075" name="Rectangle 3">
            <a:extLst>
              <a:ext uri="{FF2B5EF4-FFF2-40B4-BE49-F238E27FC236}">
                <a16:creationId xmlns:a16="http://schemas.microsoft.com/office/drawing/2014/main" id="{BB170C73-A867-D135-E090-E1822E7E6F67}"/>
              </a:ext>
            </a:extLst>
          </p:cNvPr>
          <p:cNvSpPr>
            <a:spLocks noGrp="1" noChangeArrowheads="1"/>
          </p:cNvSpPr>
          <p:nvPr>
            <p:ph type="dt" sz="quarter" idx="1"/>
          </p:nvPr>
        </p:nvSpPr>
        <p:spPr bwMode="auto">
          <a:xfrm>
            <a:off x="3844925" y="9525"/>
            <a:ext cx="2940050" cy="46355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algn="r" defTabSz="762000">
              <a:defRPr sz="1000" i="1">
                <a:latin typeface="Arial" pitchFamily="34" charset="0"/>
              </a:defRPr>
            </a:lvl1pPr>
          </a:lstStyle>
          <a:p>
            <a:pPr>
              <a:defRPr/>
            </a:pPr>
            <a:endParaRPr lang="de-DE"/>
          </a:p>
        </p:txBody>
      </p:sp>
      <p:sp>
        <p:nvSpPr>
          <p:cNvPr id="3076" name="Rectangle 4">
            <a:extLst>
              <a:ext uri="{FF2B5EF4-FFF2-40B4-BE49-F238E27FC236}">
                <a16:creationId xmlns:a16="http://schemas.microsoft.com/office/drawing/2014/main" id="{94599501-77EB-2113-9267-4DAC3211A28E}"/>
              </a:ext>
            </a:extLst>
          </p:cNvPr>
          <p:cNvSpPr>
            <a:spLocks noGrp="1" noChangeArrowheads="1"/>
          </p:cNvSpPr>
          <p:nvPr>
            <p:ph type="ftr" sz="quarter" idx="2"/>
          </p:nvPr>
        </p:nvSpPr>
        <p:spPr bwMode="auto">
          <a:xfrm>
            <a:off x="0" y="9447213"/>
            <a:ext cx="2940050" cy="46355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defTabSz="762000">
              <a:defRPr sz="1000" i="1">
                <a:latin typeface="Arial" pitchFamily="34" charset="0"/>
              </a:defRPr>
            </a:lvl1pPr>
          </a:lstStyle>
          <a:p>
            <a:pPr>
              <a:defRPr/>
            </a:pPr>
            <a:endParaRPr lang="de-DE"/>
          </a:p>
        </p:txBody>
      </p:sp>
      <p:sp>
        <p:nvSpPr>
          <p:cNvPr id="3077" name="Rectangle 5">
            <a:extLst>
              <a:ext uri="{FF2B5EF4-FFF2-40B4-BE49-F238E27FC236}">
                <a16:creationId xmlns:a16="http://schemas.microsoft.com/office/drawing/2014/main" id="{E6DAC829-6068-5F20-66A2-179E9BEF88F0}"/>
              </a:ext>
            </a:extLst>
          </p:cNvPr>
          <p:cNvSpPr>
            <a:spLocks noGrp="1" noChangeArrowheads="1"/>
          </p:cNvSpPr>
          <p:nvPr>
            <p:ph type="sldNum" sz="quarter" idx="3"/>
          </p:nvPr>
        </p:nvSpPr>
        <p:spPr bwMode="auto">
          <a:xfrm>
            <a:off x="3844925" y="9447213"/>
            <a:ext cx="2940050" cy="46355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algn="r" defTabSz="762000">
              <a:defRPr sz="1000" i="1">
                <a:latin typeface="Arial" panose="020B0604020202020204" pitchFamily="34" charset="0"/>
              </a:defRPr>
            </a:lvl1pPr>
          </a:lstStyle>
          <a:p>
            <a:fld id="{7A381A76-9D15-47F1-824E-5E26A48B64FA}" type="slidenum">
              <a:rPr lang="de-DE" altLang="de-DE"/>
              <a:pPr/>
              <a:t>‹Nr.›</a:t>
            </a:fld>
            <a:endParaRPr lang="de-DE" altLang="de-DE"/>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51EF861B-B28A-A7FE-0A28-F719BE2BB27D}"/>
              </a:ext>
            </a:extLst>
          </p:cNvPr>
          <p:cNvSpPr>
            <a:spLocks noGrp="1" noChangeArrowheads="1"/>
          </p:cNvSpPr>
          <p:nvPr>
            <p:ph type="hdr" sz="quarter"/>
          </p:nvPr>
        </p:nvSpPr>
        <p:spPr bwMode="auto">
          <a:xfrm>
            <a:off x="0" y="9525"/>
            <a:ext cx="2940050" cy="46355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defTabSz="762000">
              <a:defRPr sz="1000" i="1">
                <a:latin typeface="Arial" pitchFamily="34" charset="0"/>
              </a:defRPr>
            </a:lvl1pPr>
          </a:lstStyle>
          <a:p>
            <a:pPr>
              <a:defRPr/>
            </a:pPr>
            <a:endParaRPr lang="de-DE"/>
          </a:p>
        </p:txBody>
      </p:sp>
      <p:sp>
        <p:nvSpPr>
          <p:cNvPr id="2051" name="Rectangle 3">
            <a:extLst>
              <a:ext uri="{FF2B5EF4-FFF2-40B4-BE49-F238E27FC236}">
                <a16:creationId xmlns:a16="http://schemas.microsoft.com/office/drawing/2014/main" id="{632B70BB-2BF4-7B1B-9C29-0D2AD3C6E627}"/>
              </a:ext>
            </a:extLst>
          </p:cNvPr>
          <p:cNvSpPr>
            <a:spLocks noGrp="1" noChangeArrowheads="1"/>
          </p:cNvSpPr>
          <p:nvPr>
            <p:ph type="dt" idx="1"/>
          </p:nvPr>
        </p:nvSpPr>
        <p:spPr bwMode="auto">
          <a:xfrm>
            <a:off x="3844925" y="9525"/>
            <a:ext cx="2940050" cy="46355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algn="r" defTabSz="762000">
              <a:defRPr sz="1000" i="1">
                <a:latin typeface="Arial" pitchFamily="34" charset="0"/>
              </a:defRPr>
            </a:lvl1pPr>
          </a:lstStyle>
          <a:p>
            <a:pPr>
              <a:defRPr/>
            </a:pPr>
            <a:endParaRPr lang="de-DE"/>
          </a:p>
        </p:txBody>
      </p:sp>
      <p:sp>
        <p:nvSpPr>
          <p:cNvPr id="2052" name="Rectangle 4">
            <a:extLst>
              <a:ext uri="{FF2B5EF4-FFF2-40B4-BE49-F238E27FC236}">
                <a16:creationId xmlns:a16="http://schemas.microsoft.com/office/drawing/2014/main" id="{509556E9-A2AB-A993-BE5A-024BC4C22EA7}"/>
              </a:ext>
            </a:extLst>
          </p:cNvPr>
          <p:cNvSpPr>
            <a:spLocks noGrp="1" noChangeArrowheads="1"/>
          </p:cNvSpPr>
          <p:nvPr>
            <p:ph type="ftr" sz="quarter" idx="4"/>
          </p:nvPr>
        </p:nvSpPr>
        <p:spPr bwMode="auto">
          <a:xfrm>
            <a:off x="0" y="9447213"/>
            <a:ext cx="2940050" cy="46355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defTabSz="762000">
              <a:defRPr sz="1000" i="1">
                <a:latin typeface="Arial" pitchFamily="34" charset="0"/>
              </a:defRPr>
            </a:lvl1pPr>
          </a:lstStyle>
          <a:p>
            <a:pPr>
              <a:defRPr/>
            </a:pPr>
            <a:endParaRPr lang="de-DE"/>
          </a:p>
        </p:txBody>
      </p:sp>
      <p:sp>
        <p:nvSpPr>
          <p:cNvPr id="2053" name="Rectangle 5">
            <a:extLst>
              <a:ext uri="{FF2B5EF4-FFF2-40B4-BE49-F238E27FC236}">
                <a16:creationId xmlns:a16="http://schemas.microsoft.com/office/drawing/2014/main" id="{8AAF3708-14E9-8FF1-8F2A-D06143DBD68D}"/>
              </a:ext>
            </a:extLst>
          </p:cNvPr>
          <p:cNvSpPr>
            <a:spLocks noGrp="1" noChangeArrowheads="1"/>
          </p:cNvSpPr>
          <p:nvPr>
            <p:ph type="sldNum" sz="quarter" idx="5"/>
          </p:nvPr>
        </p:nvSpPr>
        <p:spPr bwMode="auto">
          <a:xfrm>
            <a:off x="3844925" y="9447213"/>
            <a:ext cx="2940050" cy="46355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algn="r" defTabSz="762000">
              <a:defRPr sz="1000" i="1">
                <a:latin typeface="Arial" panose="020B0604020202020204" pitchFamily="34" charset="0"/>
              </a:defRPr>
            </a:lvl1pPr>
          </a:lstStyle>
          <a:p>
            <a:fld id="{18182567-388C-4D33-8B7B-A651F195F118}" type="slidenum">
              <a:rPr lang="de-DE" altLang="de-DE"/>
              <a:pPr/>
              <a:t>‹Nr.›</a:t>
            </a:fld>
            <a:endParaRPr lang="de-DE" altLang="de-DE"/>
          </a:p>
        </p:txBody>
      </p:sp>
      <p:sp>
        <p:nvSpPr>
          <p:cNvPr id="2054" name="Rectangle 6">
            <a:extLst>
              <a:ext uri="{FF2B5EF4-FFF2-40B4-BE49-F238E27FC236}">
                <a16:creationId xmlns:a16="http://schemas.microsoft.com/office/drawing/2014/main" id="{DD8465B4-4BEB-3FA1-5578-D0E2FB0A5E29}"/>
              </a:ext>
            </a:extLst>
          </p:cNvPr>
          <p:cNvSpPr>
            <a:spLocks noGrp="1" noChangeArrowheads="1"/>
          </p:cNvSpPr>
          <p:nvPr>
            <p:ph type="body" sz="quarter" idx="3"/>
          </p:nvPr>
        </p:nvSpPr>
        <p:spPr bwMode="auto">
          <a:xfrm>
            <a:off x="906463" y="4738688"/>
            <a:ext cx="4972050" cy="4410075"/>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p>
            <a:pPr lvl="0"/>
            <a:r>
              <a:rPr lang="de-DE" noProof="0" dirty="0"/>
              <a:t>Klicken Sie, um die Formate des Vorlagentextes zu bearbeiten</a:t>
            </a:r>
          </a:p>
          <a:p>
            <a:pPr lvl="1"/>
            <a:r>
              <a:rPr lang="de-DE" noProof="0" dirty="0"/>
              <a:t>Zweite Ebene</a:t>
            </a:r>
          </a:p>
          <a:p>
            <a:pPr lvl="2"/>
            <a:r>
              <a:rPr lang="de-DE" noProof="0" dirty="0"/>
              <a:t>Dritte Ebene</a:t>
            </a:r>
          </a:p>
          <a:p>
            <a:pPr lvl="3"/>
            <a:r>
              <a:rPr lang="de-DE" noProof="0" dirty="0"/>
              <a:t>Vierte Ebene</a:t>
            </a:r>
          </a:p>
          <a:p>
            <a:pPr lvl="4"/>
            <a:r>
              <a:rPr lang="de-DE" noProof="0" dirty="0"/>
              <a:t>Fünfte Ebene</a:t>
            </a:r>
          </a:p>
        </p:txBody>
      </p:sp>
      <p:sp>
        <p:nvSpPr>
          <p:cNvPr id="8199" name="Rectangle 7">
            <a:extLst>
              <a:ext uri="{FF2B5EF4-FFF2-40B4-BE49-F238E27FC236}">
                <a16:creationId xmlns:a16="http://schemas.microsoft.com/office/drawing/2014/main" id="{BDBCBCAF-13E3-5F15-9012-7ACC75CA4482}"/>
              </a:ext>
            </a:extLst>
          </p:cNvPr>
          <p:cNvSpPr>
            <a:spLocks noGrp="1" noRot="1" noChangeAspect="1" noChangeArrowheads="1" noTextEdit="1"/>
          </p:cNvSpPr>
          <p:nvPr>
            <p:ph type="sldImg" idx="2"/>
          </p:nvPr>
        </p:nvSpPr>
        <p:spPr bwMode="auto">
          <a:xfrm>
            <a:off x="1069975" y="887413"/>
            <a:ext cx="4645025" cy="348456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Tree>
  </p:cSld>
  <p:clrMap bg1="lt1" tx1="dk1" bg2="lt2" tx2="dk2" accent1="accent1" accent2="accent2" accent3="accent3" accent4="accent4" accent5="accent5" accent6="accent6" hlink="hlink" folHlink="folHlink"/>
  <p:notesStyle>
    <a:lvl1pPr algn="l" defTabSz="762000"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defTabSz="762000"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defTabSz="762000"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defTabSz="762000"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defTabSz="762000"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8" Type="http://schemas.openxmlformats.org/officeDocument/2006/relationships/hyperlink" Target="https://de.wikipedia.org/wiki/Englische_Sprache" TargetMode="External"/><Relationship Id="rId13" Type="http://schemas.openxmlformats.org/officeDocument/2006/relationships/hyperlink" Target="https://de.wikipedia.org/wiki/VirtualBox" TargetMode="External"/><Relationship Id="rId18" Type="http://schemas.openxmlformats.org/officeDocument/2006/relationships/hyperlink" Target="https://de.wikipedia.org/wiki/Software-Configuration-Management" TargetMode="External"/><Relationship Id="rId3" Type="http://schemas.openxmlformats.org/officeDocument/2006/relationships/hyperlink" Target="https://de.wikipedia.org/wiki/Ruby_(Programmiersprache)" TargetMode="External"/><Relationship Id="rId21" Type="http://schemas.openxmlformats.org/officeDocument/2006/relationships/hyperlink" Target="https://de.wikipedia.org/wiki/Puppet_(Software)" TargetMode="External"/><Relationship Id="rId7" Type="http://schemas.openxmlformats.org/officeDocument/2006/relationships/hyperlink" Target="https://de.wikipedia.org/wiki/Softwareverteilung" TargetMode="External"/><Relationship Id="rId12" Type="http://schemas.openxmlformats.org/officeDocument/2006/relationships/hyperlink" Target="https://de.wikipedia.org/wiki/Virtualisierungssoftware" TargetMode="External"/><Relationship Id="rId17" Type="http://schemas.openxmlformats.org/officeDocument/2006/relationships/hyperlink" Target="https://de.wikipedia.org/wiki/Hyper-V" TargetMode="External"/><Relationship Id="rId2" Type="http://schemas.openxmlformats.org/officeDocument/2006/relationships/slide" Target="../slides/slide98.xml"/><Relationship Id="rId16" Type="http://schemas.openxmlformats.org/officeDocument/2006/relationships/hyperlink" Target="https://de.wikipedia.org/wiki/VMware" TargetMode="External"/><Relationship Id="rId20" Type="http://schemas.openxmlformats.org/officeDocument/2006/relationships/hyperlink" Target="https://de.wikipedia.org/wiki/Saltstack" TargetMode="External"/><Relationship Id="rId1" Type="http://schemas.openxmlformats.org/officeDocument/2006/relationships/notesMaster" Target="../notesMasters/notesMaster1.xml"/><Relationship Id="rId6" Type="http://schemas.openxmlformats.org/officeDocument/2006/relationships/hyperlink" Target="https://de.wikipedia.org/wiki/Vagrant_(Software)#cite_note-2" TargetMode="External"/><Relationship Id="rId11" Type="http://schemas.openxmlformats.org/officeDocument/2006/relationships/hyperlink" Target="https://de.wikipedia.org/wiki/Wrapper_(Software)" TargetMode="External"/><Relationship Id="rId5" Type="http://schemas.openxmlformats.org/officeDocument/2006/relationships/hyperlink" Target="https://de.wikipedia.org/wiki/Virtuelle_Maschine" TargetMode="External"/><Relationship Id="rId15" Type="http://schemas.openxmlformats.org/officeDocument/2006/relationships/hyperlink" Target="https://de.wikipedia.org/wiki/QEMU" TargetMode="External"/><Relationship Id="rId10" Type="http://schemas.openxmlformats.org/officeDocument/2006/relationships/hyperlink" Target="https://de.wikipedia.org/wiki/Webentwicklung" TargetMode="External"/><Relationship Id="rId19" Type="http://schemas.openxmlformats.org/officeDocument/2006/relationships/hyperlink" Target="https://de.wikipedia.org/w/index.php?title=Chef_(Software)&amp;action=edit&amp;redlink=1" TargetMode="External"/><Relationship Id="rId4" Type="http://schemas.openxmlformats.org/officeDocument/2006/relationships/hyperlink" Target="https://de.wikipedia.org/wiki/Anwendungssoftware" TargetMode="External"/><Relationship Id="rId9" Type="http://schemas.openxmlformats.org/officeDocument/2006/relationships/hyperlink" Target="https://de.wikipedia.org/wiki/Softwareentwicklung" TargetMode="External"/><Relationship Id="rId14" Type="http://schemas.openxmlformats.org/officeDocument/2006/relationships/hyperlink" Target="https://de.wikipedia.org/wiki/Kernel-based_Virtual_Machine" TargetMode="Externa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Quelle Bild:</a:t>
            </a:r>
          </a:p>
          <a:p>
            <a:r>
              <a:rPr lang="de-DE" dirty="0"/>
              <a:t>https://medium.com/@mosiko1234/optimizing-gitlab-ci-cd-pipelines-for-high-efficiency-f2ebbc046a89</a:t>
            </a:r>
          </a:p>
          <a:p>
            <a:endParaRPr lang="de-DE" dirty="0"/>
          </a:p>
          <a:p>
            <a:r>
              <a:rPr lang="de-DE" dirty="0"/>
              <a:t>CI -&gt; </a:t>
            </a:r>
            <a:r>
              <a:rPr lang="de-DE" dirty="0" err="1"/>
              <a:t>Continuous</a:t>
            </a:r>
            <a:r>
              <a:rPr lang="de-DE" dirty="0"/>
              <a:t> Integration</a:t>
            </a:r>
          </a:p>
          <a:p>
            <a:r>
              <a:rPr lang="de-DE" dirty="0"/>
              <a:t>CD -&gt; </a:t>
            </a:r>
            <a:r>
              <a:rPr lang="de-DE" dirty="0" err="1"/>
              <a:t>Continuous</a:t>
            </a:r>
            <a:r>
              <a:rPr lang="de-DE" dirty="0"/>
              <a:t> </a:t>
            </a:r>
            <a:r>
              <a:rPr lang="de-DE" dirty="0" err="1"/>
              <a:t>Deployment</a:t>
            </a:r>
            <a:r>
              <a:rPr lang="de-DE" dirty="0"/>
              <a:t> ODER </a:t>
            </a:r>
            <a:r>
              <a:rPr lang="de-DE" dirty="0" err="1"/>
              <a:t>Delivery</a:t>
            </a:r>
            <a:endParaRPr lang="de-DE" dirty="0"/>
          </a:p>
          <a:p>
            <a:endParaRPr lang="de-DE" dirty="0"/>
          </a:p>
          <a:p>
            <a:r>
              <a:rPr lang="de-DE" dirty="0"/>
              <a:t>Man will automatisiert und kontinuierlich </a:t>
            </a:r>
          </a:p>
          <a:p>
            <a:pPr marL="171450" indent="-171450">
              <a:buFont typeface="Arial" panose="020B0604020202020204" pitchFamily="34" charset="0"/>
              <a:buChar char="•"/>
            </a:pPr>
            <a:r>
              <a:rPr lang="de-DE" dirty="0"/>
              <a:t>Code </a:t>
            </a:r>
            <a:r>
              <a:rPr lang="de-DE" dirty="0" err="1"/>
              <a:t>Changes</a:t>
            </a:r>
            <a:r>
              <a:rPr lang="de-DE" dirty="0"/>
              <a:t> (Code -&gt; Commit) bauen (Java ist eine „Compiler </a:t>
            </a:r>
            <a:r>
              <a:rPr lang="de-DE" dirty="0" err="1"/>
              <a:t>language</a:t>
            </a:r>
            <a:r>
              <a:rPr lang="de-DE" dirty="0"/>
              <a:t>“… bei „Interpreter </a:t>
            </a:r>
            <a:r>
              <a:rPr lang="de-DE" dirty="0" err="1"/>
              <a:t>languages</a:t>
            </a:r>
            <a:r>
              <a:rPr lang="de-DE" dirty="0"/>
              <a:t>“ braucht man keine </a:t>
            </a:r>
            <a:r>
              <a:rPr lang="de-DE" dirty="0" err="1"/>
              <a:t>Compilation</a:t>
            </a:r>
            <a:r>
              <a:rPr lang="de-DE" dirty="0"/>
              <a:t>), testen, (CI Pipeline) und</a:t>
            </a:r>
          </a:p>
          <a:p>
            <a:pPr marL="171450" indent="-171450">
              <a:buFont typeface="Arial" panose="020B0604020202020204" pitchFamily="34" charset="0"/>
              <a:buChar char="•"/>
            </a:pPr>
            <a:r>
              <a:rPr lang="de-DE" dirty="0"/>
              <a:t>im Anschluss auf die </a:t>
            </a:r>
            <a:r>
              <a:rPr lang="de-DE" dirty="0" err="1"/>
              <a:t>Deployment</a:t>
            </a:r>
            <a:r>
              <a:rPr lang="de-DE" dirty="0"/>
              <a:t>-Umgebung (CI Pipeline mit </a:t>
            </a:r>
            <a:r>
              <a:rPr lang="de-DE" dirty="0" err="1"/>
              <a:t>Staging</a:t>
            </a:r>
            <a:r>
              <a:rPr lang="de-DE" dirty="0"/>
              <a:t> und </a:t>
            </a:r>
            <a:r>
              <a:rPr lang="de-DE" dirty="0" err="1"/>
              <a:t>Production</a:t>
            </a:r>
            <a:r>
              <a:rPr lang="de-DE" dirty="0"/>
              <a:t>) releasen</a:t>
            </a:r>
          </a:p>
          <a:p>
            <a:pPr marL="171450" indent="-171450">
              <a:buFont typeface="Arial" panose="020B0604020202020204" pitchFamily="34" charset="0"/>
              <a:buChar char="•"/>
            </a:pPr>
            <a:endParaRPr lang="de-DE" dirty="0"/>
          </a:p>
          <a:p>
            <a:pPr marL="171450" indent="-171450">
              <a:buFont typeface="Arial" panose="020B0604020202020204" pitchFamily="34" charset="0"/>
              <a:buChar char="•"/>
            </a:pPr>
            <a:endParaRPr lang="de-DE" dirty="0"/>
          </a:p>
          <a:p>
            <a:pPr marL="0" indent="0">
              <a:buFont typeface="Arial" panose="020B0604020202020204" pitchFamily="34" charset="0"/>
              <a:buNone/>
            </a:pPr>
            <a:r>
              <a:rPr lang="de-DE" dirty="0"/>
              <a:t>Also </a:t>
            </a:r>
            <a:r>
              <a:rPr lang="de-DE" dirty="0">
                <a:sym typeface="Wingdings" panose="05000000000000000000" pitchFamily="2" charset="2"/>
              </a:rPr>
              <a:t></a:t>
            </a:r>
          </a:p>
          <a:p>
            <a:pPr marL="0" indent="0">
              <a:buFont typeface="Arial" panose="020B0604020202020204" pitchFamily="34" charset="0"/>
              <a:buNone/>
            </a:pPr>
            <a:r>
              <a:rPr lang="de-DE" dirty="0">
                <a:sym typeface="Wingdings" panose="05000000000000000000" pitchFamily="2" charset="2"/>
              </a:rPr>
              <a:t>Developer </a:t>
            </a:r>
            <a:r>
              <a:rPr lang="de-DE" dirty="0" err="1">
                <a:sym typeface="Wingdings" panose="05000000000000000000" pitchFamily="2" charset="2"/>
              </a:rPr>
              <a:t>merged</a:t>
            </a:r>
            <a:r>
              <a:rPr lang="de-DE" dirty="0">
                <a:sym typeface="Wingdings" panose="05000000000000000000" pitchFamily="2" charset="2"/>
              </a:rPr>
              <a:t> Code Änderungen (oder </a:t>
            </a:r>
            <a:r>
              <a:rPr lang="de-DE" dirty="0" err="1">
                <a:sym typeface="Wingdings" panose="05000000000000000000" pitchFamily="2" charset="2"/>
              </a:rPr>
              <a:t>git</a:t>
            </a:r>
            <a:r>
              <a:rPr lang="de-DE" dirty="0">
                <a:sym typeface="Wingdings" panose="05000000000000000000" pitchFamily="2" charset="2"/>
              </a:rPr>
              <a:t> </a:t>
            </a:r>
            <a:r>
              <a:rPr lang="de-DE" dirty="0" err="1">
                <a:sym typeface="Wingdings" panose="05000000000000000000" pitchFamily="2" charset="2"/>
              </a:rPr>
              <a:t>commit</a:t>
            </a:r>
            <a:r>
              <a:rPr lang="de-DE" dirty="0">
                <a:sym typeface="Wingdings" panose="05000000000000000000" pitchFamily="2" charset="2"/>
              </a:rPr>
              <a:t> + </a:t>
            </a:r>
            <a:r>
              <a:rPr lang="de-DE" dirty="0" err="1">
                <a:sym typeface="Wingdings" panose="05000000000000000000" pitchFamily="2" charset="2"/>
              </a:rPr>
              <a:t>git</a:t>
            </a:r>
            <a:r>
              <a:rPr lang="de-DE" dirty="0">
                <a:sym typeface="Wingdings" panose="05000000000000000000" pitchFamily="2" charset="2"/>
              </a:rPr>
              <a:t> push) auf einem remote </a:t>
            </a:r>
            <a:r>
              <a:rPr lang="de-DE" dirty="0" err="1">
                <a:sym typeface="Wingdings" panose="05000000000000000000" pitchFamily="2" charset="2"/>
              </a:rPr>
              <a:t>git</a:t>
            </a:r>
            <a:r>
              <a:rPr lang="de-DE" dirty="0">
                <a:sym typeface="Wingdings" panose="05000000000000000000" pitchFamily="2" charset="2"/>
              </a:rPr>
              <a:t> </a:t>
            </a:r>
            <a:r>
              <a:rPr lang="de-DE" dirty="0" err="1">
                <a:sym typeface="Wingdings" panose="05000000000000000000" pitchFamily="2" charset="2"/>
              </a:rPr>
              <a:t>repo</a:t>
            </a:r>
            <a:endParaRPr lang="de-DE" dirty="0">
              <a:sym typeface="Wingdings" panose="05000000000000000000" pitchFamily="2" charset="2"/>
            </a:endParaRPr>
          </a:p>
          <a:p>
            <a:pPr marL="0" indent="0">
              <a:buFont typeface="Arial" panose="020B0604020202020204" pitchFamily="34" charset="0"/>
              <a:buNone/>
            </a:pPr>
            <a:r>
              <a:rPr lang="de-DE" dirty="0">
                <a:sym typeface="Wingdings" panose="05000000000000000000" pitchFamily="2" charset="2"/>
              </a:rPr>
              <a:t>Daraufhin führt </a:t>
            </a:r>
            <a:r>
              <a:rPr lang="de-DE" dirty="0" err="1">
                <a:sym typeface="Wingdings" panose="05000000000000000000" pitchFamily="2" charset="2"/>
              </a:rPr>
              <a:t>GitLab</a:t>
            </a:r>
            <a:r>
              <a:rPr lang="de-DE" dirty="0">
                <a:sym typeface="Wingdings" panose="05000000000000000000" pitchFamily="2" charset="2"/>
              </a:rPr>
              <a:t> die entsprechenden Pipelines aus.</a:t>
            </a:r>
          </a:p>
          <a:p>
            <a:pPr marL="0" indent="0">
              <a:buFont typeface="Arial" panose="020B0604020202020204" pitchFamily="34" charset="0"/>
              <a:buNone/>
            </a:pPr>
            <a:r>
              <a:rPr lang="de-DE" dirty="0">
                <a:sym typeface="Wingdings" panose="05000000000000000000" pitchFamily="2" charset="2"/>
              </a:rPr>
              <a:t>„Endziel“ (lol): neue code-änderungen für den </a:t>
            </a:r>
            <a:r>
              <a:rPr lang="de-DE" dirty="0" err="1">
                <a:sym typeface="Wingdings" panose="05000000000000000000" pitchFamily="2" charset="2"/>
              </a:rPr>
              <a:t>endanwender</a:t>
            </a:r>
            <a:r>
              <a:rPr lang="de-DE" dirty="0">
                <a:sym typeface="Wingdings" panose="05000000000000000000" pitchFamily="2" charset="2"/>
              </a:rPr>
              <a:t> releasen</a:t>
            </a:r>
            <a:endParaRPr lang="de-DE" dirty="0"/>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5</a:t>
            </a:fld>
            <a:endParaRPr lang="de-DE" altLang="de-DE"/>
          </a:p>
        </p:txBody>
      </p:sp>
    </p:spTree>
    <p:extLst>
      <p:ext uri="{BB962C8B-B14F-4D97-AF65-F5344CB8AC3E}">
        <p14:creationId xmlns:p14="http://schemas.microsoft.com/office/powerpoint/2010/main" val="27390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a:p>
            <a:r>
              <a:rPr lang="de-DE" dirty="0"/>
              <a:t>https://docs.gitlab.com/runner/install/</a:t>
            </a:r>
          </a:p>
          <a:p>
            <a:r>
              <a:rPr lang="de-DE" dirty="0"/>
              <a:t>https://help.itc.rwth-aachen.de/service/ubrf9cmzd17m/article/2abb4436ab0544a0aabe6f466e6159cd/</a:t>
            </a:r>
          </a:p>
          <a:p>
            <a:endParaRPr lang="de-DE" dirty="0"/>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18</a:t>
            </a:fld>
            <a:endParaRPr lang="de-DE" altLang="de-DE"/>
          </a:p>
        </p:txBody>
      </p:sp>
    </p:spTree>
    <p:extLst>
      <p:ext uri="{BB962C8B-B14F-4D97-AF65-F5344CB8AC3E}">
        <p14:creationId xmlns:p14="http://schemas.microsoft.com/office/powerpoint/2010/main" val="32535422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a:p>
            <a:r>
              <a:rPr lang="de-DE" dirty="0"/>
              <a:t>https://docs.gitlab.com/runner/install/</a:t>
            </a:r>
          </a:p>
          <a:p>
            <a:r>
              <a:rPr lang="de-DE" dirty="0"/>
              <a:t>https://help.itc.rwth-aachen.de/service/ubrf9cmzd17m/article/2abb4436ab0544a0aabe6f466e6159cd/</a:t>
            </a:r>
          </a:p>
          <a:p>
            <a:endParaRPr lang="de-DE" dirty="0"/>
          </a:p>
          <a:p>
            <a:r>
              <a:rPr lang="de-DE" b="0" i="0" dirty="0">
                <a:solidFill>
                  <a:srgbClr val="000000"/>
                </a:solidFill>
                <a:effectLst/>
                <a:latin typeface="Avenir"/>
              </a:rPr>
              <a:t>Debian-Benutzer sollten APT-</a:t>
            </a:r>
            <a:r>
              <a:rPr lang="de-DE" b="0" i="0" dirty="0" err="1">
                <a:solidFill>
                  <a:srgbClr val="000000"/>
                </a:solidFill>
                <a:effectLst/>
                <a:latin typeface="Avenir"/>
              </a:rPr>
              <a:t>Pinning</a:t>
            </a:r>
            <a:r>
              <a:rPr lang="de-DE" b="0" i="0" dirty="0">
                <a:solidFill>
                  <a:srgbClr val="000000"/>
                </a:solidFill>
                <a:effectLst/>
                <a:latin typeface="Avenir"/>
              </a:rPr>
              <a:t> verwenden.</a:t>
            </a:r>
            <a:br>
              <a:rPr lang="de-DE" dirty="0"/>
            </a:br>
            <a:br>
              <a:rPr lang="de-DE" dirty="0"/>
            </a:br>
            <a:r>
              <a:rPr lang="de-DE" b="0" i="0" dirty="0">
                <a:solidFill>
                  <a:srgbClr val="000000"/>
                </a:solidFill>
                <a:effectLst/>
                <a:latin typeface="Avenir"/>
              </a:rPr>
              <a:t>Seit Debian Stretch haben die Debian-</a:t>
            </a:r>
            <a:r>
              <a:rPr lang="de-DE" b="0" i="0" dirty="0" err="1">
                <a:solidFill>
                  <a:srgbClr val="000000"/>
                </a:solidFill>
                <a:effectLst/>
                <a:latin typeface="Avenir"/>
              </a:rPr>
              <a:t>Maintainer</a:t>
            </a:r>
            <a:r>
              <a:rPr lang="de-DE" b="0" i="0" dirty="0">
                <a:solidFill>
                  <a:srgbClr val="000000"/>
                </a:solidFill>
                <a:effectLst/>
                <a:latin typeface="Avenir"/>
              </a:rPr>
              <a:t> ihr natives Paket mit dem gleichen Namen wie das offizielle </a:t>
            </a:r>
            <a:r>
              <a:rPr lang="de-DE" b="0" i="0" dirty="0" err="1">
                <a:solidFill>
                  <a:srgbClr val="000000"/>
                </a:solidFill>
                <a:effectLst/>
                <a:latin typeface="Avenir"/>
              </a:rPr>
              <a:t>GitLab</a:t>
            </a:r>
            <a:r>
              <a:rPr lang="de-DE" b="0" i="0" dirty="0">
                <a:solidFill>
                  <a:srgbClr val="000000"/>
                </a:solidFill>
                <a:effectLst/>
                <a:latin typeface="Avenir"/>
              </a:rPr>
              <a:t> Paket hinzugefügt, und standardmäßig haben die offiziellen </a:t>
            </a:r>
            <a:r>
              <a:rPr lang="de-DE" b="0" i="0" dirty="0" err="1">
                <a:solidFill>
                  <a:srgbClr val="000000"/>
                </a:solidFill>
                <a:effectLst/>
                <a:latin typeface="Avenir"/>
              </a:rPr>
              <a:t>Repositories</a:t>
            </a:r>
            <a:r>
              <a:rPr lang="de-DE" b="0" i="0" dirty="0">
                <a:solidFill>
                  <a:srgbClr val="000000"/>
                </a:solidFill>
                <a:effectLst/>
                <a:latin typeface="Avenir"/>
              </a:rPr>
              <a:t> eine höhere Priorität.</a:t>
            </a:r>
            <a:br>
              <a:rPr lang="de-DE" dirty="0"/>
            </a:br>
            <a:br>
              <a:rPr lang="de-DE" dirty="0"/>
            </a:br>
            <a:r>
              <a:rPr lang="de-DE" b="0" i="0" dirty="0">
                <a:solidFill>
                  <a:srgbClr val="000000"/>
                </a:solidFill>
                <a:effectLst/>
                <a:latin typeface="Avenir"/>
              </a:rPr>
              <a:t>Wenn Sie das offizielle </a:t>
            </a:r>
            <a:r>
              <a:rPr lang="de-DE" b="0" i="0" dirty="0" err="1">
                <a:solidFill>
                  <a:srgbClr val="000000"/>
                </a:solidFill>
                <a:effectLst/>
                <a:latin typeface="Avenir"/>
              </a:rPr>
              <a:t>GitLab</a:t>
            </a:r>
            <a:r>
              <a:rPr lang="de-DE" b="0" i="0" dirty="0">
                <a:solidFill>
                  <a:srgbClr val="000000"/>
                </a:solidFill>
                <a:effectLst/>
                <a:latin typeface="Avenir"/>
              </a:rPr>
              <a:t> Paket verwenden möchten, sollten Sie die Quelle des Pakets manuell festlegen. Am besten ist es, die </a:t>
            </a:r>
            <a:r>
              <a:rPr lang="de-DE" b="0" i="0" dirty="0" err="1">
                <a:solidFill>
                  <a:srgbClr val="000000"/>
                </a:solidFill>
                <a:effectLst/>
                <a:latin typeface="Avenir"/>
              </a:rPr>
              <a:t>Pinning</a:t>
            </a:r>
            <a:r>
              <a:rPr lang="de-DE" b="0" i="0" dirty="0">
                <a:solidFill>
                  <a:srgbClr val="000000"/>
                </a:solidFill>
                <a:effectLst/>
                <a:latin typeface="Avenir"/>
              </a:rPr>
              <a:t>-Konfigurationsdatei hinzuzufügen. Dadurch wird jedes nächste Update des Runner-Pakets - ob manuell oder automatisch - mit derselben Quelle durchgeführt:</a:t>
            </a:r>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19</a:t>
            </a:fld>
            <a:endParaRPr lang="de-DE" altLang="de-DE"/>
          </a:p>
        </p:txBody>
      </p:sp>
    </p:spTree>
    <p:extLst>
      <p:ext uri="{BB962C8B-B14F-4D97-AF65-F5344CB8AC3E}">
        <p14:creationId xmlns:p14="http://schemas.microsoft.com/office/powerpoint/2010/main" val="39003068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a:p>
            <a:r>
              <a:rPr lang="de-DE" dirty="0"/>
              <a:t>https://docs.gitlab.com/runner/install/</a:t>
            </a:r>
          </a:p>
          <a:p>
            <a:r>
              <a:rPr lang="de-DE" dirty="0"/>
              <a:t>https://help.itc.rwth-aachen.de/service/ubrf9cmzd17m/article/2abb4436ab0544a0aabe6f466e6159cd/</a:t>
            </a:r>
          </a:p>
          <a:p>
            <a:endParaRPr lang="de-DE" dirty="0"/>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20</a:t>
            </a:fld>
            <a:endParaRPr lang="de-DE" altLang="de-DE"/>
          </a:p>
        </p:txBody>
      </p:sp>
    </p:spTree>
    <p:extLst>
      <p:ext uri="{BB962C8B-B14F-4D97-AF65-F5344CB8AC3E}">
        <p14:creationId xmlns:p14="http://schemas.microsoft.com/office/powerpoint/2010/main" val="4899528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a:p>
            <a:r>
              <a:rPr lang="de-DE" dirty="0"/>
              <a:t>https://docs.gitlab.com/runner/install/</a:t>
            </a:r>
          </a:p>
          <a:p>
            <a:r>
              <a:rPr lang="de-DE" dirty="0"/>
              <a:t>https://help.itc.rwth-aachen.de/service/ubrf9cmzd17m/article/2abb4436ab0544a0aabe6f466e6159cd/</a:t>
            </a:r>
          </a:p>
          <a:p>
            <a:endParaRPr lang="de-DE" dirty="0"/>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21</a:t>
            </a:fld>
            <a:endParaRPr lang="de-DE" altLang="de-DE"/>
          </a:p>
        </p:txBody>
      </p:sp>
    </p:spTree>
    <p:extLst>
      <p:ext uri="{BB962C8B-B14F-4D97-AF65-F5344CB8AC3E}">
        <p14:creationId xmlns:p14="http://schemas.microsoft.com/office/powerpoint/2010/main" val="7413952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a:p>
            <a:r>
              <a:rPr lang="de-DE" dirty="0"/>
              <a:t>https://docs.gitlab.com/runner/install/</a:t>
            </a:r>
          </a:p>
          <a:p>
            <a:r>
              <a:rPr lang="de-DE" dirty="0"/>
              <a:t>https://help.itc.rwth-aachen.de/service/ubrf9cmzd17m/article/2abb4436ab0544a0aabe6f466e6159cd/</a:t>
            </a:r>
          </a:p>
          <a:p>
            <a:endParaRPr lang="de-DE" dirty="0"/>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22</a:t>
            </a:fld>
            <a:endParaRPr lang="de-DE" altLang="de-DE"/>
          </a:p>
        </p:txBody>
      </p:sp>
    </p:spTree>
    <p:extLst>
      <p:ext uri="{BB962C8B-B14F-4D97-AF65-F5344CB8AC3E}">
        <p14:creationId xmlns:p14="http://schemas.microsoft.com/office/powerpoint/2010/main" val="2689938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a:p>
            <a:r>
              <a:rPr lang="de-DE" dirty="0"/>
              <a:t>https://docs.gitlab.com/runner/install/</a:t>
            </a:r>
          </a:p>
          <a:p>
            <a:r>
              <a:rPr lang="de-DE" dirty="0"/>
              <a:t>https://help.itc.rwth-aachen.de/service/ubrf9cmzd17m/article/2abb4436ab0544a0aabe6f466e6159cd/</a:t>
            </a:r>
          </a:p>
          <a:p>
            <a:endParaRPr lang="de-DE" dirty="0"/>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23</a:t>
            </a:fld>
            <a:endParaRPr lang="de-DE" altLang="de-DE"/>
          </a:p>
        </p:txBody>
      </p:sp>
    </p:spTree>
    <p:extLst>
      <p:ext uri="{BB962C8B-B14F-4D97-AF65-F5344CB8AC3E}">
        <p14:creationId xmlns:p14="http://schemas.microsoft.com/office/powerpoint/2010/main" val="28511997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a:p>
            <a:r>
              <a:rPr lang="de-DE" dirty="0"/>
              <a:t>https://docs.gitlab.com/runner/install/</a:t>
            </a:r>
          </a:p>
          <a:p>
            <a:r>
              <a:rPr lang="de-DE" dirty="0"/>
              <a:t>https://help.itc.rwth-aachen.de/service/ubrf9cmzd17m/article/2abb4436ab0544a0aabe6f466e6159cd/</a:t>
            </a:r>
          </a:p>
          <a:p>
            <a:endParaRPr lang="de-DE" dirty="0"/>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24</a:t>
            </a:fld>
            <a:endParaRPr lang="de-DE" altLang="de-DE"/>
          </a:p>
        </p:txBody>
      </p:sp>
    </p:spTree>
    <p:extLst>
      <p:ext uri="{BB962C8B-B14F-4D97-AF65-F5344CB8AC3E}">
        <p14:creationId xmlns:p14="http://schemas.microsoft.com/office/powerpoint/2010/main" val="40069158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25</a:t>
            </a:fld>
            <a:endParaRPr lang="de-DE" altLang="de-DE"/>
          </a:p>
        </p:txBody>
      </p:sp>
    </p:spTree>
    <p:extLst>
      <p:ext uri="{BB962C8B-B14F-4D97-AF65-F5344CB8AC3E}">
        <p14:creationId xmlns:p14="http://schemas.microsoft.com/office/powerpoint/2010/main" val="179572698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27</a:t>
            </a:fld>
            <a:endParaRPr lang="de-DE" altLang="de-DE"/>
          </a:p>
        </p:txBody>
      </p:sp>
    </p:spTree>
    <p:extLst>
      <p:ext uri="{BB962C8B-B14F-4D97-AF65-F5344CB8AC3E}">
        <p14:creationId xmlns:p14="http://schemas.microsoft.com/office/powerpoint/2010/main" val="242296138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28</a:t>
            </a:fld>
            <a:endParaRPr lang="de-DE" altLang="de-DE"/>
          </a:p>
        </p:txBody>
      </p:sp>
    </p:spTree>
    <p:extLst>
      <p:ext uri="{BB962C8B-B14F-4D97-AF65-F5344CB8AC3E}">
        <p14:creationId xmlns:p14="http://schemas.microsoft.com/office/powerpoint/2010/main" val="34442812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https://docs.gitlab.com/runner/</a:t>
            </a:r>
          </a:p>
          <a:p>
            <a:endParaRPr lang="de-DE" dirty="0"/>
          </a:p>
          <a:p>
            <a:r>
              <a:rPr lang="de-DE" dirty="0"/>
              <a:t>„</a:t>
            </a:r>
            <a:r>
              <a:rPr lang="de-DE" dirty="0" err="1"/>
              <a:t>GitLab</a:t>
            </a:r>
            <a:r>
              <a:rPr lang="de-DE" dirty="0"/>
              <a:t> Dedicated“ = https://about.gitlab.com/dedicated/</a:t>
            </a:r>
          </a:p>
          <a:p>
            <a:endParaRPr lang="de-DE" dirty="0"/>
          </a:p>
          <a:p>
            <a:r>
              <a:rPr lang="de-DE" dirty="0"/>
              <a:t>https://medium.com/@truongbui95/exploring-gitlab-ci-cd-ce6a7ffb5746</a:t>
            </a:r>
          </a:p>
          <a:p>
            <a:endParaRPr lang="de-DE" dirty="0"/>
          </a:p>
          <a:p>
            <a:r>
              <a:rPr lang="de-DE" dirty="0"/>
              <a:t>https://help.itc.rwth-aachen.de/service/ubrf9cmzd17m/article/2abb4436ab0544a0aabe6f466e6159cd/</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6</a:t>
            </a:fld>
            <a:endParaRPr lang="de-DE" altLang="de-DE"/>
          </a:p>
        </p:txBody>
      </p:sp>
    </p:spTree>
    <p:extLst>
      <p:ext uri="{BB962C8B-B14F-4D97-AF65-F5344CB8AC3E}">
        <p14:creationId xmlns:p14="http://schemas.microsoft.com/office/powerpoint/2010/main" val="33437775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29</a:t>
            </a:fld>
            <a:endParaRPr lang="de-DE" altLang="de-DE"/>
          </a:p>
        </p:txBody>
      </p:sp>
    </p:spTree>
    <p:extLst>
      <p:ext uri="{BB962C8B-B14F-4D97-AF65-F5344CB8AC3E}">
        <p14:creationId xmlns:p14="http://schemas.microsoft.com/office/powerpoint/2010/main" val="425431968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30</a:t>
            </a:fld>
            <a:endParaRPr lang="de-DE" altLang="de-DE"/>
          </a:p>
        </p:txBody>
      </p:sp>
    </p:spTree>
    <p:extLst>
      <p:ext uri="{BB962C8B-B14F-4D97-AF65-F5344CB8AC3E}">
        <p14:creationId xmlns:p14="http://schemas.microsoft.com/office/powerpoint/2010/main" val="165042005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31</a:t>
            </a:fld>
            <a:endParaRPr lang="de-DE" altLang="de-DE"/>
          </a:p>
        </p:txBody>
      </p:sp>
    </p:spTree>
    <p:extLst>
      <p:ext uri="{BB962C8B-B14F-4D97-AF65-F5344CB8AC3E}">
        <p14:creationId xmlns:p14="http://schemas.microsoft.com/office/powerpoint/2010/main" val="132042075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32</a:t>
            </a:fld>
            <a:endParaRPr lang="de-DE" altLang="de-DE"/>
          </a:p>
        </p:txBody>
      </p:sp>
    </p:spTree>
    <p:extLst>
      <p:ext uri="{BB962C8B-B14F-4D97-AF65-F5344CB8AC3E}">
        <p14:creationId xmlns:p14="http://schemas.microsoft.com/office/powerpoint/2010/main" val="90388780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33</a:t>
            </a:fld>
            <a:endParaRPr lang="de-DE" altLang="de-DE"/>
          </a:p>
        </p:txBody>
      </p:sp>
    </p:spTree>
    <p:extLst>
      <p:ext uri="{BB962C8B-B14F-4D97-AF65-F5344CB8AC3E}">
        <p14:creationId xmlns:p14="http://schemas.microsoft.com/office/powerpoint/2010/main" val="403122930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34</a:t>
            </a:fld>
            <a:endParaRPr lang="de-DE" altLang="de-DE"/>
          </a:p>
        </p:txBody>
      </p:sp>
    </p:spTree>
    <p:extLst>
      <p:ext uri="{BB962C8B-B14F-4D97-AF65-F5344CB8AC3E}">
        <p14:creationId xmlns:p14="http://schemas.microsoft.com/office/powerpoint/2010/main" val="368683317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35</a:t>
            </a:fld>
            <a:endParaRPr lang="de-DE" altLang="de-DE"/>
          </a:p>
        </p:txBody>
      </p:sp>
    </p:spTree>
    <p:extLst>
      <p:ext uri="{BB962C8B-B14F-4D97-AF65-F5344CB8AC3E}">
        <p14:creationId xmlns:p14="http://schemas.microsoft.com/office/powerpoint/2010/main" val="277642418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a:t>
            </a:r>
          </a:p>
          <a:p>
            <a:endParaRPr lang="de-DE" dirty="0"/>
          </a:p>
          <a:p>
            <a:pPr>
              <a:buFont typeface="Arial" panose="020B0604020202020204" pitchFamily="34" charset="0"/>
              <a:buChar char="•"/>
            </a:pPr>
            <a:r>
              <a:rPr lang="de-DE" sz="2000" dirty="0"/>
              <a:t>Wann ist welcher Runner sinnvoll?</a:t>
            </a:r>
          </a:p>
          <a:p>
            <a:pPr lvl="1">
              <a:buFont typeface="Arial" panose="020B0604020202020204" pitchFamily="34" charset="0"/>
              <a:buChar char="•"/>
            </a:pPr>
            <a:r>
              <a:rPr lang="de-DE" sz="1800" dirty="0"/>
              <a:t>Hängt davon ab, wer Zugriff haben soll!</a:t>
            </a:r>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36</a:t>
            </a:fld>
            <a:endParaRPr lang="de-DE" altLang="de-DE"/>
          </a:p>
        </p:txBody>
      </p:sp>
    </p:spTree>
    <p:extLst>
      <p:ext uri="{BB962C8B-B14F-4D97-AF65-F5344CB8AC3E}">
        <p14:creationId xmlns:p14="http://schemas.microsoft.com/office/powerpoint/2010/main" val="327315306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37</a:t>
            </a:fld>
            <a:endParaRPr lang="de-DE" altLang="de-DE"/>
          </a:p>
        </p:txBody>
      </p:sp>
    </p:spTree>
    <p:extLst>
      <p:ext uri="{BB962C8B-B14F-4D97-AF65-F5344CB8AC3E}">
        <p14:creationId xmlns:p14="http://schemas.microsoft.com/office/powerpoint/2010/main" val="162989454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38</a:t>
            </a:fld>
            <a:endParaRPr lang="de-DE" altLang="de-DE"/>
          </a:p>
        </p:txBody>
      </p:sp>
    </p:spTree>
    <p:extLst>
      <p:ext uri="{BB962C8B-B14F-4D97-AF65-F5344CB8AC3E}">
        <p14:creationId xmlns:p14="http://schemas.microsoft.com/office/powerpoint/2010/main" val="23225681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GitLab</a:t>
            </a:r>
            <a:r>
              <a:rPr lang="de-DE" dirty="0"/>
              <a:t> Instanz</a:t>
            </a:r>
          </a:p>
          <a:p>
            <a:r>
              <a:rPr lang="de-DE" dirty="0" err="1"/>
              <a:t>www,gitlab.com</a:t>
            </a:r>
            <a:endParaRPr lang="de-DE" dirty="0"/>
          </a:p>
          <a:p>
            <a:r>
              <a:rPr lang="de-DE" dirty="0"/>
              <a:t>SaaS – </a:t>
            </a:r>
            <a:r>
              <a:rPr lang="de-DE" dirty="0" err="1"/>
              <a:t>maintained</a:t>
            </a:r>
            <a:r>
              <a:rPr lang="de-DE" dirty="0"/>
              <a:t> </a:t>
            </a:r>
            <a:r>
              <a:rPr lang="de-DE" dirty="0" err="1"/>
              <a:t>by</a:t>
            </a:r>
            <a:r>
              <a:rPr lang="de-DE" dirty="0"/>
              <a:t> </a:t>
            </a:r>
            <a:r>
              <a:rPr lang="de-DE" dirty="0" err="1"/>
              <a:t>GitLab</a:t>
            </a:r>
            <a:endParaRPr lang="de-DE" dirty="0"/>
          </a:p>
          <a:p>
            <a:endParaRPr lang="de-DE" dirty="0"/>
          </a:p>
          <a:p>
            <a:endParaRPr lang="de-DE" dirty="0"/>
          </a:p>
          <a:p>
            <a:r>
              <a:rPr lang="de-DE" dirty="0" err="1"/>
              <a:t>GitLab</a:t>
            </a:r>
            <a:r>
              <a:rPr lang="de-DE" dirty="0"/>
              <a:t> Server</a:t>
            </a:r>
          </a:p>
          <a:p>
            <a:r>
              <a:rPr lang="de-DE" dirty="0"/>
              <a:t>www.gitlab.meinefirma.com</a:t>
            </a:r>
          </a:p>
          <a:p>
            <a:r>
              <a:rPr lang="de-DE" dirty="0"/>
              <a:t>Self-</a:t>
            </a:r>
            <a:r>
              <a:rPr lang="de-DE" dirty="0" err="1"/>
              <a:t>managed</a:t>
            </a:r>
            <a:endParaRPr lang="de-DE" dirty="0"/>
          </a:p>
          <a:p>
            <a:endParaRPr lang="de-DE" dirty="0"/>
          </a:p>
          <a:p>
            <a:endParaRPr lang="de-DE" dirty="0"/>
          </a:p>
          <a:p>
            <a:r>
              <a:rPr lang="de-DE" dirty="0" err="1"/>
              <a:t>GitLab</a:t>
            </a:r>
            <a:r>
              <a:rPr lang="de-DE" dirty="0"/>
              <a:t> Server sieht an sich für beide gleich aus – ist auch das Gleiche, nur woanders </a:t>
            </a:r>
            <a:r>
              <a:rPr lang="de-DE" dirty="0" err="1"/>
              <a:t>gehosted</a:t>
            </a:r>
            <a:r>
              <a:rPr lang="de-DE" dirty="0"/>
              <a:t>.</a:t>
            </a:r>
          </a:p>
          <a:p>
            <a:endParaRPr lang="de-DE" dirty="0"/>
          </a:p>
          <a:p>
            <a:r>
              <a:rPr lang="de-DE" dirty="0"/>
              <a:t>Das dunkelgrüne soll eine Pipeline darstellen </a:t>
            </a:r>
            <a:r>
              <a:rPr lang="de-DE" dirty="0">
                <a:sym typeface="Wingdings" panose="05000000000000000000" pitchFamily="2" charset="2"/>
              </a:rPr>
              <a:t></a:t>
            </a:r>
          </a:p>
          <a:p>
            <a:r>
              <a:rPr lang="de-DE" dirty="0">
                <a:sym typeface="Wingdings" panose="05000000000000000000" pitchFamily="2" charset="2"/>
              </a:rPr>
              <a:t>Pipelines sind als „Code“ (= YAML Format) geschrieben</a:t>
            </a:r>
            <a:endParaRPr lang="de-DE" dirty="0"/>
          </a:p>
          <a:p>
            <a:r>
              <a:rPr lang="de-DE" dirty="0"/>
              <a:t>Und muss .</a:t>
            </a:r>
            <a:r>
              <a:rPr lang="de-DE" dirty="0" err="1"/>
              <a:t>gitlab-ci.yml</a:t>
            </a:r>
            <a:r>
              <a:rPr lang="de-DE" dirty="0"/>
              <a:t> heißen.</a:t>
            </a:r>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7</a:t>
            </a:fld>
            <a:endParaRPr lang="de-DE" altLang="de-DE"/>
          </a:p>
        </p:txBody>
      </p:sp>
    </p:spTree>
    <p:extLst>
      <p:ext uri="{BB962C8B-B14F-4D97-AF65-F5344CB8AC3E}">
        <p14:creationId xmlns:p14="http://schemas.microsoft.com/office/powerpoint/2010/main" val="314875441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39</a:t>
            </a:fld>
            <a:endParaRPr lang="de-DE" altLang="de-DE"/>
          </a:p>
        </p:txBody>
      </p:sp>
    </p:spTree>
    <p:extLst>
      <p:ext uri="{BB962C8B-B14F-4D97-AF65-F5344CB8AC3E}">
        <p14:creationId xmlns:p14="http://schemas.microsoft.com/office/powerpoint/2010/main" val="128039514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https://docs.gitlab.com/ee/ci/runners/runners_scope.html#create-an-instance-runner-with-a-runner-authentication-token</a:t>
            </a:r>
          </a:p>
          <a:p>
            <a:endParaRPr lang="de-DE" dirty="0"/>
          </a:p>
          <a:p>
            <a:r>
              <a:rPr lang="de-DE" dirty="0"/>
              <a:t>Man kann scheinbar auch die REST API dafür nutzen:</a:t>
            </a:r>
          </a:p>
          <a:p>
            <a:r>
              <a:rPr lang="de-DE" dirty="0"/>
              <a:t>https://docs.gitlab.com/ee/api/users.html#create-a-runner-linked-to-a-user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40</a:t>
            </a:fld>
            <a:endParaRPr lang="de-DE" altLang="de-DE"/>
          </a:p>
        </p:txBody>
      </p:sp>
    </p:spTree>
    <p:extLst>
      <p:ext uri="{BB962C8B-B14F-4D97-AF65-F5344CB8AC3E}">
        <p14:creationId xmlns:p14="http://schemas.microsoft.com/office/powerpoint/2010/main" val="110526359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41</a:t>
            </a:fld>
            <a:endParaRPr lang="de-DE" altLang="de-DE"/>
          </a:p>
        </p:txBody>
      </p:sp>
    </p:spTree>
    <p:extLst>
      <p:ext uri="{BB962C8B-B14F-4D97-AF65-F5344CB8AC3E}">
        <p14:creationId xmlns:p14="http://schemas.microsoft.com/office/powerpoint/2010/main" val="202774043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42</a:t>
            </a:fld>
            <a:endParaRPr lang="de-DE" altLang="de-DE"/>
          </a:p>
        </p:txBody>
      </p:sp>
    </p:spTree>
    <p:extLst>
      <p:ext uri="{BB962C8B-B14F-4D97-AF65-F5344CB8AC3E}">
        <p14:creationId xmlns:p14="http://schemas.microsoft.com/office/powerpoint/2010/main" val="17292204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43</a:t>
            </a:fld>
            <a:endParaRPr lang="de-DE" altLang="de-DE"/>
          </a:p>
        </p:txBody>
      </p:sp>
    </p:spTree>
    <p:extLst>
      <p:ext uri="{BB962C8B-B14F-4D97-AF65-F5344CB8AC3E}">
        <p14:creationId xmlns:p14="http://schemas.microsoft.com/office/powerpoint/2010/main" val="279259569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a:p>
            <a:endParaRPr lang="de-DE" dirty="0"/>
          </a:p>
          <a:p>
            <a:r>
              <a:rPr lang="de-DE" dirty="0"/>
              <a:t>https://docs.gitlab.com/ee/ci/runners/runners_scope.html#delete-instance-runners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44</a:t>
            </a:fld>
            <a:endParaRPr lang="de-DE" altLang="de-DE"/>
          </a:p>
        </p:txBody>
      </p:sp>
    </p:spTree>
    <p:extLst>
      <p:ext uri="{BB962C8B-B14F-4D97-AF65-F5344CB8AC3E}">
        <p14:creationId xmlns:p14="http://schemas.microsoft.com/office/powerpoint/2010/main" val="6664512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45</a:t>
            </a:fld>
            <a:endParaRPr lang="de-DE" altLang="de-DE"/>
          </a:p>
        </p:txBody>
      </p:sp>
    </p:spTree>
    <p:extLst>
      <p:ext uri="{BB962C8B-B14F-4D97-AF65-F5344CB8AC3E}">
        <p14:creationId xmlns:p14="http://schemas.microsoft.com/office/powerpoint/2010/main" val="205080348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46</a:t>
            </a:fld>
            <a:endParaRPr lang="de-DE" altLang="de-DE"/>
          </a:p>
        </p:txBody>
      </p:sp>
    </p:spTree>
    <p:extLst>
      <p:ext uri="{BB962C8B-B14F-4D97-AF65-F5344CB8AC3E}">
        <p14:creationId xmlns:p14="http://schemas.microsoft.com/office/powerpoint/2010/main" val="388270874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47</a:t>
            </a:fld>
            <a:endParaRPr lang="de-DE" altLang="de-DE"/>
          </a:p>
        </p:txBody>
      </p:sp>
    </p:spTree>
    <p:extLst>
      <p:ext uri="{BB962C8B-B14F-4D97-AF65-F5344CB8AC3E}">
        <p14:creationId xmlns:p14="http://schemas.microsoft.com/office/powerpoint/2010/main" val="309428131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48</a:t>
            </a:fld>
            <a:endParaRPr lang="de-DE" altLang="de-DE"/>
          </a:p>
        </p:txBody>
      </p:sp>
    </p:spTree>
    <p:extLst>
      <p:ext uri="{BB962C8B-B14F-4D97-AF65-F5344CB8AC3E}">
        <p14:creationId xmlns:p14="http://schemas.microsoft.com/office/powerpoint/2010/main" val="28664023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GitLab</a:t>
            </a:r>
            <a:r>
              <a:rPr lang="de-DE" dirty="0"/>
              <a:t> Instanz</a:t>
            </a:r>
          </a:p>
          <a:p>
            <a:r>
              <a:rPr lang="de-DE" dirty="0" err="1"/>
              <a:t>www,gitlab.com</a:t>
            </a:r>
            <a:endParaRPr lang="de-DE" dirty="0"/>
          </a:p>
          <a:p>
            <a:r>
              <a:rPr lang="de-DE" dirty="0"/>
              <a:t>SaaS – </a:t>
            </a:r>
            <a:r>
              <a:rPr lang="de-DE" dirty="0" err="1"/>
              <a:t>maintained</a:t>
            </a:r>
            <a:r>
              <a:rPr lang="de-DE" dirty="0"/>
              <a:t> </a:t>
            </a:r>
            <a:r>
              <a:rPr lang="de-DE" dirty="0" err="1"/>
              <a:t>by</a:t>
            </a:r>
            <a:r>
              <a:rPr lang="de-DE" dirty="0"/>
              <a:t> </a:t>
            </a:r>
            <a:r>
              <a:rPr lang="de-DE" dirty="0" err="1"/>
              <a:t>GitLab</a:t>
            </a:r>
            <a:endParaRPr lang="de-DE" dirty="0"/>
          </a:p>
          <a:p>
            <a:endParaRPr lang="de-DE" dirty="0"/>
          </a:p>
          <a:p>
            <a:r>
              <a:rPr lang="de-DE" dirty="0" err="1"/>
              <a:t>GitLab</a:t>
            </a:r>
            <a:r>
              <a:rPr lang="de-DE" dirty="0"/>
              <a:t> bietet verschiedene Runner an, welche auch durch </a:t>
            </a:r>
            <a:r>
              <a:rPr lang="de-DE" dirty="0" err="1"/>
              <a:t>GitLab</a:t>
            </a:r>
            <a:r>
              <a:rPr lang="de-DE" dirty="0"/>
              <a:t> </a:t>
            </a:r>
            <a:r>
              <a:rPr lang="de-DE" dirty="0" err="1"/>
              <a:t>maintained</a:t>
            </a:r>
            <a:r>
              <a:rPr lang="de-DE" dirty="0"/>
              <a:t> werden</a:t>
            </a:r>
          </a:p>
          <a:p>
            <a:r>
              <a:rPr lang="de-DE" dirty="0"/>
              <a:t>Diese Runner sind für alle Benutzer von gitlab.com verfügbar</a:t>
            </a:r>
          </a:p>
          <a:p>
            <a:endParaRPr lang="de-DE" dirty="0"/>
          </a:p>
          <a:p>
            <a:endParaRPr lang="de-DE" dirty="0"/>
          </a:p>
          <a:p>
            <a:r>
              <a:rPr lang="de-DE" dirty="0" err="1"/>
              <a:t>GitLab</a:t>
            </a:r>
            <a:r>
              <a:rPr lang="de-DE" dirty="0"/>
              <a:t> Server</a:t>
            </a:r>
          </a:p>
          <a:p>
            <a:r>
              <a:rPr lang="de-DE" dirty="0"/>
              <a:t>www.gitlab.meinefirma.com</a:t>
            </a:r>
          </a:p>
          <a:p>
            <a:r>
              <a:rPr lang="de-DE" dirty="0"/>
              <a:t>Self-</a:t>
            </a:r>
            <a:r>
              <a:rPr lang="de-DE" dirty="0" err="1"/>
              <a:t>managed</a:t>
            </a:r>
            <a:endParaRPr lang="de-DE" dirty="0"/>
          </a:p>
          <a:p>
            <a:endParaRPr lang="de-DE" dirty="0"/>
          </a:p>
          <a:p>
            <a:r>
              <a:rPr lang="de-DE" dirty="0"/>
              <a:t>Eigene </a:t>
            </a:r>
            <a:r>
              <a:rPr lang="de-DE" dirty="0" err="1"/>
              <a:t>gitlab</a:t>
            </a:r>
            <a:r>
              <a:rPr lang="de-DE" dirty="0"/>
              <a:t> </a:t>
            </a:r>
            <a:r>
              <a:rPr lang="de-DE" dirty="0" err="1"/>
              <a:t>runner</a:t>
            </a:r>
            <a:r>
              <a:rPr lang="de-DE" dirty="0"/>
              <a:t> mit verbinden</a:t>
            </a:r>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8</a:t>
            </a:fld>
            <a:endParaRPr lang="de-DE" altLang="de-DE"/>
          </a:p>
        </p:txBody>
      </p:sp>
    </p:spTree>
    <p:extLst>
      <p:ext uri="{BB962C8B-B14F-4D97-AF65-F5344CB8AC3E}">
        <p14:creationId xmlns:p14="http://schemas.microsoft.com/office/powerpoint/2010/main" val="412356681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49</a:t>
            </a:fld>
            <a:endParaRPr lang="de-DE" altLang="de-DE"/>
          </a:p>
        </p:txBody>
      </p:sp>
    </p:spTree>
    <p:extLst>
      <p:ext uri="{BB962C8B-B14F-4D97-AF65-F5344CB8AC3E}">
        <p14:creationId xmlns:p14="http://schemas.microsoft.com/office/powerpoint/2010/main" val="98259842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50</a:t>
            </a:fld>
            <a:endParaRPr lang="de-DE" altLang="de-DE"/>
          </a:p>
        </p:txBody>
      </p:sp>
    </p:spTree>
    <p:extLst>
      <p:ext uri="{BB962C8B-B14F-4D97-AF65-F5344CB8AC3E}">
        <p14:creationId xmlns:p14="http://schemas.microsoft.com/office/powerpoint/2010/main" val="207487839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a:p>
            <a:endParaRPr lang="de-DE" dirty="0"/>
          </a:p>
          <a:p>
            <a:endParaRPr lang="de-DE" dirty="0"/>
          </a:p>
          <a:p>
            <a:pPr marL="457200" indent="-457200">
              <a:buFont typeface="+mj-lt"/>
              <a:buAutoNum type="arabicPeriod"/>
            </a:pPr>
            <a:r>
              <a:rPr lang="de-DE" sz="1200" dirty="0"/>
              <a:t>Job 1, da niedrigste Job-Nummer von Projekten ohne laufenden Job</a:t>
            </a:r>
          </a:p>
          <a:p>
            <a:pPr marL="457200" indent="-457200">
              <a:buFont typeface="+mj-lt"/>
              <a:buAutoNum type="arabicPeriod"/>
            </a:pPr>
            <a:r>
              <a:rPr lang="de-DE" sz="1200" dirty="0"/>
              <a:t>Job 4, da niedrigste Job-Nummer von Projekten ohne laufenden Job (Project 1 hat einen laufenden Job)</a:t>
            </a:r>
          </a:p>
          <a:p>
            <a:pPr marL="457200" indent="-457200">
              <a:buFont typeface="+mj-lt"/>
              <a:buAutoNum type="arabicPeriod"/>
            </a:pPr>
            <a:r>
              <a:rPr lang="de-DE" sz="1200" dirty="0"/>
              <a:t>Job 6, da niedrigste Job-Nummer von Projekten ohne laufenden Job (Project 1 &amp; 2 haben einen laufenden Job)</a:t>
            </a:r>
          </a:p>
          <a:p>
            <a:pPr marL="457200" indent="-457200">
              <a:buFont typeface="+mj-lt"/>
              <a:buAutoNum type="arabicPeriod"/>
            </a:pPr>
            <a:r>
              <a:rPr lang="de-DE" sz="1200" dirty="0"/>
              <a:t>Job 2, von allen Projects mit der niedrigsten Job-Anzahl, Job 2 die niedrigste Job-Nummer hat</a:t>
            </a:r>
          </a:p>
          <a:p>
            <a:pPr marL="457200" indent="-457200">
              <a:buFont typeface="+mj-lt"/>
              <a:buAutoNum type="arabicPeriod"/>
            </a:pPr>
            <a:r>
              <a:rPr lang="de-DE" sz="1200" dirty="0"/>
              <a:t>Job 5, Project 1 hat nun zwei Jobs und Job 5 die niedrigste verbleibende Job-Nummer zwischen Project 2 und 3</a:t>
            </a:r>
          </a:p>
          <a:p>
            <a:pPr marL="457200" indent="-457200">
              <a:buFont typeface="+mj-lt"/>
              <a:buAutoNum type="arabicPeriod"/>
            </a:pPr>
            <a:r>
              <a:rPr lang="de-DE" sz="1200" dirty="0"/>
              <a:t>Job 3, da ist der letzte Job ist.</a:t>
            </a:r>
          </a:p>
          <a:p>
            <a:endParaRPr lang="de-DE" dirty="0"/>
          </a:p>
          <a:p>
            <a:endParaRPr lang="de-DE" dirty="0"/>
          </a:p>
          <a:p>
            <a:pPr algn="l"/>
            <a:r>
              <a:rPr lang="en-US" b="0" i="0" dirty="0">
                <a:solidFill>
                  <a:srgbClr val="404040"/>
                </a:solidFill>
                <a:effectLst/>
                <a:latin typeface="gitlab sans"/>
              </a:rPr>
              <a:t>When several CI/CD jobs run concurrently, the fair usage algorithm assigns jobs in this order:</a:t>
            </a:r>
          </a:p>
          <a:p>
            <a:pPr algn="l">
              <a:buFont typeface="+mj-lt"/>
              <a:buAutoNum type="arabicPeriod"/>
            </a:pPr>
            <a:r>
              <a:rPr lang="en-US" b="0" i="0" dirty="0">
                <a:solidFill>
                  <a:srgbClr val="404040"/>
                </a:solidFill>
                <a:effectLst/>
                <a:latin typeface="gitlab sans"/>
              </a:rPr>
              <a:t>Job 1 is first, because it has the lowest job number from projects with no running jobs (that is, all projects).</a:t>
            </a:r>
          </a:p>
          <a:p>
            <a:pPr algn="l">
              <a:buFont typeface="+mj-lt"/>
              <a:buAutoNum type="arabicPeriod"/>
            </a:pPr>
            <a:r>
              <a:rPr lang="en-US" b="0" i="0" dirty="0">
                <a:solidFill>
                  <a:srgbClr val="404040"/>
                </a:solidFill>
                <a:effectLst/>
                <a:latin typeface="gitlab sans"/>
              </a:rPr>
              <a:t>Job 4 is next, because 4 is now the lowest job number from projects with no running jobs (Project 1 has a job running).</a:t>
            </a:r>
          </a:p>
          <a:p>
            <a:pPr algn="l">
              <a:buFont typeface="+mj-lt"/>
              <a:buAutoNum type="arabicPeriod"/>
            </a:pPr>
            <a:r>
              <a:rPr lang="en-US" b="0" i="0" dirty="0">
                <a:solidFill>
                  <a:srgbClr val="404040"/>
                </a:solidFill>
                <a:effectLst/>
                <a:latin typeface="gitlab sans"/>
              </a:rPr>
              <a:t>Job 6 is next, because 6 is now the lowest job number from projects with no running jobs (Projects 1 and 2 have jobs running).</a:t>
            </a:r>
          </a:p>
          <a:p>
            <a:pPr algn="l">
              <a:buFont typeface="+mj-lt"/>
              <a:buAutoNum type="arabicPeriod"/>
            </a:pPr>
            <a:r>
              <a:rPr lang="en-US" b="0" i="0" dirty="0">
                <a:solidFill>
                  <a:srgbClr val="404040"/>
                </a:solidFill>
                <a:effectLst/>
                <a:latin typeface="gitlab sans"/>
              </a:rPr>
              <a:t>Job 2 is next, because, of projects with the lowest number of jobs running (each has 1), it is the lowest job number.</a:t>
            </a:r>
          </a:p>
          <a:p>
            <a:pPr algn="l">
              <a:buFont typeface="+mj-lt"/>
              <a:buAutoNum type="arabicPeriod"/>
            </a:pPr>
            <a:r>
              <a:rPr lang="en-US" b="0" i="0" dirty="0">
                <a:solidFill>
                  <a:srgbClr val="404040"/>
                </a:solidFill>
                <a:effectLst/>
                <a:latin typeface="gitlab sans"/>
              </a:rPr>
              <a:t>Job 5 is next, because Project 1 now has 2 jobs running and Job 5 is the lowest remaining job number between Projects 2 and 3.</a:t>
            </a:r>
          </a:p>
          <a:p>
            <a:pPr algn="l">
              <a:buFont typeface="+mj-lt"/>
              <a:buAutoNum type="arabicPeriod"/>
            </a:pPr>
            <a:r>
              <a:rPr lang="en-US" b="0" i="0" dirty="0">
                <a:solidFill>
                  <a:srgbClr val="404040"/>
                </a:solidFill>
                <a:effectLst/>
                <a:latin typeface="gitlab sans"/>
              </a:rPr>
              <a:t>Finally is Job 3… because it’s the only job left.</a:t>
            </a:r>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51</a:t>
            </a:fld>
            <a:endParaRPr lang="de-DE" altLang="de-DE"/>
          </a:p>
        </p:txBody>
      </p:sp>
    </p:spTree>
    <p:extLst>
      <p:ext uri="{BB962C8B-B14F-4D97-AF65-F5344CB8AC3E}">
        <p14:creationId xmlns:p14="http://schemas.microsoft.com/office/powerpoint/2010/main" val="381094417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a:p>
            <a:endParaRPr lang="de-DE" dirty="0"/>
          </a:p>
          <a:p>
            <a:endParaRPr lang="de-DE" dirty="0"/>
          </a:p>
          <a:p>
            <a:pPr marL="457200" indent="-457200">
              <a:buFont typeface="+mj-lt"/>
              <a:buAutoNum type="arabicPeriod"/>
            </a:pPr>
            <a:r>
              <a:rPr lang="de-DE" sz="1200" dirty="0"/>
              <a:t>Job 1, da niedrigste Job-Nummer von Projekten</a:t>
            </a:r>
            <a:br>
              <a:rPr lang="de-DE" sz="1200" dirty="0"/>
            </a:br>
            <a:r>
              <a:rPr lang="de-DE" sz="1200" dirty="0"/>
              <a:t>ohne laufende Jobs.</a:t>
            </a:r>
          </a:p>
          <a:p>
            <a:pPr marL="457200" indent="-457200">
              <a:buFont typeface="+mj-lt"/>
              <a:buAutoNum type="arabicPeriod"/>
            </a:pPr>
            <a:r>
              <a:rPr lang="de-DE" sz="1200" dirty="0"/>
              <a:t>Job 1 beendet.</a:t>
            </a:r>
          </a:p>
          <a:p>
            <a:pPr marL="457200" indent="-457200">
              <a:buFont typeface="+mj-lt"/>
              <a:buAutoNum type="arabicPeriod"/>
            </a:pPr>
            <a:r>
              <a:rPr lang="de-DE" sz="1200" dirty="0"/>
              <a:t>Job 2, da Job 1 beendet und alle Projekte haben keine Jobs laufen und 2 ist die niedrigste verfügbare Job-Nummer.</a:t>
            </a:r>
          </a:p>
          <a:p>
            <a:pPr marL="457200" indent="-457200">
              <a:buFont typeface="+mj-lt"/>
              <a:buAutoNum type="arabicPeriod"/>
            </a:pPr>
            <a:r>
              <a:rPr lang="de-DE" sz="1200" dirty="0"/>
              <a:t>Job 4, da für Project 1 bereits ein Job läuft und da die 2 die niedrigste Projektnummer ist von den Projekten, bei denen kein Job läuft</a:t>
            </a:r>
          </a:p>
          <a:p>
            <a:pPr marL="457200" indent="-457200">
              <a:buFont typeface="+mj-lt"/>
              <a:buAutoNum type="arabicPeriod"/>
            </a:pPr>
            <a:r>
              <a:rPr lang="de-DE" sz="1200" dirty="0"/>
              <a:t>Job 4 beendet.</a:t>
            </a:r>
          </a:p>
          <a:p>
            <a:pPr marL="457200" indent="-457200">
              <a:buFont typeface="+mj-lt"/>
              <a:buAutoNum type="arabicPeriod"/>
            </a:pPr>
            <a:r>
              <a:rPr lang="de-DE" sz="1200" dirty="0"/>
              <a:t>Job 5, da Job 4 beendet und Projekt 2 keine laufenden Jobs hat.</a:t>
            </a:r>
          </a:p>
          <a:p>
            <a:pPr marL="457200" indent="-457200">
              <a:buFont typeface="+mj-lt"/>
              <a:buAutoNum type="arabicPeriod"/>
            </a:pPr>
            <a:r>
              <a:rPr lang="de-DE" sz="1200" dirty="0"/>
              <a:t>Job 6, da Projekt 3 das einzige Projekt ist, das noch keine laufenden Jobs hat.</a:t>
            </a:r>
          </a:p>
          <a:p>
            <a:pPr marL="457200" indent="-457200">
              <a:buFont typeface="+mj-lt"/>
              <a:buAutoNum type="arabicPeriod"/>
            </a:pPr>
            <a:r>
              <a:rPr lang="de-DE" sz="1200" dirty="0"/>
              <a:t>Job 3, da ist der letzte Job ist.</a:t>
            </a:r>
          </a:p>
          <a:p>
            <a:endParaRPr lang="de-DE" dirty="0"/>
          </a:p>
          <a:p>
            <a:endParaRPr lang="de-DE" dirty="0"/>
          </a:p>
          <a:p>
            <a:endParaRPr lang="de-DE" dirty="0"/>
          </a:p>
          <a:p>
            <a:endParaRPr lang="de-DE" dirty="0"/>
          </a:p>
          <a:p>
            <a:pPr algn="l"/>
            <a:r>
              <a:rPr lang="en-US" b="0" i="0" dirty="0">
                <a:solidFill>
                  <a:srgbClr val="404040"/>
                </a:solidFill>
                <a:effectLst/>
                <a:latin typeface="gitlab sans"/>
              </a:rPr>
              <a:t>When only one job runs at a time, the fair usage algorithm assigns jobs in this order:</a:t>
            </a:r>
          </a:p>
          <a:p>
            <a:pPr algn="l">
              <a:buFont typeface="+mj-lt"/>
              <a:buAutoNum type="arabicPeriod"/>
            </a:pPr>
            <a:r>
              <a:rPr lang="en-US" b="0" i="0" dirty="0">
                <a:solidFill>
                  <a:srgbClr val="404040"/>
                </a:solidFill>
                <a:effectLst/>
                <a:latin typeface="gitlab sans"/>
              </a:rPr>
              <a:t>Job 1 is chosen first, because it has the lowest job number from projects with no running jobs (that is, all projects).</a:t>
            </a:r>
          </a:p>
          <a:p>
            <a:pPr algn="l">
              <a:buFont typeface="+mj-lt"/>
              <a:buAutoNum type="arabicPeriod"/>
            </a:pPr>
            <a:r>
              <a:rPr lang="en-US" b="0" i="0" dirty="0">
                <a:solidFill>
                  <a:srgbClr val="404040"/>
                </a:solidFill>
                <a:effectLst/>
                <a:latin typeface="gitlab sans"/>
              </a:rPr>
              <a:t>We finish Job 1.</a:t>
            </a:r>
          </a:p>
          <a:p>
            <a:pPr algn="l">
              <a:buFont typeface="+mj-lt"/>
              <a:buAutoNum type="arabicPeriod"/>
            </a:pPr>
            <a:r>
              <a:rPr lang="en-US" b="0" i="0" dirty="0">
                <a:solidFill>
                  <a:srgbClr val="404040"/>
                </a:solidFill>
                <a:effectLst/>
                <a:latin typeface="gitlab sans"/>
              </a:rPr>
              <a:t>Job 2 is next, because, having finished Job 1, all projects have 0 jobs running again, and 2 is the lowest available job number.</a:t>
            </a:r>
          </a:p>
          <a:p>
            <a:pPr algn="l">
              <a:buFont typeface="+mj-lt"/>
              <a:buAutoNum type="arabicPeriod"/>
            </a:pPr>
            <a:r>
              <a:rPr lang="en-US" b="0" i="0" dirty="0">
                <a:solidFill>
                  <a:srgbClr val="404040"/>
                </a:solidFill>
                <a:effectLst/>
                <a:latin typeface="gitlab sans"/>
              </a:rPr>
              <a:t>Job 4 is next, because with Project 1 running a Job, 4 is the lowest number from projects running no jobs (Projects 2 and 3).</a:t>
            </a:r>
          </a:p>
          <a:p>
            <a:pPr algn="l">
              <a:buFont typeface="+mj-lt"/>
              <a:buAutoNum type="arabicPeriod"/>
            </a:pPr>
            <a:r>
              <a:rPr lang="en-US" b="0" i="0" dirty="0">
                <a:solidFill>
                  <a:srgbClr val="404040"/>
                </a:solidFill>
                <a:effectLst/>
                <a:latin typeface="gitlab sans"/>
              </a:rPr>
              <a:t>We finish Job 4.</a:t>
            </a:r>
          </a:p>
          <a:p>
            <a:pPr algn="l">
              <a:buFont typeface="+mj-lt"/>
              <a:buAutoNum type="arabicPeriod"/>
            </a:pPr>
            <a:r>
              <a:rPr lang="en-US" b="0" i="0" dirty="0">
                <a:solidFill>
                  <a:srgbClr val="404040"/>
                </a:solidFill>
                <a:effectLst/>
                <a:latin typeface="gitlab sans"/>
              </a:rPr>
              <a:t>Job 5 is next, because having finished Job 4, Project 2 has no jobs running again.</a:t>
            </a:r>
          </a:p>
          <a:p>
            <a:pPr algn="l">
              <a:buFont typeface="+mj-lt"/>
              <a:buAutoNum type="arabicPeriod"/>
            </a:pPr>
            <a:r>
              <a:rPr lang="en-US" b="0" i="0" dirty="0">
                <a:solidFill>
                  <a:srgbClr val="404040"/>
                </a:solidFill>
                <a:effectLst/>
                <a:latin typeface="gitlab sans"/>
              </a:rPr>
              <a:t>Job 6 is next, because Project 3 is the only project left with no running jobs.</a:t>
            </a:r>
          </a:p>
          <a:p>
            <a:pPr algn="l">
              <a:buFont typeface="+mj-lt"/>
              <a:buAutoNum type="arabicPeriod"/>
            </a:pPr>
            <a:r>
              <a:rPr lang="en-US" b="0" i="0" dirty="0">
                <a:solidFill>
                  <a:srgbClr val="404040"/>
                </a:solidFill>
                <a:effectLst/>
                <a:latin typeface="gitlab sans"/>
              </a:rPr>
              <a:t>Lastly we choose Job 3… because, again, it’s the only job left.</a:t>
            </a:r>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52</a:t>
            </a:fld>
            <a:endParaRPr lang="de-DE" altLang="de-DE"/>
          </a:p>
        </p:txBody>
      </p:sp>
    </p:spTree>
    <p:extLst>
      <p:ext uri="{BB962C8B-B14F-4D97-AF65-F5344CB8AC3E}">
        <p14:creationId xmlns:p14="http://schemas.microsoft.com/office/powerpoint/2010/main" val="73511733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https://docs.gitlab.com/ee/ci/runners/runners_scope.html#group-runners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53</a:t>
            </a:fld>
            <a:endParaRPr lang="de-DE" altLang="de-DE"/>
          </a:p>
        </p:txBody>
      </p:sp>
    </p:spTree>
    <p:extLst>
      <p:ext uri="{BB962C8B-B14F-4D97-AF65-F5344CB8AC3E}">
        <p14:creationId xmlns:p14="http://schemas.microsoft.com/office/powerpoint/2010/main" val="256589050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54</a:t>
            </a:fld>
            <a:endParaRPr lang="de-DE" altLang="de-DE"/>
          </a:p>
        </p:txBody>
      </p:sp>
    </p:spTree>
    <p:extLst>
      <p:ext uri="{BB962C8B-B14F-4D97-AF65-F5344CB8AC3E}">
        <p14:creationId xmlns:p14="http://schemas.microsoft.com/office/powerpoint/2010/main" val="326568090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https://docs.gitlab.com/ee/ci/runners/runners_scope.html#group-runners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55</a:t>
            </a:fld>
            <a:endParaRPr lang="de-DE" altLang="de-DE"/>
          </a:p>
        </p:txBody>
      </p:sp>
    </p:spTree>
    <p:extLst>
      <p:ext uri="{BB962C8B-B14F-4D97-AF65-F5344CB8AC3E}">
        <p14:creationId xmlns:p14="http://schemas.microsoft.com/office/powerpoint/2010/main" val="56252243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https://docs.gitlab.com/ee/ci/runners/runners_scope.html#group-runners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56</a:t>
            </a:fld>
            <a:endParaRPr lang="de-DE" altLang="de-DE"/>
          </a:p>
        </p:txBody>
      </p:sp>
    </p:spTree>
    <p:extLst>
      <p:ext uri="{BB962C8B-B14F-4D97-AF65-F5344CB8AC3E}">
        <p14:creationId xmlns:p14="http://schemas.microsoft.com/office/powerpoint/2010/main" val="271851268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https://docs.gitlab.com/ee/ci/runners/runners_scope.html#group-runners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57</a:t>
            </a:fld>
            <a:endParaRPr lang="de-DE" altLang="de-DE"/>
          </a:p>
        </p:txBody>
      </p:sp>
    </p:spTree>
    <p:extLst>
      <p:ext uri="{BB962C8B-B14F-4D97-AF65-F5344CB8AC3E}">
        <p14:creationId xmlns:p14="http://schemas.microsoft.com/office/powerpoint/2010/main" val="409079676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https://docs.gitlab.com/ee/ci/runners/runners_scope.html#group-runners</a:t>
            </a:r>
          </a:p>
          <a:p>
            <a:endParaRPr lang="de-DE" dirty="0"/>
          </a:p>
          <a:p>
            <a:r>
              <a:rPr lang="de-DE" dirty="0"/>
              <a:t>https://docs.gitlab.com/ee/ci/runners/runners_scope.html#view-group-runners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58</a:t>
            </a:fld>
            <a:endParaRPr lang="de-DE" altLang="de-DE"/>
          </a:p>
        </p:txBody>
      </p:sp>
    </p:spTree>
    <p:extLst>
      <p:ext uri="{BB962C8B-B14F-4D97-AF65-F5344CB8AC3E}">
        <p14:creationId xmlns:p14="http://schemas.microsoft.com/office/powerpoint/2010/main" val="35898205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13</a:t>
            </a:fld>
            <a:endParaRPr lang="de-DE" altLang="de-DE"/>
          </a:p>
        </p:txBody>
      </p:sp>
    </p:spTree>
    <p:extLst>
      <p:ext uri="{BB962C8B-B14F-4D97-AF65-F5344CB8AC3E}">
        <p14:creationId xmlns:p14="http://schemas.microsoft.com/office/powerpoint/2010/main" val="187211745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https://docs.gitlab.com/ee/ci/runners/runners_scope.html#group-runners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59</a:t>
            </a:fld>
            <a:endParaRPr lang="de-DE" altLang="de-DE"/>
          </a:p>
        </p:txBody>
      </p:sp>
    </p:spTree>
    <p:extLst>
      <p:ext uri="{BB962C8B-B14F-4D97-AF65-F5344CB8AC3E}">
        <p14:creationId xmlns:p14="http://schemas.microsoft.com/office/powerpoint/2010/main" val="365711071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https://docs.gitlab.com/ee/ci/runners/runners_scope.html#group-runners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60</a:t>
            </a:fld>
            <a:endParaRPr lang="de-DE" altLang="de-DE"/>
          </a:p>
        </p:txBody>
      </p:sp>
    </p:spTree>
    <p:extLst>
      <p:ext uri="{BB962C8B-B14F-4D97-AF65-F5344CB8AC3E}">
        <p14:creationId xmlns:p14="http://schemas.microsoft.com/office/powerpoint/2010/main" val="163503093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https://docs.gitlab.com/ee/ci/runners/runners_scope.html#group-runners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61</a:t>
            </a:fld>
            <a:endParaRPr lang="de-DE" altLang="de-DE"/>
          </a:p>
        </p:txBody>
      </p:sp>
    </p:spTree>
    <p:extLst>
      <p:ext uri="{BB962C8B-B14F-4D97-AF65-F5344CB8AC3E}">
        <p14:creationId xmlns:p14="http://schemas.microsoft.com/office/powerpoint/2010/main" val="269626939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https://docs.gitlab.com/ee/ci/runners/runners_scope.html#group-runners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62</a:t>
            </a:fld>
            <a:endParaRPr lang="de-DE" altLang="de-DE"/>
          </a:p>
        </p:txBody>
      </p:sp>
    </p:spTree>
    <p:extLst>
      <p:ext uri="{BB962C8B-B14F-4D97-AF65-F5344CB8AC3E}">
        <p14:creationId xmlns:p14="http://schemas.microsoft.com/office/powerpoint/2010/main" val="144929587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https://docs.gitlab.com/ee/ci/runners/runners_scope.html#group-runners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63</a:t>
            </a:fld>
            <a:endParaRPr lang="de-DE" altLang="de-DE"/>
          </a:p>
        </p:txBody>
      </p:sp>
    </p:spTree>
    <p:extLst>
      <p:ext uri="{BB962C8B-B14F-4D97-AF65-F5344CB8AC3E}">
        <p14:creationId xmlns:p14="http://schemas.microsoft.com/office/powerpoint/2010/main" val="84845291"/>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https://docs.gitlab.com/ee/ci/runners/runners_scope.html#group-runners</a:t>
            </a:r>
          </a:p>
          <a:p>
            <a:endParaRPr lang="de-DE" dirty="0"/>
          </a:p>
          <a:p>
            <a:r>
              <a:rPr lang="de-DE" dirty="0"/>
              <a:t>https://docs.gitlab.com/ee/ci/runners/runners_scope.html#clean-up-stale-group-runners</a:t>
            </a:r>
          </a:p>
          <a:p>
            <a:endParaRPr lang="de-DE" dirty="0"/>
          </a:p>
          <a:p>
            <a:endParaRPr lang="de-DE" dirty="0"/>
          </a:p>
          <a:p>
            <a:pPr marL="0" marR="0" lvl="0" indent="0" algn="l" defTabSz="762000" rtl="0" eaLnBrk="0" fontAlgn="base" latinLnBrk="0" hangingPunct="0">
              <a:lnSpc>
                <a:spcPct val="100000"/>
              </a:lnSpc>
              <a:spcBef>
                <a:spcPct val="30000"/>
              </a:spcBef>
              <a:spcAft>
                <a:spcPct val="0"/>
              </a:spcAft>
              <a:buClrTx/>
              <a:buSzTx/>
              <a:buFontTx/>
              <a:buNone/>
              <a:tabLst/>
              <a:defRPr/>
            </a:pPr>
            <a:r>
              <a:rPr lang="en-US" b="1" i="0" dirty="0">
                <a:solidFill>
                  <a:srgbClr val="222261"/>
                </a:solidFill>
                <a:effectLst/>
                <a:latin typeface="gitlab sans"/>
              </a:rPr>
              <a:t>View stale runner cleanup logs</a:t>
            </a:r>
            <a:endParaRPr lang="de-DE" dirty="0"/>
          </a:p>
          <a:p>
            <a:r>
              <a:rPr lang="de-DE" dirty="0"/>
              <a:t>https://docs.gitlab.com/ee/ci/runners/runners_scope.html#view-stale-runner-cleanup-logs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64</a:t>
            </a:fld>
            <a:endParaRPr lang="de-DE" altLang="de-DE"/>
          </a:p>
        </p:txBody>
      </p:sp>
    </p:spTree>
    <p:extLst>
      <p:ext uri="{BB962C8B-B14F-4D97-AF65-F5344CB8AC3E}">
        <p14:creationId xmlns:p14="http://schemas.microsoft.com/office/powerpoint/2010/main" val="266170355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66</a:t>
            </a:fld>
            <a:endParaRPr lang="de-DE" altLang="de-DE"/>
          </a:p>
        </p:txBody>
      </p:sp>
    </p:spTree>
    <p:extLst>
      <p:ext uri="{BB962C8B-B14F-4D97-AF65-F5344CB8AC3E}">
        <p14:creationId xmlns:p14="http://schemas.microsoft.com/office/powerpoint/2010/main" val="359148660"/>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https://docs.gitlab.com/ee/ci/runners/runners_scope.html#create-a-project-runner-with-a-runner-authentication-token</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67</a:t>
            </a:fld>
            <a:endParaRPr lang="de-DE" altLang="de-DE"/>
          </a:p>
        </p:txBody>
      </p:sp>
    </p:spTree>
    <p:extLst>
      <p:ext uri="{BB962C8B-B14F-4D97-AF65-F5344CB8AC3E}">
        <p14:creationId xmlns:p14="http://schemas.microsoft.com/office/powerpoint/2010/main" val="305925198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68</a:t>
            </a:fld>
            <a:endParaRPr lang="de-DE" altLang="de-DE"/>
          </a:p>
        </p:txBody>
      </p:sp>
    </p:spTree>
    <p:extLst>
      <p:ext uri="{BB962C8B-B14F-4D97-AF65-F5344CB8AC3E}">
        <p14:creationId xmlns:p14="http://schemas.microsoft.com/office/powerpoint/2010/main" val="720218783"/>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https://docs.gitlab.com/ee/ci/runners/runners_scope.html#create-a-project-runner-with-a-runner-authentication-token</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69</a:t>
            </a:fld>
            <a:endParaRPr lang="de-DE" altLang="de-DE"/>
          </a:p>
        </p:txBody>
      </p:sp>
    </p:spTree>
    <p:extLst>
      <p:ext uri="{BB962C8B-B14F-4D97-AF65-F5344CB8AC3E}">
        <p14:creationId xmlns:p14="http://schemas.microsoft.com/office/powerpoint/2010/main" val="6633467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14</a:t>
            </a:fld>
            <a:endParaRPr lang="de-DE" altLang="de-DE"/>
          </a:p>
        </p:txBody>
      </p:sp>
    </p:spTree>
    <p:extLst>
      <p:ext uri="{BB962C8B-B14F-4D97-AF65-F5344CB8AC3E}">
        <p14:creationId xmlns:p14="http://schemas.microsoft.com/office/powerpoint/2010/main" val="639196350"/>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70</a:t>
            </a:fld>
            <a:endParaRPr lang="de-DE" altLang="de-DE"/>
          </a:p>
        </p:txBody>
      </p:sp>
    </p:spTree>
    <p:extLst>
      <p:ext uri="{BB962C8B-B14F-4D97-AF65-F5344CB8AC3E}">
        <p14:creationId xmlns:p14="http://schemas.microsoft.com/office/powerpoint/2010/main" val="4193621875"/>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https://docs.gitlab.com/ee/ci/runners/runners_scope.html#create-a-project-runner-with-a-runner-authentication-token</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71</a:t>
            </a:fld>
            <a:endParaRPr lang="de-DE" altLang="de-DE"/>
          </a:p>
        </p:txBody>
      </p:sp>
    </p:spTree>
    <p:extLst>
      <p:ext uri="{BB962C8B-B14F-4D97-AF65-F5344CB8AC3E}">
        <p14:creationId xmlns:p14="http://schemas.microsoft.com/office/powerpoint/2010/main" val="2002458108"/>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https://docs.gitlab.com/ee/ci/runners/runners_scope.html#create-a-project-runner-with-a-runner-authentication-token</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72</a:t>
            </a:fld>
            <a:endParaRPr lang="de-DE" altLang="de-DE"/>
          </a:p>
        </p:txBody>
      </p:sp>
    </p:spTree>
    <p:extLst>
      <p:ext uri="{BB962C8B-B14F-4D97-AF65-F5344CB8AC3E}">
        <p14:creationId xmlns:p14="http://schemas.microsoft.com/office/powerpoint/2010/main" val="4108244683"/>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https://docs.gitlab.com/ee/ci/runners/runners_scope.html#create-a-project-runner-with-a-runner-authentication-token</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73</a:t>
            </a:fld>
            <a:endParaRPr lang="de-DE" altLang="de-DE"/>
          </a:p>
        </p:txBody>
      </p:sp>
    </p:spTree>
    <p:extLst>
      <p:ext uri="{BB962C8B-B14F-4D97-AF65-F5344CB8AC3E}">
        <p14:creationId xmlns:p14="http://schemas.microsoft.com/office/powerpoint/2010/main" val="1749614642"/>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https://docs.gitlab.com/ee/ci/runners/runners_scope.html#create-a-project-runner-with-a-runner-authentication-token</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74</a:t>
            </a:fld>
            <a:endParaRPr lang="de-DE" altLang="de-DE"/>
          </a:p>
        </p:txBody>
      </p:sp>
    </p:spTree>
    <p:extLst>
      <p:ext uri="{BB962C8B-B14F-4D97-AF65-F5344CB8AC3E}">
        <p14:creationId xmlns:p14="http://schemas.microsoft.com/office/powerpoint/2010/main" val="3611321120"/>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https://docs.gitlab.com/ee/ci/runners/runners_scope.html#create-a-project-runner-with-a-runner-authentication-token</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75</a:t>
            </a:fld>
            <a:endParaRPr lang="de-DE" altLang="de-DE"/>
          </a:p>
        </p:txBody>
      </p:sp>
    </p:spTree>
    <p:extLst>
      <p:ext uri="{BB962C8B-B14F-4D97-AF65-F5344CB8AC3E}">
        <p14:creationId xmlns:p14="http://schemas.microsoft.com/office/powerpoint/2010/main" val="3631008251"/>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https://docs.gitlab.com/ee/ci/runners/runners_scope.html#create-a-project-runner-with-a-runner-authentication-token</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76</a:t>
            </a:fld>
            <a:endParaRPr lang="de-DE" altLang="de-DE"/>
          </a:p>
        </p:txBody>
      </p:sp>
    </p:spTree>
    <p:extLst>
      <p:ext uri="{BB962C8B-B14F-4D97-AF65-F5344CB8AC3E}">
        <p14:creationId xmlns:p14="http://schemas.microsoft.com/office/powerpoint/2010/main" val="933739941"/>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https://docs.gitlab.com/ee/ci/runners/runners_scope.html#create-a-project-runner-with-a-runner-authentication-token</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77</a:t>
            </a:fld>
            <a:endParaRPr lang="de-DE" altLang="de-DE"/>
          </a:p>
        </p:txBody>
      </p:sp>
    </p:spTree>
    <p:extLst>
      <p:ext uri="{BB962C8B-B14F-4D97-AF65-F5344CB8AC3E}">
        <p14:creationId xmlns:p14="http://schemas.microsoft.com/office/powerpoint/2010/main" val="3648644453"/>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https://docs.gitlab.com/ee/ci/runners/runners_scope.html#create-a-project-runner-with-a-runner-authentication-token</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78</a:t>
            </a:fld>
            <a:endParaRPr lang="de-DE" altLang="de-DE"/>
          </a:p>
        </p:txBody>
      </p:sp>
    </p:spTree>
    <p:extLst>
      <p:ext uri="{BB962C8B-B14F-4D97-AF65-F5344CB8AC3E}">
        <p14:creationId xmlns:p14="http://schemas.microsoft.com/office/powerpoint/2010/main" val="4106068831"/>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82</a:t>
            </a:fld>
            <a:endParaRPr lang="de-DE" altLang="de-DE"/>
          </a:p>
        </p:txBody>
      </p:sp>
    </p:spTree>
    <p:extLst>
      <p:ext uri="{BB962C8B-B14F-4D97-AF65-F5344CB8AC3E}">
        <p14:creationId xmlns:p14="http://schemas.microsoft.com/office/powerpoint/2010/main" val="38207291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15</a:t>
            </a:fld>
            <a:endParaRPr lang="de-DE" altLang="de-DE"/>
          </a:p>
        </p:txBody>
      </p:sp>
    </p:spTree>
    <p:extLst>
      <p:ext uri="{BB962C8B-B14F-4D97-AF65-F5344CB8AC3E}">
        <p14:creationId xmlns:p14="http://schemas.microsoft.com/office/powerpoint/2010/main" val="2578003126"/>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https://docs.gitlab.com/runner/register/</a:t>
            </a:r>
          </a:p>
          <a:p>
            <a:endParaRPr lang="de-DE" dirty="0"/>
          </a:p>
          <a:p>
            <a:r>
              <a:rPr lang="de-DE" dirty="0" err="1"/>
              <a:t>Migrating</a:t>
            </a:r>
            <a:r>
              <a:rPr lang="de-DE" dirty="0"/>
              <a:t> </a:t>
            </a:r>
            <a:r>
              <a:rPr lang="de-DE" dirty="0" err="1"/>
              <a:t>to</a:t>
            </a:r>
            <a:r>
              <a:rPr lang="de-DE" dirty="0"/>
              <a:t> </a:t>
            </a:r>
            <a:r>
              <a:rPr lang="de-DE" dirty="0" err="1"/>
              <a:t>the</a:t>
            </a:r>
            <a:r>
              <a:rPr lang="de-DE" dirty="0"/>
              <a:t> </a:t>
            </a:r>
            <a:r>
              <a:rPr lang="de-DE" dirty="0" err="1"/>
              <a:t>new</a:t>
            </a:r>
            <a:r>
              <a:rPr lang="de-DE" dirty="0"/>
              <a:t> </a:t>
            </a:r>
            <a:r>
              <a:rPr lang="de-DE" dirty="0" err="1"/>
              <a:t>runner</a:t>
            </a:r>
            <a:r>
              <a:rPr lang="de-DE" dirty="0"/>
              <a:t> </a:t>
            </a:r>
            <a:r>
              <a:rPr lang="de-DE" dirty="0" err="1"/>
              <a:t>registration</a:t>
            </a:r>
            <a:r>
              <a:rPr lang="de-DE" dirty="0"/>
              <a:t> </a:t>
            </a:r>
            <a:r>
              <a:rPr lang="de-DE" dirty="0" err="1"/>
              <a:t>workflow</a:t>
            </a:r>
            <a:r>
              <a:rPr lang="de-DE" dirty="0"/>
              <a:t>:</a:t>
            </a:r>
          </a:p>
          <a:p>
            <a:r>
              <a:rPr lang="de-DE" dirty="0"/>
              <a:t>https://docs.gitlab.com/ee/ci/runners/new_creation_workflow.html</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83</a:t>
            </a:fld>
            <a:endParaRPr lang="de-DE" altLang="de-DE"/>
          </a:p>
        </p:txBody>
      </p:sp>
    </p:spTree>
    <p:extLst>
      <p:ext uri="{BB962C8B-B14F-4D97-AF65-F5344CB8AC3E}">
        <p14:creationId xmlns:p14="http://schemas.microsoft.com/office/powerpoint/2010/main" val="3567902163"/>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https://docs.gitlab.com/ee/ci/runners/configure_runners.html</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84</a:t>
            </a:fld>
            <a:endParaRPr lang="de-DE" altLang="de-DE"/>
          </a:p>
        </p:txBody>
      </p:sp>
    </p:spTree>
    <p:extLst>
      <p:ext uri="{BB962C8B-B14F-4D97-AF65-F5344CB8AC3E}">
        <p14:creationId xmlns:p14="http://schemas.microsoft.com/office/powerpoint/2010/main" val="3430974287"/>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85</a:t>
            </a:fld>
            <a:endParaRPr lang="de-DE" altLang="de-DE"/>
          </a:p>
        </p:txBody>
      </p:sp>
    </p:spTree>
    <p:extLst>
      <p:ext uri="{BB962C8B-B14F-4D97-AF65-F5344CB8AC3E}">
        <p14:creationId xmlns:p14="http://schemas.microsoft.com/office/powerpoint/2010/main" val="374953982"/>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https://medium.com/devops-with-valentine/a-brief-guide-to-gitlab-ci-runners-and-executors-a81b9b8bf24e</a:t>
            </a:r>
          </a:p>
          <a:p>
            <a:endParaRPr lang="de-DE" dirty="0"/>
          </a:p>
          <a:p>
            <a:r>
              <a:rPr lang="de-DE" dirty="0"/>
              <a:t>Agent </a:t>
            </a:r>
            <a:r>
              <a:rPr lang="de-DE" dirty="0" err="1"/>
              <a:t>vs</a:t>
            </a:r>
            <a:r>
              <a:rPr lang="de-DE" dirty="0"/>
              <a:t> </a:t>
            </a:r>
            <a:r>
              <a:rPr lang="de-DE" dirty="0" err="1"/>
              <a:t>Daemon</a:t>
            </a:r>
            <a:endParaRPr lang="de-DE" dirty="0"/>
          </a:p>
          <a:p>
            <a:r>
              <a:rPr lang="de-DE" dirty="0"/>
              <a:t>Agent – meist im „</a:t>
            </a:r>
            <a:r>
              <a:rPr lang="de-DE" dirty="0" err="1"/>
              <a:t>user</a:t>
            </a:r>
            <a:r>
              <a:rPr lang="de-DE" dirty="0"/>
              <a:t> </a:t>
            </a:r>
            <a:r>
              <a:rPr lang="de-DE" dirty="0" err="1"/>
              <a:t>mode</a:t>
            </a:r>
            <a:r>
              <a:rPr lang="de-DE" dirty="0"/>
              <a:t>“ und beim gezielten Starten durch den User</a:t>
            </a:r>
          </a:p>
          <a:p>
            <a:r>
              <a:rPr lang="de-DE" dirty="0" err="1"/>
              <a:t>Daemon</a:t>
            </a:r>
            <a:r>
              <a:rPr lang="de-DE" dirty="0"/>
              <a:t> – meist als „root“ und beim hochfahren eines System</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86</a:t>
            </a:fld>
            <a:endParaRPr lang="de-DE" altLang="de-DE"/>
          </a:p>
        </p:txBody>
      </p:sp>
    </p:spTree>
    <p:extLst>
      <p:ext uri="{BB962C8B-B14F-4D97-AF65-F5344CB8AC3E}">
        <p14:creationId xmlns:p14="http://schemas.microsoft.com/office/powerpoint/2010/main" val="4049035542"/>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https://docs.gitlab.com/runner/executors/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87</a:t>
            </a:fld>
            <a:endParaRPr lang="de-DE" altLang="de-DE"/>
          </a:p>
        </p:txBody>
      </p:sp>
    </p:spTree>
    <p:extLst>
      <p:ext uri="{BB962C8B-B14F-4D97-AF65-F5344CB8AC3E}">
        <p14:creationId xmlns:p14="http://schemas.microsoft.com/office/powerpoint/2010/main" val="66240159"/>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96</a:t>
            </a:fld>
            <a:endParaRPr lang="de-DE" altLang="de-DE"/>
          </a:p>
        </p:txBody>
      </p:sp>
    </p:spTree>
    <p:extLst>
      <p:ext uri="{BB962C8B-B14F-4D97-AF65-F5344CB8AC3E}">
        <p14:creationId xmlns:p14="http://schemas.microsoft.com/office/powerpoint/2010/main" val="3474372093"/>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b="1" i="0" dirty="0" err="1">
                <a:solidFill>
                  <a:srgbClr val="202122"/>
                </a:solidFill>
                <a:effectLst/>
                <a:latin typeface="Arial" panose="020B0604020202020204" pitchFamily="34" charset="0"/>
              </a:rPr>
              <a:t>Vagrant</a:t>
            </a:r>
            <a:r>
              <a:rPr lang="de-DE" b="0" i="0" dirty="0">
                <a:solidFill>
                  <a:srgbClr val="202122"/>
                </a:solidFill>
                <a:effectLst/>
                <a:latin typeface="Arial" panose="020B0604020202020204" pitchFamily="34" charset="0"/>
              </a:rPr>
              <a:t> ist eine </a:t>
            </a:r>
            <a:r>
              <a:rPr lang="de-DE" b="0" i="0" u="none" strike="noStrike" dirty="0">
                <a:solidFill>
                  <a:srgbClr val="0645AD"/>
                </a:solidFill>
                <a:effectLst/>
                <a:latin typeface="Arial" panose="020B0604020202020204" pitchFamily="34" charset="0"/>
                <a:hlinkClick r:id="rId3" tooltip="Ruby (Programmiersprache)"/>
              </a:rPr>
              <a:t>Ruby</a:t>
            </a:r>
            <a:r>
              <a:rPr lang="de-DE" b="0" i="0" dirty="0">
                <a:solidFill>
                  <a:srgbClr val="202122"/>
                </a:solidFill>
                <a:effectLst/>
                <a:latin typeface="Arial" panose="020B0604020202020204" pitchFamily="34" charset="0"/>
              </a:rPr>
              <a:t>-</a:t>
            </a:r>
            <a:r>
              <a:rPr lang="de-DE" b="0" i="0" u="none" strike="noStrike" dirty="0">
                <a:solidFill>
                  <a:srgbClr val="0645AD"/>
                </a:solidFill>
                <a:effectLst/>
                <a:latin typeface="Arial" panose="020B0604020202020204" pitchFamily="34" charset="0"/>
                <a:hlinkClick r:id="rId4" tooltip="Anwendungssoftware"/>
              </a:rPr>
              <a:t>Anwendung</a:t>
            </a:r>
            <a:r>
              <a:rPr lang="de-DE" b="0" i="0" dirty="0">
                <a:solidFill>
                  <a:srgbClr val="202122"/>
                </a:solidFill>
                <a:effectLst/>
                <a:latin typeface="Arial" panose="020B0604020202020204" pitchFamily="34" charset="0"/>
              </a:rPr>
              <a:t> zum Erstellen und Verwalten </a:t>
            </a:r>
            <a:r>
              <a:rPr lang="de-DE" b="0" i="0" u="none" strike="noStrike" dirty="0">
                <a:solidFill>
                  <a:srgbClr val="0645AD"/>
                </a:solidFill>
                <a:effectLst/>
                <a:latin typeface="Arial" panose="020B0604020202020204" pitchFamily="34" charset="0"/>
                <a:hlinkClick r:id="rId5"/>
              </a:rPr>
              <a:t>virtueller Maschinen</a:t>
            </a:r>
            <a:r>
              <a:rPr lang="de-DE" b="0" i="0" dirty="0">
                <a:solidFill>
                  <a:srgbClr val="202122"/>
                </a:solidFill>
                <a:effectLst/>
                <a:latin typeface="Arial" panose="020B0604020202020204" pitchFamily="34" charset="0"/>
              </a:rPr>
              <a:t>.</a:t>
            </a:r>
            <a:r>
              <a:rPr lang="de-DE" b="0" i="0" u="none" strike="noStrike" baseline="30000" dirty="0">
                <a:solidFill>
                  <a:srgbClr val="0645AD"/>
                </a:solidFill>
                <a:effectLst/>
                <a:latin typeface="Arial" panose="020B0604020202020204" pitchFamily="34" charset="0"/>
                <a:hlinkClick r:id="rId6"/>
              </a:rPr>
              <a:t>[2]</a:t>
            </a:r>
            <a:r>
              <a:rPr lang="de-DE" b="0" i="0" dirty="0">
                <a:solidFill>
                  <a:srgbClr val="202122"/>
                </a:solidFill>
                <a:effectLst/>
                <a:latin typeface="Arial" panose="020B0604020202020204" pitchFamily="34" charset="0"/>
              </a:rPr>
              <a:t> </a:t>
            </a:r>
            <a:r>
              <a:rPr lang="de-DE" b="0" i="0" dirty="0" err="1">
                <a:solidFill>
                  <a:srgbClr val="202122"/>
                </a:solidFill>
                <a:effectLst/>
                <a:latin typeface="Arial" panose="020B0604020202020204" pitchFamily="34" charset="0"/>
              </a:rPr>
              <a:t>Vagrant</a:t>
            </a:r>
            <a:r>
              <a:rPr lang="de-DE" b="0" i="0" dirty="0">
                <a:solidFill>
                  <a:srgbClr val="202122"/>
                </a:solidFill>
                <a:effectLst/>
                <a:latin typeface="Arial" panose="020B0604020202020204" pitchFamily="34" charset="0"/>
              </a:rPr>
              <a:t> ermöglicht einfache </a:t>
            </a:r>
            <a:r>
              <a:rPr lang="de-DE" b="0" i="0" u="none" strike="noStrike" dirty="0">
                <a:solidFill>
                  <a:srgbClr val="0645AD"/>
                </a:solidFill>
                <a:effectLst/>
                <a:latin typeface="Arial" panose="020B0604020202020204" pitchFamily="34" charset="0"/>
                <a:hlinkClick r:id="rId7" tooltip="Softwareverteilung"/>
              </a:rPr>
              <a:t>Softwareverteilung</a:t>
            </a:r>
            <a:r>
              <a:rPr lang="de-DE" b="0" i="0" dirty="0">
                <a:solidFill>
                  <a:srgbClr val="202122"/>
                </a:solidFill>
                <a:effectLst/>
                <a:latin typeface="Arial" panose="020B0604020202020204" pitchFamily="34" charset="0"/>
              </a:rPr>
              <a:t> (</a:t>
            </a:r>
            <a:r>
              <a:rPr lang="de-DE" b="0" i="0" u="none" strike="noStrike" dirty="0">
                <a:solidFill>
                  <a:srgbClr val="0645AD"/>
                </a:solidFill>
                <a:effectLst/>
                <a:latin typeface="Arial" panose="020B0604020202020204" pitchFamily="34" charset="0"/>
                <a:hlinkClick r:id="rId8" tooltip="Englische Sprache"/>
              </a:rPr>
              <a:t>englisch</a:t>
            </a:r>
            <a:r>
              <a:rPr lang="de-DE" b="0" i="0" dirty="0">
                <a:solidFill>
                  <a:srgbClr val="202122"/>
                </a:solidFill>
                <a:effectLst/>
                <a:latin typeface="Arial" panose="020B0604020202020204" pitchFamily="34" charset="0"/>
              </a:rPr>
              <a:t> </a:t>
            </a:r>
            <a:r>
              <a:rPr lang="de-DE" b="0" i="1" dirty="0" err="1">
                <a:solidFill>
                  <a:srgbClr val="202122"/>
                </a:solidFill>
                <a:effectLst/>
                <a:latin typeface="Arial" panose="020B0604020202020204" pitchFamily="34" charset="0"/>
              </a:rPr>
              <a:t>Deployment</a:t>
            </a:r>
            <a:r>
              <a:rPr lang="de-DE" b="0" i="0" dirty="0">
                <a:solidFill>
                  <a:srgbClr val="202122"/>
                </a:solidFill>
                <a:effectLst/>
                <a:latin typeface="Arial" panose="020B0604020202020204" pitchFamily="34" charset="0"/>
              </a:rPr>
              <a:t>) insbesondere in der </a:t>
            </a:r>
            <a:r>
              <a:rPr lang="de-DE" b="0" i="0" u="none" strike="noStrike" dirty="0">
                <a:solidFill>
                  <a:srgbClr val="0645AD"/>
                </a:solidFill>
                <a:effectLst/>
                <a:latin typeface="Arial" panose="020B0604020202020204" pitchFamily="34" charset="0"/>
                <a:hlinkClick r:id="rId9" tooltip="Softwareentwicklung"/>
              </a:rPr>
              <a:t>Software-</a:t>
            </a:r>
            <a:r>
              <a:rPr lang="de-DE" b="0" i="0" dirty="0">
                <a:solidFill>
                  <a:srgbClr val="202122"/>
                </a:solidFill>
                <a:effectLst/>
                <a:latin typeface="Arial" panose="020B0604020202020204" pitchFamily="34" charset="0"/>
              </a:rPr>
              <a:t> und </a:t>
            </a:r>
            <a:r>
              <a:rPr lang="de-DE" b="0" i="0" u="none" strike="noStrike" dirty="0">
                <a:solidFill>
                  <a:srgbClr val="0645AD"/>
                </a:solidFill>
                <a:effectLst/>
                <a:latin typeface="Arial" panose="020B0604020202020204" pitchFamily="34" charset="0"/>
                <a:hlinkClick r:id="rId10" tooltip="Webentwicklung"/>
              </a:rPr>
              <a:t>Webentwicklung</a:t>
            </a:r>
            <a:r>
              <a:rPr lang="de-DE" b="0" i="0" dirty="0">
                <a:solidFill>
                  <a:srgbClr val="202122"/>
                </a:solidFill>
                <a:effectLst/>
                <a:latin typeface="Arial" panose="020B0604020202020204" pitchFamily="34" charset="0"/>
              </a:rPr>
              <a:t> und dient als </a:t>
            </a:r>
            <a:r>
              <a:rPr lang="de-DE" b="0" i="0" u="none" strike="noStrike" dirty="0">
                <a:solidFill>
                  <a:srgbClr val="0645AD"/>
                </a:solidFill>
                <a:effectLst/>
                <a:latin typeface="Arial" panose="020B0604020202020204" pitchFamily="34" charset="0"/>
                <a:hlinkClick r:id="rId11" tooltip="Wrapper (Software)"/>
              </a:rPr>
              <a:t>Wrapper</a:t>
            </a:r>
            <a:r>
              <a:rPr lang="de-DE" b="0" i="0" dirty="0">
                <a:solidFill>
                  <a:srgbClr val="202122"/>
                </a:solidFill>
                <a:effectLst/>
                <a:latin typeface="Arial" panose="020B0604020202020204" pitchFamily="34" charset="0"/>
              </a:rPr>
              <a:t> zwischen </a:t>
            </a:r>
            <a:r>
              <a:rPr lang="de-DE" b="0" i="0" u="none" strike="noStrike" dirty="0">
                <a:solidFill>
                  <a:srgbClr val="0645AD"/>
                </a:solidFill>
                <a:effectLst/>
                <a:latin typeface="Arial" panose="020B0604020202020204" pitchFamily="34" charset="0"/>
                <a:hlinkClick r:id="rId12" tooltip="Virtualisierungssoftware"/>
              </a:rPr>
              <a:t>Virtualisierungssoftware</a:t>
            </a:r>
            <a:r>
              <a:rPr lang="de-DE" b="0" i="0" dirty="0">
                <a:solidFill>
                  <a:srgbClr val="202122"/>
                </a:solidFill>
                <a:effectLst/>
                <a:latin typeface="Arial" panose="020B0604020202020204" pitchFamily="34" charset="0"/>
              </a:rPr>
              <a:t> wie </a:t>
            </a:r>
            <a:r>
              <a:rPr lang="de-DE" b="0" i="0" u="none" strike="noStrike" dirty="0">
                <a:solidFill>
                  <a:srgbClr val="0645AD"/>
                </a:solidFill>
                <a:effectLst/>
                <a:latin typeface="Arial" panose="020B0604020202020204" pitchFamily="34" charset="0"/>
                <a:hlinkClick r:id="rId13" tooltip="VirtualBox"/>
              </a:rPr>
              <a:t>VirtualBox</a:t>
            </a:r>
            <a:r>
              <a:rPr lang="de-DE" b="0" i="0" dirty="0">
                <a:solidFill>
                  <a:srgbClr val="202122"/>
                </a:solidFill>
                <a:effectLst/>
                <a:latin typeface="Arial" panose="020B0604020202020204" pitchFamily="34" charset="0"/>
              </a:rPr>
              <a:t>, </a:t>
            </a:r>
            <a:r>
              <a:rPr lang="de-DE" b="0" i="0" u="none" strike="noStrike" dirty="0">
                <a:solidFill>
                  <a:srgbClr val="0645AD"/>
                </a:solidFill>
                <a:effectLst/>
                <a:latin typeface="Arial" panose="020B0604020202020204" pitchFamily="34" charset="0"/>
                <a:hlinkClick r:id="rId14" tooltip="Kernel-based Virtual Machine"/>
              </a:rPr>
              <a:t>KVM</a:t>
            </a:r>
            <a:r>
              <a:rPr lang="de-DE" b="0" i="0" dirty="0">
                <a:solidFill>
                  <a:srgbClr val="202122"/>
                </a:solidFill>
                <a:effectLst/>
                <a:latin typeface="Arial" panose="020B0604020202020204" pitchFamily="34" charset="0"/>
              </a:rPr>
              <a:t>/</a:t>
            </a:r>
            <a:r>
              <a:rPr lang="de-DE" b="0" i="0" u="none" strike="noStrike" dirty="0">
                <a:solidFill>
                  <a:srgbClr val="0645AD"/>
                </a:solidFill>
                <a:effectLst/>
                <a:latin typeface="Arial" panose="020B0604020202020204" pitchFamily="34" charset="0"/>
                <a:hlinkClick r:id="rId15" tooltip="QEMU"/>
              </a:rPr>
              <a:t>QEMU</a:t>
            </a:r>
            <a:r>
              <a:rPr lang="de-DE" b="0" i="0" dirty="0">
                <a:solidFill>
                  <a:srgbClr val="202122"/>
                </a:solidFill>
                <a:effectLst/>
                <a:latin typeface="Arial" panose="020B0604020202020204" pitchFamily="34" charset="0"/>
              </a:rPr>
              <a:t>, </a:t>
            </a:r>
            <a:r>
              <a:rPr lang="de-DE" b="0" i="0" u="none" strike="noStrike" dirty="0">
                <a:solidFill>
                  <a:srgbClr val="0645AD"/>
                </a:solidFill>
                <a:effectLst/>
                <a:latin typeface="Arial" panose="020B0604020202020204" pitchFamily="34" charset="0"/>
                <a:hlinkClick r:id="rId16" tooltip="VMware"/>
              </a:rPr>
              <a:t>VMware</a:t>
            </a:r>
            <a:r>
              <a:rPr lang="de-DE" b="0" i="0" dirty="0">
                <a:solidFill>
                  <a:srgbClr val="202122"/>
                </a:solidFill>
                <a:effectLst/>
                <a:latin typeface="Arial" panose="020B0604020202020204" pitchFamily="34" charset="0"/>
              </a:rPr>
              <a:t> und </a:t>
            </a:r>
            <a:r>
              <a:rPr lang="de-DE" b="0" i="0" u="none" strike="noStrike" dirty="0">
                <a:solidFill>
                  <a:srgbClr val="0645AD"/>
                </a:solidFill>
                <a:effectLst/>
                <a:latin typeface="Arial" panose="020B0604020202020204" pitchFamily="34" charset="0"/>
                <a:hlinkClick r:id="rId17" tooltip="Hyper-V"/>
              </a:rPr>
              <a:t>Hyper-V</a:t>
            </a:r>
            <a:r>
              <a:rPr lang="de-DE" b="0" i="0" dirty="0">
                <a:solidFill>
                  <a:srgbClr val="202122"/>
                </a:solidFill>
                <a:effectLst/>
                <a:latin typeface="Arial" panose="020B0604020202020204" pitchFamily="34" charset="0"/>
              </a:rPr>
              <a:t> und </a:t>
            </a:r>
            <a:r>
              <a:rPr lang="de-DE" b="0" i="0" u="none" strike="noStrike" dirty="0">
                <a:solidFill>
                  <a:srgbClr val="0645AD"/>
                </a:solidFill>
                <a:effectLst/>
                <a:latin typeface="Arial" panose="020B0604020202020204" pitchFamily="34" charset="0"/>
                <a:hlinkClick r:id="rId18" tooltip="Software-Configuration-Management"/>
              </a:rPr>
              <a:t>Software-</a:t>
            </a:r>
            <a:r>
              <a:rPr lang="de-DE" b="0" i="0" u="none" strike="noStrike" dirty="0" err="1">
                <a:solidFill>
                  <a:srgbClr val="0645AD"/>
                </a:solidFill>
                <a:effectLst/>
                <a:latin typeface="Arial" panose="020B0604020202020204" pitchFamily="34" charset="0"/>
                <a:hlinkClick r:id="rId18" tooltip="Software-Configuration-Management"/>
              </a:rPr>
              <a:t>Configuration</a:t>
            </a:r>
            <a:r>
              <a:rPr lang="de-DE" b="0" i="0" u="none" strike="noStrike" dirty="0">
                <a:solidFill>
                  <a:srgbClr val="0645AD"/>
                </a:solidFill>
                <a:effectLst/>
                <a:latin typeface="Arial" panose="020B0604020202020204" pitchFamily="34" charset="0"/>
                <a:hlinkClick r:id="rId18" tooltip="Software-Configuration-Management"/>
              </a:rPr>
              <a:t>-Management</a:t>
            </a:r>
            <a:r>
              <a:rPr lang="de-DE" b="0" i="0" dirty="0">
                <a:solidFill>
                  <a:srgbClr val="202122"/>
                </a:solidFill>
                <a:effectLst/>
                <a:latin typeface="Arial" panose="020B0604020202020204" pitchFamily="34" charset="0"/>
              </a:rPr>
              <a:t>-Anwendungen beziehungsweise Systemkonfigurationswerkzeugen wie </a:t>
            </a:r>
            <a:r>
              <a:rPr lang="de-DE" b="0" i="0" u="none" strike="noStrike" dirty="0">
                <a:solidFill>
                  <a:srgbClr val="BA0000"/>
                </a:solidFill>
                <a:effectLst/>
                <a:latin typeface="Arial" panose="020B0604020202020204" pitchFamily="34" charset="0"/>
                <a:hlinkClick r:id="rId19" tooltip="Chef (Software) (Seite nicht vorhanden)"/>
              </a:rPr>
              <a:t>Chef</a:t>
            </a:r>
            <a:r>
              <a:rPr lang="de-DE" b="0" i="0" dirty="0">
                <a:solidFill>
                  <a:srgbClr val="202122"/>
                </a:solidFill>
                <a:effectLst/>
                <a:latin typeface="Arial" panose="020B0604020202020204" pitchFamily="34" charset="0"/>
              </a:rPr>
              <a:t>, </a:t>
            </a:r>
            <a:r>
              <a:rPr lang="de-DE" b="0" i="0" u="none" strike="noStrike" dirty="0" err="1">
                <a:solidFill>
                  <a:srgbClr val="0645AD"/>
                </a:solidFill>
                <a:effectLst/>
                <a:latin typeface="Arial" panose="020B0604020202020204" pitchFamily="34" charset="0"/>
                <a:hlinkClick r:id="rId20" tooltip="Saltstack"/>
              </a:rPr>
              <a:t>Saltstack</a:t>
            </a:r>
            <a:r>
              <a:rPr lang="de-DE" b="0" i="0" dirty="0">
                <a:solidFill>
                  <a:srgbClr val="202122"/>
                </a:solidFill>
                <a:effectLst/>
                <a:latin typeface="Arial" panose="020B0604020202020204" pitchFamily="34" charset="0"/>
              </a:rPr>
              <a:t> und </a:t>
            </a:r>
            <a:r>
              <a:rPr lang="de-DE" b="0" i="0" u="none" strike="noStrike" dirty="0">
                <a:solidFill>
                  <a:srgbClr val="0645AD"/>
                </a:solidFill>
                <a:effectLst/>
                <a:latin typeface="Arial" panose="020B0604020202020204" pitchFamily="34" charset="0"/>
                <a:hlinkClick r:id="rId21" tooltip="Puppet (Software)"/>
              </a:rPr>
              <a:t>Puppet</a:t>
            </a:r>
            <a:r>
              <a:rPr lang="de-DE" b="0" i="0" dirty="0">
                <a:solidFill>
                  <a:srgbClr val="202122"/>
                </a:solidFill>
                <a:effectLst/>
                <a:latin typeface="Arial" panose="020B0604020202020204" pitchFamily="34" charset="0"/>
              </a:rPr>
              <a:t>.</a:t>
            </a:r>
          </a:p>
          <a:p>
            <a:r>
              <a:rPr lang="de-DE" b="0" i="0" dirty="0">
                <a:solidFill>
                  <a:srgbClr val="202122"/>
                </a:solidFill>
                <a:effectLst/>
                <a:latin typeface="Arial" panose="020B0604020202020204" pitchFamily="34" charset="0"/>
              </a:rPr>
              <a:t>- https://de.wikipedia.org/wiki/Vagrant_(Software)</a:t>
            </a:r>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98</a:t>
            </a:fld>
            <a:endParaRPr lang="de-DE" altLang="de-DE"/>
          </a:p>
        </p:txBody>
      </p:sp>
    </p:spTree>
    <p:extLst>
      <p:ext uri="{BB962C8B-B14F-4D97-AF65-F5344CB8AC3E}">
        <p14:creationId xmlns:p14="http://schemas.microsoft.com/office/powerpoint/2010/main" val="3277434364"/>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https://docs.gitlab.com/runner/executors/#compatibility-chart</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99</a:t>
            </a:fld>
            <a:endParaRPr lang="de-DE" altLang="de-DE"/>
          </a:p>
        </p:txBody>
      </p:sp>
    </p:spTree>
    <p:extLst>
      <p:ext uri="{BB962C8B-B14F-4D97-AF65-F5344CB8AC3E}">
        <p14:creationId xmlns:p14="http://schemas.microsoft.com/office/powerpoint/2010/main" val="3373336493"/>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100</a:t>
            </a:fld>
            <a:endParaRPr lang="de-DE" altLang="de-DE"/>
          </a:p>
        </p:txBody>
      </p:sp>
    </p:spTree>
    <p:extLst>
      <p:ext uri="{BB962C8B-B14F-4D97-AF65-F5344CB8AC3E}">
        <p14:creationId xmlns:p14="http://schemas.microsoft.com/office/powerpoint/2010/main" val="17809485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a:p>
            <a:endParaRPr lang="de-DE" dirty="0"/>
          </a:p>
          <a:p>
            <a:r>
              <a:rPr lang="de-DE" dirty="0"/>
              <a:t>https://docs.gitlab.com/runner/install/</a:t>
            </a:r>
          </a:p>
          <a:p>
            <a:endParaRPr lang="de-DE" dirty="0"/>
          </a:p>
          <a:p>
            <a:endParaRPr lang="de-DE" dirty="0"/>
          </a:p>
          <a:p>
            <a:r>
              <a:rPr lang="de-DE" dirty="0" err="1"/>
              <a:t>macOS</a:t>
            </a:r>
            <a:r>
              <a:rPr lang="de-DE" dirty="0"/>
              <a:t> </a:t>
            </a:r>
          </a:p>
          <a:p>
            <a:r>
              <a:rPr lang="de-DE" dirty="0"/>
              <a:t>https://docs.gitlab.com/runner/install/osx.html</a:t>
            </a:r>
          </a:p>
          <a:p>
            <a:endParaRPr lang="de-DE" dirty="0"/>
          </a:p>
          <a:p>
            <a:r>
              <a:rPr lang="de-DE" dirty="0"/>
              <a:t>In einem Container:</a:t>
            </a:r>
          </a:p>
          <a:p>
            <a:r>
              <a:rPr lang="de-DE" dirty="0"/>
              <a:t>https://docs.gitlab.com/runner/install/docker.html</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16</a:t>
            </a:fld>
            <a:endParaRPr lang="de-DE" altLang="de-DE"/>
          </a:p>
        </p:txBody>
      </p:sp>
    </p:spTree>
    <p:extLst>
      <p:ext uri="{BB962C8B-B14F-4D97-AF65-F5344CB8AC3E}">
        <p14:creationId xmlns:p14="http://schemas.microsoft.com/office/powerpoint/2010/main" val="34586059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a:p>
            <a:r>
              <a:rPr lang="de-DE" dirty="0"/>
              <a:t>https://docs.gitlab.com/runner/install/</a:t>
            </a:r>
          </a:p>
          <a:p>
            <a:r>
              <a:rPr lang="de-DE" dirty="0"/>
              <a:t>https://help.itc.rwth-aachen.de/service/ubrf9cmzd17m/article/2abb4436ab0544a0aabe6f466e6159cd/</a:t>
            </a:r>
          </a:p>
          <a:p>
            <a:endParaRPr lang="de-DE" dirty="0"/>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17</a:t>
            </a:fld>
            <a:endParaRPr lang="de-DE" altLang="de-DE"/>
          </a:p>
        </p:txBody>
      </p:sp>
    </p:spTree>
    <p:extLst>
      <p:ext uri="{BB962C8B-B14F-4D97-AF65-F5344CB8AC3E}">
        <p14:creationId xmlns:p14="http://schemas.microsoft.com/office/powerpoint/2010/main" val="16586884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a:xfrm>
            <a:off x="285720" y="150795"/>
            <a:ext cx="5554663" cy="706437"/>
          </a:xfrm>
        </p:spPr>
        <p:txBody>
          <a:bodyPr/>
          <a:lstStyle/>
          <a:p>
            <a:r>
              <a:rPr lang="de-DE"/>
              <a:t>Mastertitelformat bearbeiten</a:t>
            </a:r>
          </a:p>
        </p:txBody>
      </p:sp>
      <p:sp>
        <p:nvSpPr>
          <p:cNvPr id="3" name="Inhaltsplatzhalt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Tree>
    <p:extLst>
      <p:ext uri="{BB962C8B-B14F-4D97-AF65-F5344CB8AC3E}">
        <p14:creationId xmlns:p14="http://schemas.microsoft.com/office/powerpoint/2010/main" val="504745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de-DE" dirty="0"/>
              <a:t>Titelmasterformat durch Klicken bearbeiten</a:t>
            </a:r>
          </a:p>
        </p:txBody>
      </p:sp>
      <p:sp>
        <p:nvSpPr>
          <p:cNvPr id="3" name="Textplatzhalt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DE"/>
              <a:t>Textmasterformate durch Klicken bearbeiten</a:t>
            </a:r>
          </a:p>
        </p:txBody>
      </p:sp>
    </p:spTree>
    <p:extLst>
      <p:ext uri="{BB962C8B-B14F-4D97-AF65-F5344CB8AC3E}">
        <p14:creationId xmlns:p14="http://schemas.microsoft.com/office/powerpoint/2010/main" val="36086764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sp>
        <p:nvSpPr>
          <p:cNvPr id="2" name="Textfeld 1">
            <a:extLst>
              <a:ext uri="{FF2B5EF4-FFF2-40B4-BE49-F238E27FC236}">
                <a16:creationId xmlns:a16="http://schemas.microsoft.com/office/drawing/2014/main" id="{6122548F-DB6D-8F3A-7154-540335541CE7}"/>
              </a:ext>
            </a:extLst>
          </p:cNvPr>
          <p:cNvSpPr txBox="1"/>
          <p:nvPr userDrawn="1"/>
        </p:nvSpPr>
        <p:spPr>
          <a:xfrm>
            <a:off x="7667625" y="4508500"/>
            <a:ext cx="1441450" cy="185738"/>
          </a:xfrm>
          <a:prstGeom prst="rect">
            <a:avLst/>
          </a:prstGeom>
          <a:solidFill>
            <a:schemeClr val="bg1"/>
          </a:solidFill>
          <a:ln>
            <a:noFill/>
          </a:ln>
        </p:spPr>
        <p:txBody>
          <a:bodyPr>
            <a:spAutoFit/>
          </a:bodyPr>
          <a:lstStyle/>
          <a:p>
            <a:pPr>
              <a:defRPr/>
            </a:pPr>
            <a:r>
              <a:rPr lang="de-DE" sz="600" dirty="0">
                <a:latin typeface="+mj-lt"/>
              </a:rPr>
              <a:t>© Copyright 2024 anderScore GmbH</a:t>
            </a:r>
          </a:p>
        </p:txBody>
      </p:sp>
    </p:spTree>
    <p:extLst>
      <p:ext uri="{BB962C8B-B14F-4D97-AF65-F5344CB8AC3E}">
        <p14:creationId xmlns:p14="http://schemas.microsoft.com/office/powerpoint/2010/main" val="132767293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7" Type="http://schemas.openxmlformats.org/officeDocument/2006/relationships/image" Target="../media/image3.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1.jpeg"/><Relationship Id="rId4" Type="http://schemas.openxmlformats.org/officeDocument/2006/relationships/hyperlink" Target="http://www.brockhaus-ag.de/" TargetMode="Externa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theme" Target="../theme/theme2.xml"/><Relationship Id="rId1" Type="http://schemas.openxmlformats.org/officeDocument/2006/relationships/slideLayout" Target="../slideLayouts/slideLayout3.xml"/><Relationship Id="rId5" Type="http://schemas.openxmlformats.org/officeDocument/2006/relationships/image" Target="../media/image3.jpg"/><Relationship Id="rId4"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71" name="Rectangle 47">
            <a:extLst>
              <a:ext uri="{FF2B5EF4-FFF2-40B4-BE49-F238E27FC236}">
                <a16:creationId xmlns:a16="http://schemas.microsoft.com/office/drawing/2014/main" id="{BAECF73F-51DF-FDBE-6AE5-F37C2B1BD435}"/>
              </a:ext>
            </a:extLst>
          </p:cNvPr>
          <p:cNvSpPr>
            <a:spLocks noChangeArrowheads="1"/>
          </p:cNvSpPr>
          <p:nvPr userDrawn="1"/>
        </p:nvSpPr>
        <p:spPr bwMode="auto">
          <a:xfrm>
            <a:off x="0" y="6453188"/>
            <a:ext cx="9144000" cy="404812"/>
          </a:xfrm>
          <a:prstGeom prst="rect">
            <a:avLst/>
          </a:prstGeom>
          <a:solidFill>
            <a:srgbClr val="0D4F3C"/>
          </a:solidFill>
          <a:ln w="9525">
            <a:noFill/>
            <a:miter lim="800000"/>
            <a:headEnd/>
            <a:tailEnd/>
          </a:ln>
          <a:effectLst/>
        </p:spPr>
        <p:txBody>
          <a:bodyPr wrap="none" anchor="ctr"/>
          <a:lstStyle/>
          <a:p>
            <a:pPr>
              <a:defRPr/>
            </a:pPr>
            <a:endParaRPr lang="de-DE" dirty="0">
              <a:latin typeface="Arial" pitchFamily="34" charset="0"/>
            </a:endParaRPr>
          </a:p>
        </p:txBody>
      </p:sp>
      <p:sp>
        <p:nvSpPr>
          <p:cNvPr id="1029" name="Rectangle 5">
            <a:extLst>
              <a:ext uri="{FF2B5EF4-FFF2-40B4-BE49-F238E27FC236}">
                <a16:creationId xmlns:a16="http://schemas.microsoft.com/office/drawing/2014/main" id="{05F4B649-D280-50F3-C67E-6AAA9D00BFF3}"/>
              </a:ext>
            </a:extLst>
          </p:cNvPr>
          <p:cNvSpPr>
            <a:spLocks noChangeArrowheads="1"/>
          </p:cNvSpPr>
          <p:nvPr/>
        </p:nvSpPr>
        <p:spPr bwMode="auto">
          <a:xfrm>
            <a:off x="7924800" y="457200"/>
            <a:ext cx="895350" cy="457200"/>
          </a:xfrm>
          <a:prstGeom prst="rect">
            <a:avLst/>
          </a:prstGeom>
          <a:noFill/>
          <a:ln w="9525">
            <a:noFill/>
            <a:miter lim="800000"/>
            <a:headEnd/>
            <a:tailEnd/>
          </a:ln>
          <a:effectLst/>
        </p:spPr>
        <p:txBody>
          <a:bodyPr wrap="none" anchor="ctr"/>
          <a:lstStyle/>
          <a:p>
            <a:pPr>
              <a:defRPr/>
            </a:pPr>
            <a:endParaRPr lang="de-DE" dirty="0">
              <a:latin typeface="Arial" pitchFamily="34" charset="0"/>
            </a:endParaRPr>
          </a:p>
        </p:txBody>
      </p:sp>
      <p:sp>
        <p:nvSpPr>
          <p:cNvPr id="1030" name="Rectangle 6">
            <a:extLst>
              <a:ext uri="{FF2B5EF4-FFF2-40B4-BE49-F238E27FC236}">
                <a16:creationId xmlns:a16="http://schemas.microsoft.com/office/drawing/2014/main" id="{84F4050C-4DDC-EEE7-1F55-0CF6892CBFB1}"/>
              </a:ext>
            </a:extLst>
          </p:cNvPr>
          <p:cNvSpPr>
            <a:spLocks noChangeArrowheads="1"/>
          </p:cNvSpPr>
          <p:nvPr/>
        </p:nvSpPr>
        <p:spPr bwMode="auto">
          <a:xfrm>
            <a:off x="4456113" y="6615113"/>
            <a:ext cx="812800" cy="244475"/>
          </a:xfrm>
          <a:prstGeom prst="rect">
            <a:avLst/>
          </a:prstGeom>
          <a:noFill/>
          <a:ln w="9525">
            <a:noFill/>
            <a:miter lim="800000"/>
            <a:headEnd/>
            <a:tailEnd/>
          </a:ln>
          <a:effectLst/>
        </p:spPr>
        <p:txBody>
          <a:bodyPr wrap="none" lIns="92075" tIns="46038" rIns="92075" bIns="46038" anchor="ctr">
            <a:spAutoFit/>
          </a:bodyPr>
          <a:lstStyle/>
          <a:p>
            <a:pPr algn="ctr">
              <a:defRPr/>
            </a:pPr>
            <a:fld id="{61B3D086-5D28-4B67-8868-985D0752D18E}" type="datetime1">
              <a:rPr lang="de-DE" sz="1000">
                <a:solidFill>
                  <a:schemeClr val="bg1"/>
                </a:solidFill>
                <a:latin typeface="Arial" charset="0"/>
              </a:rPr>
              <a:pPr algn="ctr">
                <a:defRPr/>
              </a:pPr>
              <a:t>11.06.2024</a:t>
            </a:fld>
            <a:endParaRPr lang="de-DE" sz="1000">
              <a:solidFill>
                <a:schemeClr val="bg1"/>
              </a:solidFill>
              <a:latin typeface="Arial" charset="0"/>
            </a:endParaRPr>
          </a:p>
        </p:txBody>
      </p:sp>
      <p:sp>
        <p:nvSpPr>
          <p:cNvPr id="1031" name="Rectangle 7">
            <a:extLst>
              <a:ext uri="{FF2B5EF4-FFF2-40B4-BE49-F238E27FC236}">
                <a16:creationId xmlns:a16="http://schemas.microsoft.com/office/drawing/2014/main" id="{F275FE2A-62CE-89A3-6F74-188DBF7725EF}"/>
              </a:ext>
            </a:extLst>
          </p:cNvPr>
          <p:cNvSpPr>
            <a:spLocks noChangeArrowheads="1"/>
          </p:cNvSpPr>
          <p:nvPr/>
        </p:nvSpPr>
        <p:spPr bwMode="auto">
          <a:xfrm>
            <a:off x="8308975" y="6515100"/>
            <a:ext cx="439738" cy="244475"/>
          </a:xfrm>
          <a:prstGeom prst="rect">
            <a:avLst/>
          </a:prstGeom>
          <a:noFill/>
          <a:ln w="9525">
            <a:noFill/>
            <a:miter lim="800000"/>
            <a:headEnd/>
            <a:tailEnd/>
          </a:ln>
          <a:effectLst/>
        </p:spPr>
        <p:txBody>
          <a:bodyPr wrap="none" lIns="92075" tIns="46038" rIns="92075" bIns="46038"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r"/>
            <a:fld id="{412D5C9A-5062-4B85-AFEB-13425A69A721}" type="slidenum">
              <a:rPr lang="de-DE" altLang="de-DE" sz="1000">
                <a:solidFill>
                  <a:schemeClr val="bg1"/>
                </a:solidFill>
                <a:latin typeface="Arial" panose="020B0604020202020204" pitchFamily="34" charset="0"/>
              </a:rPr>
              <a:pPr algn="r"/>
              <a:t>‹Nr.›</a:t>
            </a:fld>
            <a:endParaRPr lang="de-DE" altLang="de-DE" sz="1000">
              <a:solidFill>
                <a:schemeClr val="bg1"/>
              </a:solidFill>
              <a:latin typeface="Arial" panose="020B0604020202020204" pitchFamily="34" charset="0"/>
            </a:endParaRPr>
          </a:p>
        </p:txBody>
      </p:sp>
      <p:sp>
        <p:nvSpPr>
          <p:cNvPr id="2" name="Rectangle 9">
            <a:extLst>
              <a:ext uri="{FF2B5EF4-FFF2-40B4-BE49-F238E27FC236}">
                <a16:creationId xmlns:a16="http://schemas.microsoft.com/office/drawing/2014/main" id="{2C8B5109-8C77-C5A8-61F4-5A9D9A719833}"/>
              </a:ext>
            </a:extLst>
          </p:cNvPr>
          <p:cNvSpPr>
            <a:spLocks noGrp="1" noChangeArrowheads="1"/>
          </p:cNvSpPr>
          <p:nvPr>
            <p:ph type="body" idx="1"/>
          </p:nvPr>
        </p:nvSpPr>
        <p:spPr bwMode="auto">
          <a:xfrm>
            <a:off x="303213" y="981075"/>
            <a:ext cx="8516937" cy="540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p>
            <a:pPr lvl="0"/>
            <a:r>
              <a:rPr lang="de-DE" altLang="de-DE" dirty="0"/>
              <a:t>Klicken Sie,  um die Formate des Vorlagentextes zu bearbeiten</a:t>
            </a:r>
          </a:p>
          <a:p>
            <a:pPr lvl="1"/>
            <a:r>
              <a:rPr lang="de-DE" altLang="de-DE" dirty="0"/>
              <a:t>Zweite Ebene</a:t>
            </a:r>
          </a:p>
          <a:p>
            <a:pPr lvl="2"/>
            <a:r>
              <a:rPr lang="de-DE" altLang="de-DE" dirty="0"/>
              <a:t>Dritte Ebene</a:t>
            </a:r>
          </a:p>
          <a:p>
            <a:pPr lvl="3"/>
            <a:r>
              <a:rPr lang="de-DE" altLang="de-DE" dirty="0"/>
              <a:t>Vierte Ebene</a:t>
            </a:r>
          </a:p>
          <a:p>
            <a:pPr lvl="4"/>
            <a:r>
              <a:rPr lang="de-DE" altLang="de-DE"/>
              <a:t>Fünfte Ebene</a:t>
            </a:r>
          </a:p>
        </p:txBody>
      </p:sp>
      <p:sp>
        <p:nvSpPr>
          <p:cNvPr id="1048" name="Text Box 24">
            <a:extLst>
              <a:ext uri="{FF2B5EF4-FFF2-40B4-BE49-F238E27FC236}">
                <a16:creationId xmlns:a16="http://schemas.microsoft.com/office/drawing/2014/main" id="{F1840321-693F-91D3-D149-F3E33CC4DB5D}"/>
              </a:ext>
            </a:extLst>
          </p:cNvPr>
          <p:cNvSpPr txBox="1">
            <a:spLocks noChangeArrowheads="1"/>
          </p:cNvSpPr>
          <p:nvPr/>
        </p:nvSpPr>
        <p:spPr bwMode="auto">
          <a:xfrm>
            <a:off x="250825" y="6429375"/>
            <a:ext cx="3035300" cy="427038"/>
          </a:xfrm>
          <a:prstGeom prst="rect">
            <a:avLst/>
          </a:prstGeom>
          <a:noFill/>
          <a:ln w="12700">
            <a:noFill/>
            <a:miter lim="800000"/>
            <a:headEnd type="none" w="sm" len="sm"/>
            <a:tailEnd type="none" w="sm" len="sm"/>
          </a:ln>
          <a:effectLst/>
        </p:spPr>
        <p:txBody>
          <a:bodyPr wrap="none">
            <a:spAutoFit/>
          </a:bodyPr>
          <a:lstStyle/>
          <a:p>
            <a:pPr defTabSz="762000">
              <a:defRPr/>
            </a:pPr>
            <a:r>
              <a:rPr lang="de-DE" sz="1000" dirty="0" err="1">
                <a:solidFill>
                  <a:schemeClr val="bg1"/>
                </a:solidFill>
                <a:latin typeface="Arial" charset="0"/>
              </a:rPr>
              <a:t>anderScore</a:t>
            </a:r>
            <a:r>
              <a:rPr lang="de-DE" sz="1000" dirty="0">
                <a:solidFill>
                  <a:schemeClr val="bg1"/>
                </a:solidFill>
                <a:latin typeface="Arial" charset="0"/>
              </a:rPr>
              <a:t> GmbH </a:t>
            </a:r>
            <a:r>
              <a:rPr lang="de-DE" sz="1200" dirty="0">
                <a:solidFill>
                  <a:schemeClr val="bg1"/>
                </a:solidFill>
                <a:latin typeface="Arial" charset="0"/>
              </a:rPr>
              <a:t>•</a:t>
            </a:r>
            <a:r>
              <a:rPr lang="de-DE" sz="1000" dirty="0">
                <a:solidFill>
                  <a:schemeClr val="bg1"/>
                </a:solidFill>
                <a:latin typeface="Arial" charset="0"/>
              </a:rPr>
              <a:t> Frankenwerft 35 </a:t>
            </a:r>
            <a:r>
              <a:rPr lang="de-DE" sz="1200" dirty="0">
                <a:solidFill>
                  <a:schemeClr val="bg1"/>
                </a:solidFill>
                <a:latin typeface="Arial" charset="0"/>
              </a:rPr>
              <a:t>•</a:t>
            </a:r>
            <a:r>
              <a:rPr lang="de-DE" sz="1000" dirty="0">
                <a:solidFill>
                  <a:schemeClr val="bg1"/>
                </a:solidFill>
                <a:latin typeface="Arial" charset="0"/>
              </a:rPr>
              <a:t> 50667 Köln</a:t>
            </a:r>
          </a:p>
          <a:p>
            <a:pPr defTabSz="762000">
              <a:defRPr/>
            </a:pPr>
            <a:r>
              <a:rPr lang="de-DE" sz="1000" dirty="0">
                <a:solidFill>
                  <a:schemeClr val="bg1"/>
                </a:solidFill>
                <a:latin typeface="Arial" charset="0"/>
              </a:rPr>
              <a:t>Daniel Krämer &amp; Malte Fischer</a:t>
            </a:r>
          </a:p>
        </p:txBody>
      </p:sp>
      <p:sp>
        <p:nvSpPr>
          <p:cNvPr id="1054" name="Text Box 30">
            <a:extLst>
              <a:ext uri="{FF2B5EF4-FFF2-40B4-BE49-F238E27FC236}">
                <a16:creationId xmlns:a16="http://schemas.microsoft.com/office/drawing/2014/main" id="{9346920B-D70B-3A57-06DF-529E537954C8}"/>
              </a:ext>
            </a:extLst>
          </p:cNvPr>
          <p:cNvSpPr txBox="1">
            <a:spLocks noChangeArrowheads="1"/>
          </p:cNvSpPr>
          <p:nvPr/>
        </p:nvSpPr>
        <p:spPr bwMode="auto">
          <a:xfrm>
            <a:off x="4252913" y="6424613"/>
            <a:ext cx="2161169" cy="246221"/>
          </a:xfrm>
          <a:prstGeom prst="rect">
            <a:avLst/>
          </a:prstGeom>
          <a:noFill/>
          <a:ln w="12700">
            <a:noFill/>
            <a:miter lim="800000"/>
            <a:headEnd type="none" w="sm" len="sm"/>
            <a:tailEnd type="none" w="sm" len="sm"/>
          </a:ln>
          <a:effectLst/>
        </p:spPr>
        <p:txBody>
          <a:bodyPr wrap="none">
            <a:spAutoFit/>
          </a:bodyPr>
          <a:lstStyle/>
          <a:p>
            <a:pPr defTabSz="762000">
              <a:defRPr/>
            </a:pPr>
            <a:r>
              <a:rPr lang="de-DE" sz="1000" dirty="0">
                <a:solidFill>
                  <a:schemeClr val="bg1"/>
                </a:solidFill>
                <a:latin typeface="Arial" charset="0"/>
              </a:rPr>
              <a:t>Tag-2_3-GitLab-Runner_Light.pptx</a:t>
            </a:r>
            <a:endParaRPr lang="de-DE" dirty="0">
              <a:solidFill>
                <a:schemeClr val="bg1"/>
              </a:solidFill>
              <a:latin typeface="Arial" pitchFamily="34" charset="0"/>
            </a:endParaRPr>
          </a:p>
        </p:txBody>
      </p:sp>
      <p:sp>
        <p:nvSpPr>
          <p:cNvPr id="1063" name="Rectangle 39">
            <a:hlinkClick r:id="rId4"/>
            <a:extLst>
              <a:ext uri="{FF2B5EF4-FFF2-40B4-BE49-F238E27FC236}">
                <a16:creationId xmlns:a16="http://schemas.microsoft.com/office/drawing/2014/main" id="{613611E0-DAA0-F230-CD0B-8592F1472163}"/>
              </a:ext>
            </a:extLst>
          </p:cNvPr>
          <p:cNvSpPr>
            <a:spLocks noChangeArrowheads="1"/>
          </p:cNvSpPr>
          <p:nvPr userDrawn="1"/>
        </p:nvSpPr>
        <p:spPr bwMode="auto">
          <a:xfrm>
            <a:off x="3914775" y="3105150"/>
            <a:ext cx="9144000" cy="461963"/>
          </a:xfrm>
          <a:prstGeom prst="rect">
            <a:avLst/>
          </a:prstGeom>
          <a:noFill/>
          <a:ln w="12700">
            <a:noFill/>
            <a:miter lim="800000"/>
            <a:headEnd type="none" w="sm" len="sm"/>
            <a:tailEnd type="none" w="sm" len="sm"/>
          </a:ln>
          <a:effectLst/>
        </p:spPr>
        <p:txBody>
          <a:bodyPr>
            <a:spAutoFit/>
          </a:bodyPr>
          <a:lstStyle/>
          <a:p>
            <a:pPr>
              <a:defRPr/>
            </a:pPr>
            <a:endParaRPr lang="de-DE" dirty="0">
              <a:latin typeface="Arial" pitchFamily="34" charset="0"/>
            </a:endParaRPr>
          </a:p>
        </p:txBody>
      </p:sp>
      <p:sp>
        <p:nvSpPr>
          <p:cNvPr id="1064" name="Rectangle 40">
            <a:extLst>
              <a:ext uri="{FF2B5EF4-FFF2-40B4-BE49-F238E27FC236}">
                <a16:creationId xmlns:a16="http://schemas.microsoft.com/office/drawing/2014/main" id="{29E915F4-DDDF-F121-AC80-954D75E00DFB}"/>
              </a:ext>
            </a:extLst>
          </p:cNvPr>
          <p:cNvSpPr>
            <a:spLocks noChangeArrowheads="1"/>
          </p:cNvSpPr>
          <p:nvPr userDrawn="1"/>
        </p:nvSpPr>
        <p:spPr bwMode="auto">
          <a:xfrm>
            <a:off x="0" y="0"/>
            <a:ext cx="252413" cy="260350"/>
          </a:xfrm>
          <a:prstGeom prst="rect">
            <a:avLst/>
          </a:prstGeom>
          <a:noFill/>
          <a:ln w="12700">
            <a:noFill/>
            <a:miter lim="800000"/>
            <a:headEnd type="none" w="sm" len="sm"/>
            <a:tailEnd type="none" w="sm" len="sm"/>
          </a:ln>
          <a:effectLst/>
        </p:spPr>
        <p:txBody>
          <a:bodyPr wrap="none" anchor="ctr">
            <a:spAutoFit/>
          </a:bodyPr>
          <a:lstStyle/>
          <a:p>
            <a:pPr defTabSz="762000">
              <a:defRPr/>
            </a:pPr>
            <a:r>
              <a:rPr lang="de-DE" sz="800" dirty="0">
                <a:latin typeface="Arial" charset="0"/>
                <a:ea typeface="Times New Roman" pitchFamily="18" charset="0"/>
                <a:cs typeface="Arial" charset="0"/>
              </a:rPr>
              <a:t> </a:t>
            </a:r>
            <a:r>
              <a:rPr lang="de-DE" sz="1100" dirty="0">
                <a:latin typeface="Arial" pitchFamily="34" charset="0"/>
                <a:ea typeface="Times New Roman" pitchFamily="18" charset="0"/>
                <a:cs typeface="Arial" charset="0"/>
              </a:rPr>
              <a:t> </a:t>
            </a:r>
            <a:endParaRPr lang="de-DE" dirty="0">
              <a:latin typeface="Arial" pitchFamily="34" charset="0"/>
              <a:ea typeface="Times New Roman" pitchFamily="18" charset="0"/>
              <a:cs typeface="Arial" charset="0"/>
            </a:endParaRPr>
          </a:p>
        </p:txBody>
      </p:sp>
      <p:sp>
        <p:nvSpPr>
          <p:cNvPr id="1065" name="Rectangle 41">
            <a:extLst>
              <a:ext uri="{FF2B5EF4-FFF2-40B4-BE49-F238E27FC236}">
                <a16:creationId xmlns:a16="http://schemas.microsoft.com/office/drawing/2014/main" id="{1AC20BC3-24D2-D550-0D11-5B051D92208E}"/>
              </a:ext>
            </a:extLst>
          </p:cNvPr>
          <p:cNvSpPr>
            <a:spLocks noChangeArrowheads="1"/>
          </p:cNvSpPr>
          <p:nvPr userDrawn="1"/>
        </p:nvSpPr>
        <p:spPr bwMode="auto">
          <a:xfrm>
            <a:off x="0" y="0"/>
            <a:ext cx="252413" cy="260350"/>
          </a:xfrm>
          <a:prstGeom prst="rect">
            <a:avLst/>
          </a:prstGeom>
          <a:noFill/>
          <a:ln w="12700">
            <a:noFill/>
            <a:miter lim="800000"/>
            <a:headEnd type="none" w="sm" len="sm"/>
            <a:tailEnd type="none" w="sm" len="sm"/>
          </a:ln>
          <a:effectLst/>
        </p:spPr>
        <p:txBody>
          <a:bodyPr wrap="none" anchor="ctr">
            <a:spAutoFit/>
          </a:bodyPr>
          <a:lstStyle/>
          <a:p>
            <a:pPr defTabSz="762000">
              <a:defRPr/>
            </a:pPr>
            <a:r>
              <a:rPr lang="de-DE" sz="800" dirty="0">
                <a:latin typeface="Arial" charset="0"/>
                <a:ea typeface="Times New Roman" pitchFamily="18" charset="0"/>
                <a:cs typeface="Arial" charset="0"/>
              </a:rPr>
              <a:t> </a:t>
            </a:r>
            <a:r>
              <a:rPr lang="de-DE" sz="1100" dirty="0">
                <a:latin typeface="Arial" pitchFamily="34" charset="0"/>
                <a:ea typeface="Times New Roman" pitchFamily="18" charset="0"/>
                <a:cs typeface="Arial" charset="0"/>
              </a:rPr>
              <a:t> </a:t>
            </a:r>
            <a:endParaRPr lang="de-DE" dirty="0">
              <a:latin typeface="Arial" pitchFamily="34" charset="0"/>
              <a:ea typeface="Times New Roman" pitchFamily="18" charset="0"/>
              <a:cs typeface="Arial" charset="0"/>
            </a:endParaRPr>
          </a:p>
        </p:txBody>
      </p:sp>
      <p:sp>
        <p:nvSpPr>
          <p:cNvPr id="1066" name="Rectangle 42">
            <a:extLst>
              <a:ext uri="{FF2B5EF4-FFF2-40B4-BE49-F238E27FC236}">
                <a16:creationId xmlns:a16="http://schemas.microsoft.com/office/drawing/2014/main" id="{492F53AD-7BED-DC98-EB8F-A0EE8D11CB43}"/>
              </a:ext>
            </a:extLst>
          </p:cNvPr>
          <p:cNvSpPr>
            <a:spLocks noChangeArrowheads="1"/>
          </p:cNvSpPr>
          <p:nvPr userDrawn="1"/>
        </p:nvSpPr>
        <p:spPr bwMode="auto">
          <a:xfrm>
            <a:off x="0" y="0"/>
            <a:ext cx="252413" cy="260350"/>
          </a:xfrm>
          <a:prstGeom prst="rect">
            <a:avLst/>
          </a:prstGeom>
          <a:noFill/>
          <a:ln w="12700">
            <a:noFill/>
            <a:miter lim="800000"/>
            <a:headEnd type="none" w="sm" len="sm"/>
            <a:tailEnd type="none" w="sm" len="sm"/>
          </a:ln>
          <a:effectLst/>
        </p:spPr>
        <p:txBody>
          <a:bodyPr wrap="none" anchor="ctr">
            <a:spAutoFit/>
          </a:bodyPr>
          <a:lstStyle/>
          <a:p>
            <a:pPr defTabSz="762000">
              <a:defRPr/>
            </a:pPr>
            <a:r>
              <a:rPr lang="de-DE" sz="800" dirty="0">
                <a:latin typeface="Arial" charset="0"/>
                <a:ea typeface="Times New Roman" pitchFamily="18" charset="0"/>
                <a:cs typeface="Arial" charset="0"/>
              </a:rPr>
              <a:t> </a:t>
            </a:r>
            <a:r>
              <a:rPr lang="de-DE" sz="1100" dirty="0">
                <a:latin typeface="Arial" pitchFamily="34" charset="0"/>
                <a:ea typeface="Times New Roman" pitchFamily="18" charset="0"/>
                <a:cs typeface="Arial" charset="0"/>
              </a:rPr>
              <a:t> </a:t>
            </a:r>
            <a:endParaRPr lang="de-DE" dirty="0">
              <a:latin typeface="Arial" pitchFamily="34" charset="0"/>
              <a:ea typeface="Times New Roman" pitchFamily="18" charset="0"/>
              <a:cs typeface="Arial" charset="0"/>
            </a:endParaRPr>
          </a:p>
        </p:txBody>
      </p:sp>
      <p:pic>
        <p:nvPicPr>
          <p:cNvPr id="1037" name="713fdfc0-1a72-49da-bd13-b47278f75372" descr="EAF3711E-BEB0-47E0-BD76-8002A3B4EEFA@localdomain">
            <a:extLst>
              <a:ext uri="{FF2B5EF4-FFF2-40B4-BE49-F238E27FC236}">
                <a16:creationId xmlns:a16="http://schemas.microsoft.com/office/drawing/2014/main" id="{4AE00106-8F78-C96F-8B30-D2683A6B8AAD}"/>
              </a:ext>
            </a:extLst>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0" y="0"/>
            <a:ext cx="9144000" cy="955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8" name="Picture 43" descr="_anderScore-Logo_2773x575_new">
            <a:extLst>
              <a:ext uri="{FF2B5EF4-FFF2-40B4-BE49-F238E27FC236}">
                <a16:creationId xmlns:a16="http://schemas.microsoft.com/office/drawing/2014/main" id="{CC9E1C11-27DD-E217-D73D-AA9C236B0D54}"/>
              </a:ext>
            </a:extLst>
          </p:cNvPr>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6084888" y="231775"/>
            <a:ext cx="2754312"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9" name="Rectangle 45">
            <a:extLst>
              <a:ext uri="{FF2B5EF4-FFF2-40B4-BE49-F238E27FC236}">
                <a16:creationId xmlns:a16="http://schemas.microsoft.com/office/drawing/2014/main" id="{ECFE2338-BCA1-E902-1A46-C4FCCF006FB2}"/>
              </a:ext>
            </a:extLst>
          </p:cNvPr>
          <p:cNvSpPr>
            <a:spLocks noGrp="1" noChangeArrowheads="1"/>
          </p:cNvSpPr>
          <p:nvPr>
            <p:ph type="title"/>
          </p:nvPr>
        </p:nvSpPr>
        <p:spPr bwMode="auto">
          <a:xfrm>
            <a:off x="303213" y="115888"/>
            <a:ext cx="5554662" cy="706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de-DE" altLang="de-DE"/>
              <a:t>Titelmasterformat durch Klicken bearbeiten</a:t>
            </a:r>
          </a:p>
        </p:txBody>
      </p:sp>
      <p:pic>
        <p:nvPicPr>
          <p:cNvPr id="3" name="Grafik 2">
            <a:extLst>
              <a:ext uri="{FF2B5EF4-FFF2-40B4-BE49-F238E27FC236}">
                <a16:creationId xmlns:a16="http://schemas.microsoft.com/office/drawing/2014/main" id="{5BA862CD-E6CE-6D5F-EEFC-6B9250270433}"/>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8486775" y="-15729"/>
            <a:ext cx="636272" cy="636272"/>
          </a:xfrm>
          <a:prstGeom prst="rect">
            <a:avLst/>
          </a:prstGeom>
        </p:spPr>
      </p:pic>
    </p:spTree>
  </p:cSld>
  <p:clrMap bg1="lt1" tx1="dk1" bg2="lt2" tx2="dk2" accent1="accent1" accent2="accent2" accent3="accent3" accent4="accent4" accent5="accent5" accent6="accent6" hlink="hlink" folHlink="folHlink"/>
  <p:sldLayoutIdLst>
    <p:sldLayoutId id="2147483895" r:id="rId1"/>
    <p:sldLayoutId id="2147483897" r:id="rId2"/>
  </p:sldLayoutIdLst>
  <p:txStyles>
    <p:titleStyle>
      <a:lvl1pPr algn="l" rtl="0" eaLnBrk="1" fontAlgn="base" hangingPunct="1">
        <a:lnSpc>
          <a:spcPct val="90000"/>
        </a:lnSpc>
        <a:spcBef>
          <a:spcPct val="0"/>
        </a:spcBef>
        <a:spcAft>
          <a:spcPct val="0"/>
        </a:spcAft>
        <a:defRPr sz="3000">
          <a:solidFill>
            <a:srgbClr val="0D4F3C"/>
          </a:solidFill>
          <a:latin typeface="+mj-lt"/>
          <a:ea typeface="+mj-ea"/>
          <a:cs typeface="+mj-cs"/>
        </a:defRPr>
      </a:lvl1pPr>
      <a:lvl2pPr algn="l" rtl="0" eaLnBrk="1" fontAlgn="base" hangingPunct="1">
        <a:lnSpc>
          <a:spcPct val="90000"/>
        </a:lnSpc>
        <a:spcBef>
          <a:spcPct val="0"/>
        </a:spcBef>
        <a:spcAft>
          <a:spcPct val="0"/>
        </a:spcAft>
        <a:defRPr sz="3000">
          <a:solidFill>
            <a:srgbClr val="0D4F3C"/>
          </a:solidFill>
          <a:latin typeface="Arial" charset="0"/>
        </a:defRPr>
      </a:lvl2pPr>
      <a:lvl3pPr algn="l" rtl="0" eaLnBrk="1" fontAlgn="base" hangingPunct="1">
        <a:lnSpc>
          <a:spcPct val="90000"/>
        </a:lnSpc>
        <a:spcBef>
          <a:spcPct val="0"/>
        </a:spcBef>
        <a:spcAft>
          <a:spcPct val="0"/>
        </a:spcAft>
        <a:defRPr sz="3000">
          <a:solidFill>
            <a:srgbClr val="0D4F3C"/>
          </a:solidFill>
          <a:latin typeface="Arial" charset="0"/>
        </a:defRPr>
      </a:lvl3pPr>
      <a:lvl4pPr algn="l" rtl="0" eaLnBrk="1" fontAlgn="base" hangingPunct="1">
        <a:lnSpc>
          <a:spcPct val="90000"/>
        </a:lnSpc>
        <a:spcBef>
          <a:spcPct val="0"/>
        </a:spcBef>
        <a:spcAft>
          <a:spcPct val="0"/>
        </a:spcAft>
        <a:defRPr sz="3000">
          <a:solidFill>
            <a:srgbClr val="0D4F3C"/>
          </a:solidFill>
          <a:latin typeface="Arial" charset="0"/>
        </a:defRPr>
      </a:lvl4pPr>
      <a:lvl5pPr algn="l" rtl="0" eaLnBrk="1" fontAlgn="base" hangingPunct="1">
        <a:lnSpc>
          <a:spcPct val="90000"/>
        </a:lnSpc>
        <a:spcBef>
          <a:spcPct val="0"/>
        </a:spcBef>
        <a:spcAft>
          <a:spcPct val="0"/>
        </a:spcAft>
        <a:defRPr sz="3000">
          <a:solidFill>
            <a:srgbClr val="0D4F3C"/>
          </a:solidFill>
          <a:latin typeface="Arial" charset="0"/>
        </a:defRPr>
      </a:lvl5pPr>
      <a:lvl6pPr marL="457200" algn="l" rtl="0" eaLnBrk="1" fontAlgn="base" hangingPunct="1">
        <a:spcBef>
          <a:spcPct val="0"/>
        </a:spcBef>
        <a:spcAft>
          <a:spcPct val="0"/>
        </a:spcAft>
        <a:defRPr sz="3000">
          <a:solidFill>
            <a:srgbClr val="0D4F3C"/>
          </a:solidFill>
          <a:latin typeface="Arial" charset="0"/>
        </a:defRPr>
      </a:lvl6pPr>
      <a:lvl7pPr marL="914400" algn="l" rtl="0" eaLnBrk="1" fontAlgn="base" hangingPunct="1">
        <a:spcBef>
          <a:spcPct val="0"/>
        </a:spcBef>
        <a:spcAft>
          <a:spcPct val="0"/>
        </a:spcAft>
        <a:defRPr sz="3000">
          <a:solidFill>
            <a:srgbClr val="0D4F3C"/>
          </a:solidFill>
          <a:latin typeface="Arial" charset="0"/>
        </a:defRPr>
      </a:lvl7pPr>
      <a:lvl8pPr marL="1371600" algn="l" rtl="0" eaLnBrk="1" fontAlgn="base" hangingPunct="1">
        <a:spcBef>
          <a:spcPct val="0"/>
        </a:spcBef>
        <a:spcAft>
          <a:spcPct val="0"/>
        </a:spcAft>
        <a:defRPr sz="3000">
          <a:solidFill>
            <a:srgbClr val="0D4F3C"/>
          </a:solidFill>
          <a:latin typeface="Arial" charset="0"/>
        </a:defRPr>
      </a:lvl8pPr>
      <a:lvl9pPr marL="1828800" algn="l" rtl="0" eaLnBrk="1" fontAlgn="base" hangingPunct="1">
        <a:spcBef>
          <a:spcPct val="0"/>
        </a:spcBef>
        <a:spcAft>
          <a:spcPct val="0"/>
        </a:spcAft>
        <a:defRPr sz="3000">
          <a:solidFill>
            <a:srgbClr val="0D4F3C"/>
          </a:solidFill>
          <a:latin typeface="Arial" charset="0"/>
        </a:defRPr>
      </a:lvl9pPr>
    </p:titleStyle>
    <p:bodyStyle>
      <a:lvl1pPr marL="342900" indent="-342900" algn="l" rtl="0" eaLnBrk="1" fontAlgn="base" hangingPunct="1">
        <a:spcBef>
          <a:spcPct val="20000"/>
        </a:spcBef>
        <a:spcAft>
          <a:spcPct val="0"/>
        </a:spcAft>
        <a:buClr>
          <a:srgbClr val="008C5A"/>
        </a:buClr>
        <a:buFont typeface="Monotype Sorts" pitchFamily="2" charset="2"/>
        <a:buChar char="l"/>
        <a:defRPr sz="2400">
          <a:solidFill>
            <a:schemeClr val="tx1"/>
          </a:solidFill>
          <a:latin typeface="+mn-lt"/>
          <a:ea typeface="+mn-ea"/>
          <a:cs typeface="+mn-cs"/>
        </a:defRPr>
      </a:lvl1pPr>
      <a:lvl2pPr marL="742950" indent="-285750" algn="l" rtl="0" eaLnBrk="1" fontAlgn="base" hangingPunct="1">
        <a:spcBef>
          <a:spcPct val="20000"/>
        </a:spcBef>
        <a:spcAft>
          <a:spcPct val="0"/>
        </a:spcAft>
        <a:buClr>
          <a:srgbClr val="008C5A"/>
        </a:buClr>
        <a:buFont typeface="Monotype Sorts" pitchFamily="2" charset="2"/>
        <a:buChar char="l"/>
        <a:defRPr sz="2000">
          <a:solidFill>
            <a:schemeClr val="tx1"/>
          </a:solidFill>
          <a:latin typeface="+mn-lt"/>
        </a:defRPr>
      </a:lvl2pPr>
      <a:lvl3pPr marL="1143000" indent="-228600" algn="l" rtl="0" eaLnBrk="1" fontAlgn="base" hangingPunct="1">
        <a:spcBef>
          <a:spcPct val="20000"/>
        </a:spcBef>
        <a:spcAft>
          <a:spcPct val="0"/>
        </a:spcAft>
        <a:buClr>
          <a:srgbClr val="008C5A"/>
        </a:buClr>
        <a:buFont typeface="Monotype Sorts" pitchFamily="2" charset="2"/>
        <a:buChar char="l"/>
        <a:defRPr sz="2400">
          <a:solidFill>
            <a:schemeClr val="tx1"/>
          </a:solidFill>
          <a:latin typeface="+mn-lt"/>
        </a:defRPr>
      </a:lvl3pPr>
      <a:lvl4pPr marL="15621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4pPr>
      <a:lvl5pPr marL="19812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5pPr>
      <a:lvl6pPr marL="24384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6pPr>
      <a:lvl7pPr marL="28956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7pPr>
      <a:lvl8pPr marL="33528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8pPr>
      <a:lvl9pPr marL="38100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0" name="Picture 7">
            <a:extLst>
              <a:ext uri="{FF2B5EF4-FFF2-40B4-BE49-F238E27FC236}">
                <a16:creationId xmlns:a16="http://schemas.microsoft.com/office/drawing/2014/main" id="{4D35DA86-B4BB-2584-B461-44E862DDDE3E}"/>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2001838"/>
            <a:ext cx="9144000" cy="2455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9883" name="Rectangle 11">
            <a:extLst>
              <a:ext uri="{FF2B5EF4-FFF2-40B4-BE49-F238E27FC236}">
                <a16:creationId xmlns:a16="http://schemas.microsoft.com/office/drawing/2014/main" id="{968E4FCC-BFE2-C5FE-B99E-AD505999C9E6}"/>
              </a:ext>
            </a:extLst>
          </p:cNvPr>
          <p:cNvSpPr>
            <a:spLocks noChangeArrowheads="1"/>
          </p:cNvSpPr>
          <p:nvPr userDrawn="1"/>
        </p:nvSpPr>
        <p:spPr bwMode="auto">
          <a:xfrm rot="20291916" flipV="1">
            <a:off x="5889625" y="4484688"/>
            <a:ext cx="73025" cy="69850"/>
          </a:xfrm>
          <a:prstGeom prst="rect">
            <a:avLst/>
          </a:prstGeom>
          <a:solidFill>
            <a:schemeClr val="bg1"/>
          </a:solidFill>
          <a:ln w="9525">
            <a:noFill/>
            <a:miter lim="800000"/>
            <a:headEnd/>
            <a:tailEnd/>
          </a:ln>
          <a:effectLst/>
        </p:spPr>
        <p:txBody>
          <a:bodyPr wrap="none" anchor="ctr"/>
          <a:lstStyle/>
          <a:p>
            <a:pPr>
              <a:defRPr/>
            </a:pPr>
            <a:endParaRPr lang="de-DE" dirty="0">
              <a:latin typeface="Arial" pitchFamily="34" charset="0"/>
            </a:endParaRPr>
          </a:p>
        </p:txBody>
      </p:sp>
      <p:sp>
        <p:nvSpPr>
          <p:cNvPr id="79884" name="Rectangle 12">
            <a:extLst>
              <a:ext uri="{FF2B5EF4-FFF2-40B4-BE49-F238E27FC236}">
                <a16:creationId xmlns:a16="http://schemas.microsoft.com/office/drawing/2014/main" id="{250C61B2-2B35-A539-A9AE-1C8E086EC10D}"/>
              </a:ext>
            </a:extLst>
          </p:cNvPr>
          <p:cNvSpPr>
            <a:spLocks noChangeArrowheads="1"/>
          </p:cNvSpPr>
          <p:nvPr userDrawn="1"/>
        </p:nvSpPr>
        <p:spPr bwMode="auto">
          <a:xfrm rot="-922424">
            <a:off x="5884863" y="4489450"/>
            <a:ext cx="73025" cy="71438"/>
          </a:xfrm>
          <a:prstGeom prst="rect">
            <a:avLst/>
          </a:prstGeom>
          <a:solidFill>
            <a:schemeClr val="bg1"/>
          </a:solidFill>
          <a:ln w="9525">
            <a:noFill/>
            <a:miter lim="800000"/>
            <a:headEnd/>
            <a:tailEnd/>
          </a:ln>
          <a:effectLst/>
        </p:spPr>
        <p:txBody>
          <a:bodyPr wrap="none" anchor="ctr"/>
          <a:lstStyle/>
          <a:p>
            <a:pPr>
              <a:defRPr/>
            </a:pPr>
            <a:endParaRPr lang="de-DE" dirty="0">
              <a:latin typeface="Arial" pitchFamily="34" charset="0"/>
            </a:endParaRPr>
          </a:p>
        </p:txBody>
      </p:sp>
      <p:pic>
        <p:nvPicPr>
          <p:cNvPr id="2053" name="Picture 13">
            <a:extLst>
              <a:ext uri="{FF2B5EF4-FFF2-40B4-BE49-F238E27FC236}">
                <a16:creationId xmlns:a16="http://schemas.microsoft.com/office/drawing/2014/main" id="{C2AA9C0A-9353-DC7C-8B36-9A1C13E55BCB}"/>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5364163" y="620713"/>
            <a:ext cx="3381375"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feld 6">
            <a:extLst>
              <a:ext uri="{FF2B5EF4-FFF2-40B4-BE49-F238E27FC236}">
                <a16:creationId xmlns:a16="http://schemas.microsoft.com/office/drawing/2014/main" id="{977A5FA4-4CA9-715B-7152-68BE18CA531B}"/>
              </a:ext>
            </a:extLst>
          </p:cNvPr>
          <p:cNvSpPr txBox="1"/>
          <p:nvPr userDrawn="1"/>
        </p:nvSpPr>
        <p:spPr>
          <a:xfrm>
            <a:off x="7667625" y="4508500"/>
            <a:ext cx="1441450" cy="185738"/>
          </a:xfrm>
          <a:prstGeom prst="rect">
            <a:avLst/>
          </a:prstGeom>
          <a:solidFill>
            <a:schemeClr val="bg1"/>
          </a:solidFill>
          <a:ln>
            <a:noFill/>
          </a:ln>
        </p:spPr>
        <p:txBody>
          <a:bodyPr>
            <a:spAutoFit/>
          </a:bodyPr>
          <a:lstStyle/>
          <a:p>
            <a:pPr>
              <a:defRPr/>
            </a:pPr>
            <a:r>
              <a:rPr lang="de-DE" sz="600" dirty="0">
                <a:latin typeface="+mj-lt"/>
              </a:rPr>
              <a:t>© Copyright 2024 anderScore GmbH</a:t>
            </a:r>
          </a:p>
        </p:txBody>
      </p:sp>
      <p:pic>
        <p:nvPicPr>
          <p:cNvPr id="2" name="Grafik 1">
            <a:extLst>
              <a:ext uri="{FF2B5EF4-FFF2-40B4-BE49-F238E27FC236}">
                <a16:creationId xmlns:a16="http://schemas.microsoft.com/office/drawing/2014/main" id="{7E1F33A4-03F6-B926-F09E-52B12C5E99C8}"/>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3383868" y="4481736"/>
            <a:ext cx="2376264" cy="2376264"/>
          </a:xfrm>
          <a:prstGeom prst="rect">
            <a:avLst/>
          </a:prstGeom>
        </p:spPr>
      </p:pic>
    </p:spTree>
  </p:cSld>
  <p:clrMap bg1="lt1" tx1="dk1" bg2="lt2" tx2="dk2" accent1="accent1" accent2="accent2" accent3="accent3" accent4="accent4" accent5="accent5" accent6="accent6" hlink="hlink" folHlink="folHlink"/>
  <p:sldLayoutIdLst>
    <p:sldLayoutId id="2147483896" r:id="rId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hyperlink" Target="https://en.wikipedia.org/wiki/Software_versioning" TargetMode="External"/><Relationship Id="rId2" Type="http://schemas.openxmlformats.org/officeDocument/2006/relationships/hyperlink" Target="https://docs.gitlab.com/runner/" TargetMode="External"/><Relationship Id="rId1" Type="http://schemas.openxmlformats.org/officeDocument/2006/relationships/slideLayout" Target="../slideLayouts/slideLayout1.xml"/><Relationship Id="rId6" Type="http://schemas.openxmlformats.org/officeDocument/2006/relationships/hyperlink" Target="https://gitlab.com/gitlab-org/release/tasks/-/issues" TargetMode="External"/><Relationship Id="rId5" Type="http://schemas.openxmlformats.org/officeDocument/2006/relationships/hyperlink" Target="https://docs.gitlab.com/runner/install/index.html" TargetMode="External"/><Relationship Id="rId4" Type="http://schemas.openxmlformats.org/officeDocument/2006/relationships/hyperlink" Target="https://gitlab.com/gitlab-org/gitlab-runner/-/merge_requests/3414" TargetMode="External"/></Relationships>
</file>

<file path=ppt/slides/_rels/slide10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7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9.xml"/><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3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5.xml"/><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5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1.xml"/><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2.xml"/><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3.xml"/><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4.xml"/><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5.xml"/><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7.xml"/><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8.xml"/><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6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9.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7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0.xml"/><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1.xml"/><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2.xml"/><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3.xml"/><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4.xml"/><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5.xml"/><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6.xml"/><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7.xml"/><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8.xml"/><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image" Target="../media/image13.png"/></Relationships>
</file>

<file path=ppt/slides/_rels/slide80.xml.rels><?xml version="1.0" encoding="UTF-8" standalone="yes"?>
<Relationships xmlns="http://schemas.openxmlformats.org/package/2006/relationships"><Relationship Id="rId2" Type="http://schemas.openxmlformats.org/officeDocument/2006/relationships/hyperlink" Target="https://docs.gitlab.com/ee/ci/runners/runners_scope.html#view-statistics-for-runner-performance" TargetMode="External"/><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2" Type="http://schemas.openxmlformats.org/officeDocument/2006/relationships/hyperlink" Target="https://docs.gitlab.com/ee/ci/runners/runners_scope.html#determine-which-runners-need-to-be-upgraded" TargetMode="External"/><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3" Type="http://schemas.openxmlformats.org/officeDocument/2006/relationships/hyperlink" Target="https://docs.gitlab.com/ee/ci/runners/runners_scope.html#determine-the-ip-address-of-a-runner" TargetMode="External"/><Relationship Id="rId2" Type="http://schemas.openxmlformats.org/officeDocument/2006/relationships/notesSlide" Target="../notesSlides/notesSlide69.xml"/><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3" Type="http://schemas.openxmlformats.org/officeDocument/2006/relationships/hyperlink" Target="https://docs.gitlab.com/runner/register/?tab=Linux" TargetMode="External"/><Relationship Id="rId2" Type="http://schemas.openxmlformats.org/officeDocument/2006/relationships/notesSlide" Target="../notesSlides/notesSlide70.xml"/><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3" Type="http://schemas.openxmlformats.org/officeDocument/2006/relationships/hyperlink" Target="https://docs.gitlab.com/ee/ci/runners/configure_runners.html" TargetMode="External"/><Relationship Id="rId2" Type="http://schemas.openxmlformats.org/officeDocument/2006/relationships/notesSlide" Target="../notesSlides/notesSlide71.xml"/><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72.xml"/><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1.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76.xml"/><Relationship Id="rId1" Type="http://schemas.openxmlformats.org/officeDocument/2006/relationships/slideLayout" Target="../slideLayouts/slideLayout1.xml"/></Relationships>
</file>

<file path=ppt/slides/_rels/slide9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7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E4B2C6CD-AD60-3C79-94C5-A3C58293BC9E}"/>
              </a:ext>
            </a:extLst>
          </p:cNvPr>
          <p:cNvSpPr>
            <a:spLocks noGrp="1" noChangeArrowheads="1"/>
          </p:cNvSpPr>
          <p:nvPr>
            <p:ph type="ctrTitle" idx="4294967295"/>
          </p:nvPr>
        </p:nvSpPr>
        <p:spPr bwMode="auto">
          <a:xfrm>
            <a:off x="468313" y="2562225"/>
            <a:ext cx="5471839" cy="93821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eaLnBrk="1" hangingPunct="1"/>
            <a:r>
              <a:rPr lang="de-DE" altLang="de-DE" sz="3200" dirty="0"/>
              <a:t>Tag 2: Vertiefung </a:t>
            </a:r>
            <a:r>
              <a:rPr lang="de-DE" altLang="de-DE" sz="3200" dirty="0" err="1"/>
              <a:t>Git</a:t>
            </a:r>
            <a:r>
              <a:rPr lang="de-DE" altLang="de-DE" sz="3200" dirty="0"/>
              <a:t>-Workflow, CI/CD &amp; </a:t>
            </a:r>
            <a:r>
              <a:rPr lang="de-DE" altLang="de-DE" sz="3200" dirty="0" err="1"/>
              <a:t>GitLab</a:t>
            </a:r>
            <a:r>
              <a:rPr lang="de-DE" altLang="de-DE" sz="3200" dirty="0"/>
              <a:t> CI </a:t>
            </a:r>
          </a:p>
        </p:txBody>
      </p:sp>
      <p:sp>
        <p:nvSpPr>
          <p:cNvPr id="4099" name="Rectangle 3">
            <a:extLst>
              <a:ext uri="{FF2B5EF4-FFF2-40B4-BE49-F238E27FC236}">
                <a16:creationId xmlns:a16="http://schemas.microsoft.com/office/drawing/2014/main" id="{89107976-89BA-B819-B0F4-5904DD4F4AAC}"/>
              </a:ext>
            </a:extLst>
          </p:cNvPr>
          <p:cNvSpPr>
            <a:spLocks noGrp="1" noChangeArrowheads="1"/>
          </p:cNvSpPr>
          <p:nvPr>
            <p:ph type="subTitle" idx="4294967295"/>
          </p:nvPr>
        </p:nvSpPr>
        <p:spPr bwMode="auto">
          <a:xfrm>
            <a:off x="468312" y="4462463"/>
            <a:ext cx="4190603" cy="6223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None/>
            </a:pPr>
            <a:r>
              <a:rPr lang="de-DE" altLang="de-DE" sz="1600" dirty="0"/>
              <a:t>18.06.2024, Daniel Krämer &amp; Malte Fischer</a:t>
            </a:r>
          </a:p>
        </p:txBody>
      </p:sp>
      <p:sp>
        <p:nvSpPr>
          <p:cNvPr id="4100" name="Rectangle 4">
            <a:extLst>
              <a:ext uri="{FF2B5EF4-FFF2-40B4-BE49-F238E27FC236}">
                <a16:creationId xmlns:a16="http://schemas.microsoft.com/office/drawing/2014/main" id="{4D866AF1-CD71-C1C5-56DD-B2E98E020155}"/>
              </a:ext>
            </a:extLst>
          </p:cNvPr>
          <p:cNvSpPr>
            <a:spLocks noChangeArrowheads="1"/>
          </p:cNvSpPr>
          <p:nvPr/>
        </p:nvSpPr>
        <p:spPr bwMode="auto">
          <a:xfrm>
            <a:off x="468313" y="549275"/>
            <a:ext cx="4032250" cy="938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de-DE" altLang="de-DE" sz="4400" dirty="0">
              <a:solidFill>
                <a:schemeClr val="tx2"/>
              </a:solidFill>
              <a:latin typeface="Arial" panose="020B0604020202020204" pitchFamily="34" charset="0"/>
            </a:endParaRPr>
          </a:p>
        </p:txBody>
      </p:sp>
      <p:pic>
        <p:nvPicPr>
          <p:cNvPr id="3" name="Grafik 2">
            <a:extLst>
              <a:ext uri="{FF2B5EF4-FFF2-40B4-BE49-F238E27FC236}">
                <a16:creationId xmlns:a16="http://schemas.microsoft.com/office/drawing/2014/main" id="{F795EC6A-86ED-78D6-3916-EC81E831596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09959" y="263970"/>
            <a:ext cx="4348957" cy="1508822"/>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5989517-2629-F19D-F287-A21AC9337E86}"/>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46E1868F-B940-4D2F-9D0C-5C6DA0802DA7}"/>
              </a:ext>
            </a:extLst>
          </p:cNvPr>
          <p:cNvSpPr>
            <a:spLocks noGrp="1"/>
          </p:cNvSpPr>
          <p:nvPr>
            <p:ph idx="1"/>
          </p:nvPr>
        </p:nvSpPr>
        <p:spPr/>
        <p:txBody>
          <a:bodyPr/>
          <a:lstStyle/>
          <a:p>
            <a:pPr marL="0" indent="0">
              <a:buNone/>
            </a:pPr>
            <a:r>
              <a:rPr lang="de-DE" b="1" dirty="0" err="1"/>
              <a:t>GitLab</a:t>
            </a:r>
            <a:r>
              <a:rPr lang="de-DE" b="1" dirty="0"/>
              <a:t> Runner Versionen…</a:t>
            </a:r>
          </a:p>
          <a:p>
            <a:pPr marL="0" indent="0">
              <a:buNone/>
            </a:pPr>
            <a:r>
              <a:rPr lang="de-DE" b="1" dirty="0">
                <a:hlinkClick r:id="rId2"/>
              </a:rPr>
              <a:t>https://docs.gitlab.com/runner/</a:t>
            </a:r>
            <a:endParaRPr lang="de-DE" b="1" dirty="0"/>
          </a:p>
          <a:p>
            <a:pPr algn="l">
              <a:buFont typeface="Arial" panose="020B0604020202020204" pitchFamily="34" charset="0"/>
              <a:buChar char="•"/>
            </a:pPr>
            <a:r>
              <a:rPr lang="en-US" sz="1800" b="0" i="0" dirty="0">
                <a:solidFill>
                  <a:srgbClr val="404040"/>
                </a:solidFill>
                <a:effectLst/>
                <a:latin typeface="gitlab sans"/>
              </a:rPr>
              <a:t>For compatibility reasons, the GitLab Runner </a:t>
            </a:r>
            <a:r>
              <a:rPr lang="en-US" sz="1800" b="0" i="0" u="none" strike="noStrike" dirty="0" err="1">
                <a:solidFill>
                  <a:srgbClr val="5943B6"/>
                </a:solidFill>
                <a:effectLst/>
                <a:latin typeface="gitlab sans"/>
                <a:hlinkClick r:id="rId3"/>
              </a:rPr>
              <a:t>major.minor</a:t>
            </a:r>
            <a:r>
              <a:rPr lang="en-US" sz="1800" b="0" i="0" dirty="0">
                <a:solidFill>
                  <a:srgbClr val="404040"/>
                </a:solidFill>
                <a:effectLst/>
                <a:latin typeface="gitlab sans"/>
              </a:rPr>
              <a:t> version should stay in sync with the GitLab major and minor version. Older runners may still work with newer GitLab versions, and vice versa. However, features may not be available or work properly if a version difference exists.</a:t>
            </a:r>
          </a:p>
          <a:p>
            <a:pPr algn="l">
              <a:buFont typeface="Arial" panose="020B0604020202020204" pitchFamily="34" charset="0"/>
              <a:buChar char="•"/>
            </a:pPr>
            <a:r>
              <a:rPr lang="en-US" sz="1800" b="0" i="0" dirty="0">
                <a:solidFill>
                  <a:srgbClr val="404040"/>
                </a:solidFill>
                <a:effectLst/>
                <a:latin typeface="gitlab sans"/>
              </a:rPr>
              <a:t>Backward compatibility is guaranteed between minor version updates. However, sometimes minor version updates of GitLab can introduce new features that require GitLab Runner to be on the same minor version.</a:t>
            </a:r>
          </a:p>
          <a:p>
            <a:pPr algn="l">
              <a:buFont typeface="Arial" panose="020B0604020202020204" pitchFamily="34" charset="0"/>
              <a:buChar char="•"/>
            </a:pPr>
            <a:r>
              <a:rPr lang="en-US" sz="1800" b="0" i="0" dirty="0">
                <a:solidFill>
                  <a:srgbClr val="000000"/>
                </a:solidFill>
                <a:effectLst/>
                <a:latin typeface="gitlab sans"/>
              </a:rPr>
              <a:t>GitLab Runner 15.0 </a:t>
            </a:r>
            <a:r>
              <a:rPr lang="en-US" sz="1800" b="0" i="0" u="none" strike="noStrike" dirty="0">
                <a:solidFill>
                  <a:srgbClr val="5943B6"/>
                </a:solidFill>
                <a:effectLst/>
                <a:latin typeface="gitlab sans"/>
                <a:hlinkClick r:id="rId4"/>
              </a:rPr>
              <a:t>introduced</a:t>
            </a:r>
            <a:r>
              <a:rPr lang="en-US" sz="1800" b="0" i="0" dirty="0">
                <a:solidFill>
                  <a:srgbClr val="000000"/>
                </a:solidFill>
                <a:effectLst/>
                <a:latin typeface="gitlab sans"/>
              </a:rPr>
              <a:t> a change to the registration API request format. It prevents the GitLab Runner from communicating with GitLab versions lower than 14.8. You must use a Runner version that is appropriate for the GitLab version, or upgrade the GitLab application.</a:t>
            </a:r>
          </a:p>
          <a:p>
            <a:pPr algn="l">
              <a:buFont typeface="Arial" panose="020B0604020202020204" pitchFamily="34" charset="0"/>
              <a:buChar char="•"/>
            </a:pPr>
            <a:r>
              <a:rPr lang="en-US" sz="1800" b="0" i="0" dirty="0">
                <a:solidFill>
                  <a:srgbClr val="404040"/>
                </a:solidFill>
                <a:effectLst/>
                <a:latin typeface="gitlab sans"/>
              </a:rPr>
              <a:t>If you host your own runners but host your repositories on GitLab.com, keep GitLab Runner </a:t>
            </a:r>
            <a:r>
              <a:rPr lang="en-US" sz="1800" b="0" i="0" u="none" strike="noStrike" dirty="0">
                <a:solidFill>
                  <a:srgbClr val="5943B6"/>
                </a:solidFill>
                <a:effectLst/>
                <a:latin typeface="gitlab sans"/>
                <a:hlinkClick r:id="rId5"/>
              </a:rPr>
              <a:t>updated</a:t>
            </a:r>
            <a:r>
              <a:rPr lang="en-US" sz="1800" b="0" i="0" dirty="0">
                <a:solidFill>
                  <a:srgbClr val="404040"/>
                </a:solidFill>
                <a:effectLst/>
                <a:latin typeface="gitlab sans"/>
              </a:rPr>
              <a:t> to the latest version, as GitLab.com is </a:t>
            </a:r>
            <a:r>
              <a:rPr lang="en-US" sz="1800" b="0" i="0" u="none" strike="noStrike" dirty="0">
                <a:solidFill>
                  <a:srgbClr val="5943B6"/>
                </a:solidFill>
                <a:effectLst/>
                <a:latin typeface="gitlab sans"/>
                <a:hlinkClick r:id="rId6"/>
              </a:rPr>
              <a:t>updated continuously</a:t>
            </a:r>
            <a:r>
              <a:rPr lang="en-US" sz="1800" b="0" i="0" dirty="0">
                <a:solidFill>
                  <a:srgbClr val="404040"/>
                </a:solidFill>
                <a:effectLst/>
                <a:latin typeface="gitlab sans"/>
              </a:rPr>
              <a:t>.</a:t>
            </a:r>
          </a:p>
          <a:p>
            <a:pPr marL="0" indent="0">
              <a:buNone/>
            </a:pPr>
            <a:endParaRPr lang="de-DE" b="1" dirty="0"/>
          </a:p>
        </p:txBody>
      </p:sp>
    </p:spTree>
    <p:extLst>
      <p:ext uri="{BB962C8B-B14F-4D97-AF65-F5344CB8AC3E}">
        <p14:creationId xmlns:p14="http://schemas.microsoft.com/office/powerpoint/2010/main" val="1650686857"/>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5185172-EEA1-3642-0873-7093D2601ADE}"/>
              </a:ext>
            </a:extLst>
          </p:cNvPr>
          <p:cNvSpPr>
            <a:spLocks noGrp="1"/>
          </p:cNvSpPr>
          <p:nvPr>
            <p:ph type="title"/>
          </p:nvPr>
        </p:nvSpPr>
        <p:spPr/>
        <p:txBody>
          <a:bodyPr/>
          <a:lstStyle/>
          <a:p>
            <a:r>
              <a:rPr lang="de-DE" dirty="0" err="1"/>
              <a:t>Executors</a:t>
            </a:r>
            <a:endParaRPr lang="de-DE" dirty="0"/>
          </a:p>
        </p:txBody>
      </p:sp>
      <p:sp>
        <p:nvSpPr>
          <p:cNvPr id="3" name="Inhaltsplatzhalter 2">
            <a:extLst>
              <a:ext uri="{FF2B5EF4-FFF2-40B4-BE49-F238E27FC236}">
                <a16:creationId xmlns:a16="http://schemas.microsoft.com/office/drawing/2014/main" id="{0C243C8F-069E-05CC-C7F2-094EE8DEF709}"/>
              </a:ext>
            </a:extLst>
          </p:cNvPr>
          <p:cNvSpPr>
            <a:spLocks noGrp="1"/>
          </p:cNvSpPr>
          <p:nvPr>
            <p:ph idx="1"/>
          </p:nvPr>
        </p:nvSpPr>
        <p:spPr/>
        <p:txBody>
          <a:bodyPr/>
          <a:lstStyle/>
          <a:p>
            <a:pPr marL="0" indent="0">
              <a:buNone/>
            </a:pPr>
            <a:r>
              <a:rPr lang="de-DE" b="1" dirty="0"/>
              <a:t>Welcher </a:t>
            </a:r>
            <a:r>
              <a:rPr lang="de-DE" b="1" dirty="0" err="1"/>
              <a:t>Executor</a:t>
            </a:r>
            <a:r>
              <a:rPr lang="de-DE" b="1" dirty="0"/>
              <a:t> wird genutzt?</a:t>
            </a:r>
          </a:p>
          <a:p>
            <a:pPr>
              <a:buFont typeface="Arial" panose="020B0604020202020204" pitchFamily="34" charset="0"/>
              <a:buChar char="•"/>
            </a:pPr>
            <a:r>
              <a:rPr lang="de-DE" dirty="0"/>
              <a:t>Steht in den Logs vom </a:t>
            </a:r>
            <a:r>
              <a:rPr lang="de-DE" dirty="0" err="1"/>
              <a:t>GitLab</a:t>
            </a:r>
            <a:r>
              <a:rPr lang="de-DE" dirty="0"/>
              <a:t> Job</a:t>
            </a:r>
          </a:p>
          <a:p>
            <a:pPr marL="0" indent="0">
              <a:buNone/>
            </a:pPr>
            <a:endParaRPr lang="de-DE" b="1" dirty="0"/>
          </a:p>
        </p:txBody>
      </p:sp>
      <p:pic>
        <p:nvPicPr>
          <p:cNvPr id="5" name="Grafik 4">
            <a:extLst>
              <a:ext uri="{FF2B5EF4-FFF2-40B4-BE49-F238E27FC236}">
                <a16:creationId xmlns:a16="http://schemas.microsoft.com/office/drawing/2014/main" id="{1AACD339-C441-D206-895D-52C49B784457}"/>
              </a:ext>
            </a:extLst>
          </p:cNvPr>
          <p:cNvPicPr>
            <a:picLocks noChangeAspect="1"/>
          </p:cNvPicPr>
          <p:nvPr/>
        </p:nvPicPr>
        <p:blipFill>
          <a:blip r:embed="rId3"/>
          <a:stretch>
            <a:fillRect/>
          </a:stretch>
        </p:blipFill>
        <p:spPr>
          <a:xfrm>
            <a:off x="-10319" y="2510424"/>
            <a:ext cx="9144000" cy="3366576"/>
          </a:xfrm>
          <a:prstGeom prst="rect">
            <a:avLst/>
          </a:prstGeom>
        </p:spPr>
      </p:pic>
    </p:spTree>
    <p:extLst>
      <p:ext uri="{BB962C8B-B14F-4D97-AF65-F5344CB8AC3E}">
        <p14:creationId xmlns:p14="http://schemas.microsoft.com/office/powerpoint/2010/main" val="25099294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634223D-99BD-68A7-4860-F45BC03DFEA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D9F10513-FE0C-0C65-DB15-5D771567744B}"/>
              </a:ext>
            </a:extLst>
          </p:cNvPr>
          <p:cNvSpPr>
            <a:spLocks noGrp="1"/>
          </p:cNvSpPr>
          <p:nvPr>
            <p:ph idx="1"/>
          </p:nvPr>
        </p:nvSpPr>
        <p:spPr/>
        <p:txBody>
          <a:bodyPr/>
          <a:lstStyle/>
          <a:p>
            <a:pPr marL="0" indent="0">
              <a:buNone/>
            </a:pPr>
            <a:r>
              <a:rPr lang="de-DE" b="1" dirty="0"/>
              <a:t>Self-</a:t>
            </a:r>
            <a:r>
              <a:rPr lang="de-DE" b="1" dirty="0" err="1"/>
              <a:t>managed</a:t>
            </a:r>
            <a:r>
              <a:rPr lang="de-DE" b="1" dirty="0"/>
              <a:t> Runner</a:t>
            </a:r>
          </a:p>
        </p:txBody>
      </p:sp>
      <p:pic>
        <p:nvPicPr>
          <p:cNvPr id="4" name="Inhaltsplatzhalter 4">
            <a:extLst>
              <a:ext uri="{FF2B5EF4-FFF2-40B4-BE49-F238E27FC236}">
                <a16:creationId xmlns:a16="http://schemas.microsoft.com/office/drawing/2014/main" id="{C41C5879-090D-5E3D-795C-ECCA3D72E4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2699792" y="1752600"/>
            <a:ext cx="3352800" cy="335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Grafik 4">
            <a:extLst>
              <a:ext uri="{FF2B5EF4-FFF2-40B4-BE49-F238E27FC236}">
                <a16:creationId xmlns:a16="http://schemas.microsoft.com/office/drawing/2014/main" id="{4BDBDA2D-4F0D-834D-AEA6-80A23C86932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636734">
            <a:off x="4879982" y="4174115"/>
            <a:ext cx="1729653" cy="1729653"/>
          </a:xfrm>
          <a:prstGeom prst="rect">
            <a:avLst/>
          </a:prstGeom>
        </p:spPr>
      </p:pic>
    </p:spTree>
    <p:extLst>
      <p:ext uri="{BB962C8B-B14F-4D97-AF65-F5344CB8AC3E}">
        <p14:creationId xmlns:p14="http://schemas.microsoft.com/office/powerpoint/2010/main" val="38940329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Self-</a:t>
            </a:r>
            <a:r>
              <a:rPr lang="de-DE" b="1" dirty="0" err="1"/>
              <a:t>managed</a:t>
            </a:r>
            <a:r>
              <a:rPr lang="de-DE" b="1" dirty="0"/>
              <a:t> Runner</a:t>
            </a:r>
          </a:p>
          <a:p>
            <a:pPr>
              <a:buFont typeface="Arial" panose="020B0604020202020204" pitchFamily="34" charset="0"/>
              <a:buChar char="•"/>
            </a:pPr>
            <a:r>
              <a:rPr lang="de-DE" dirty="0"/>
              <a:t>Eigenen Project Runner benutzen</a:t>
            </a:r>
          </a:p>
          <a:p>
            <a:pPr>
              <a:buFont typeface="Arial" panose="020B0604020202020204" pitchFamily="34" charset="0"/>
              <a:buChar char="•"/>
            </a:pPr>
            <a:r>
              <a:rPr lang="de-DE" dirty="0"/>
              <a:t>Runner verwalten</a:t>
            </a:r>
          </a:p>
          <a:p>
            <a:pPr>
              <a:buFont typeface="Arial" panose="020B0604020202020204" pitchFamily="34" charset="0"/>
              <a:buChar char="•"/>
            </a:pPr>
            <a:r>
              <a:rPr lang="de-DE" dirty="0"/>
              <a:t>Runner registrieren</a:t>
            </a:r>
          </a:p>
          <a:p>
            <a:pPr>
              <a:buFont typeface="Arial" panose="020B0604020202020204" pitchFamily="34" charset="0"/>
              <a:buChar char="•"/>
            </a:pPr>
            <a:r>
              <a:rPr lang="de-DE" dirty="0" err="1"/>
              <a:t>Executors</a:t>
            </a:r>
            <a:endParaRPr lang="de-DE" dirty="0"/>
          </a:p>
          <a:p>
            <a:pPr>
              <a:buFont typeface="Arial" panose="020B0604020202020204" pitchFamily="34" charset="0"/>
              <a:buChar char="•"/>
            </a:pPr>
            <a:r>
              <a:rPr lang="de-DE" dirty="0"/>
              <a:t>Runner konfigurieren</a:t>
            </a:r>
          </a:p>
          <a:p>
            <a:pPr>
              <a:buFont typeface="Arial" panose="020B0604020202020204" pitchFamily="34" charset="0"/>
              <a:buChar char="•"/>
            </a:pPr>
            <a:endParaRPr lang="de-DE" dirty="0"/>
          </a:p>
          <a:p>
            <a:pPr marL="0" indent="0">
              <a:buNone/>
            </a:pPr>
            <a:endParaRPr lang="de-DE" b="1" dirty="0"/>
          </a:p>
        </p:txBody>
      </p:sp>
    </p:spTree>
    <p:extLst>
      <p:ext uri="{BB962C8B-B14F-4D97-AF65-F5344CB8AC3E}">
        <p14:creationId xmlns:p14="http://schemas.microsoft.com/office/powerpoint/2010/main" val="11303191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Live Demo: Eigenen Project Runner benutzen</a:t>
            </a:r>
          </a:p>
          <a:p>
            <a:pPr>
              <a:buFont typeface="Arial" panose="020B0604020202020204" pitchFamily="34" charset="0"/>
              <a:buChar char="•"/>
            </a:pPr>
            <a:r>
              <a:rPr lang="de-DE" dirty="0" err="1"/>
              <a:t>GitLab</a:t>
            </a:r>
            <a:r>
              <a:rPr lang="de-DE" dirty="0"/>
              <a:t> Runner installieren</a:t>
            </a:r>
          </a:p>
          <a:p>
            <a:pPr>
              <a:buFont typeface="Arial" panose="020B0604020202020204" pitchFamily="34" charset="0"/>
              <a:buChar char="•"/>
            </a:pPr>
            <a:r>
              <a:rPr lang="de-DE" dirty="0"/>
              <a:t>Neues Projekt erstellen</a:t>
            </a:r>
          </a:p>
          <a:p>
            <a:pPr>
              <a:buFont typeface="Arial" panose="020B0604020202020204" pitchFamily="34" charset="0"/>
              <a:buChar char="•"/>
            </a:pPr>
            <a:r>
              <a:rPr lang="de-DE" dirty="0"/>
              <a:t>Projekt-Pipeline erstellen</a:t>
            </a:r>
          </a:p>
          <a:p>
            <a:pPr>
              <a:buFont typeface="Arial" panose="020B0604020202020204" pitchFamily="34" charset="0"/>
              <a:buChar char="•"/>
            </a:pPr>
            <a:r>
              <a:rPr lang="de-DE" dirty="0"/>
              <a:t>Projekt-Runner erstellen und registrieren</a:t>
            </a:r>
          </a:p>
          <a:p>
            <a:pPr>
              <a:buFont typeface="Arial" panose="020B0604020202020204" pitchFamily="34" charset="0"/>
              <a:buChar char="•"/>
            </a:pPr>
            <a:r>
              <a:rPr lang="de-DE" dirty="0"/>
              <a:t>Pipeline triggern, um den Runner zu starten</a:t>
            </a:r>
          </a:p>
          <a:p>
            <a:pPr marL="0" indent="0">
              <a:buNone/>
            </a:pPr>
            <a:endParaRPr lang="de-DE" b="1" dirty="0"/>
          </a:p>
        </p:txBody>
      </p:sp>
      <p:pic>
        <p:nvPicPr>
          <p:cNvPr id="4" name="Grafik 3">
            <a:extLst>
              <a:ext uri="{FF2B5EF4-FFF2-40B4-BE49-F238E27FC236}">
                <a16:creationId xmlns:a16="http://schemas.microsoft.com/office/drawing/2014/main" id="{F81D3966-AB06-C5CE-A994-FB06993BD5E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28393121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C4D9DE2-C4DE-7843-1959-88CA8F7E01E0}"/>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DB14CDB8-DDB1-427E-14F6-4D57CBC16420}"/>
              </a:ext>
            </a:extLst>
          </p:cNvPr>
          <p:cNvSpPr>
            <a:spLocks noGrp="1"/>
          </p:cNvSpPr>
          <p:nvPr>
            <p:ph idx="1"/>
          </p:nvPr>
        </p:nvSpPr>
        <p:spPr/>
        <p:txBody>
          <a:bodyPr/>
          <a:lstStyle/>
          <a:p>
            <a:pPr marL="0" indent="0">
              <a:buNone/>
            </a:pPr>
            <a:endParaRPr lang="de-DE" dirty="0"/>
          </a:p>
        </p:txBody>
      </p:sp>
      <p:pic>
        <p:nvPicPr>
          <p:cNvPr id="9" name="Grafik 8">
            <a:extLst>
              <a:ext uri="{FF2B5EF4-FFF2-40B4-BE49-F238E27FC236}">
                <a16:creationId xmlns:a16="http://schemas.microsoft.com/office/drawing/2014/main" id="{FE3D458B-5F22-8DB8-7CF4-F9400D7642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89163" y="1051731"/>
            <a:ext cx="5165673" cy="4754538"/>
          </a:xfrm>
          <a:prstGeom prst="rect">
            <a:avLst/>
          </a:prstGeom>
        </p:spPr>
      </p:pic>
      <p:pic>
        <p:nvPicPr>
          <p:cNvPr id="11" name="Grafik 10">
            <a:extLst>
              <a:ext uri="{FF2B5EF4-FFF2-40B4-BE49-F238E27FC236}">
                <a16:creationId xmlns:a16="http://schemas.microsoft.com/office/drawing/2014/main" id="{B598B5D2-663A-5996-059E-B3EE842C904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71432" y="4209527"/>
            <a:ext cx="5068455" cy="2108680"/>
          </a:xfrm>
          <a:prstGeom prst="rect">
            <a:avLst/>
          </a:prstGeom>
        </p:spPr>
      </p:pic>
    </p:spTree>
    <p:extLst>
      <p:ext uri="{BB962C8B-B14F-4D97-AF65-F5344CB8AC3E}">
        <p14:creationId xmlns:p14="http://schemas.microsoft.com/office/powerpoint/2010/main" val="7524512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Eigenen Project Runner benutzen</a:t>
            </a:r>
          </a:p>
          <a:p>
            <a:pPr>
              <a:buFont typeface="Arial" panose="020B0604020202020204" pitchFamily="34" charset="0"/>
              <a:buChar char="•"/>
            </a:pPr>
            <a:r>
              <a:rPr lang="de-DE" u="sng" dirty="0" err="1"/>
              <a:t>GitLab</a:t>
            </a:r>
            <a:r>
              <a:rPr lang="de-DE" u="sng" dirty="0"/>
              <a:t> Runner installieren</a:t>
            </a:r>
          </a:p>
          <a:p>
            <a:pPr>
              <a:buFont typeface="Arial" panose="020B0604020202020204" pitchFamily="34" charset="0"/>
              <a:buChar char="•"/>
            </a:pPr>
            <a:r>
              <a:rPr lang="de-DE" dirty="0"/>
              <a:t>Neues Projekt erstellen</a:t>
            </a:r>
          </a:p>
          <a:p>
            <a:pPr>
              <a:buFont typeface="Arial" panose="020B0604020202020204" pitchFamily="34" charset="0"/>
              <a:buChar char="•"/>
            </a:pPr>
            <a:r>
              <a:rPr lang="de-DE" dirty="0"/>
              <a:t>Projekt-Pipeline erstellen</a:t>
            </a:r>
          </a:p>
          <a:p>
            <a:pPr>
              <a:buFont typeface="Arial" panose="020B0604020202020204" pitchFamily="34" charset="0"/>
              <a:buChar char="•"/>
            </a:pPr>
            <a:r>
              <a:rPr lang="de-DE" dirty="0"/>
              <a:t>Projekt-Runner erstellen und registrieren</a:t>
            </a:r>
          </a:p>
          <a:p>
            <a:pPr>
              <a:buFont typeface="Arial" panose="020B0604020202020204" pitchFamily="34" charset="0"/>
              <a:buChar char="•"/>
            </a:pPr>
            <a:r>
              <a:rPr lang="de-DE" dirty="0"/>
              <a:t>Pipeline triggern, um den Runner zu starten</a:t>
            </a:r>
          </a:p>
          <a:p>
            <a:pPr marL="0" indent="0">
              <a:buNone/>
            </a:pPr>
            <a:endParaRPr lang="de-DE" b="1" dirty="0"/>
          </a:p>
        </p:txBody>
      </p:sp>
      <p:pic>
        <p:nvPicPr>
          <p:cNvPr id="4" name="Grafik 3">
            <a:extLst>
              <a:ext uri="{FF2B5EF4-FFF2-40B4-BE49-F238E27FC236}">
                <a16:creationId xmlns:a16="http://schemas.microsoft.com/office/drawing/2014/main" id="{132F9E92-65D1-F66E-F0D5-6645FE58165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37350705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err="1"/>
              <a:t>GitLab</a:t>
            </a:r>
            <a:r>
              <a:rPr lang="de-DE" b="1" dirty="0"/>
              <a:t> Runner installieren</a:t>
            </a:r>
          </a:p>
          <a:p>
            <a:pPr>
              <a:buFont typeface="Arial" panose="020B0604020202020204" pitchFamily="34" charset="0"/>
              <a:buChar char="•"/>
            </a:pPr>
            <a:r>
              <a:rPr lang="de-DE" dirty="0"/>
              <a:t>Erinnerung: </a:t>
            </a:r>
            <a:r>
              <a:rPr lang="de-DE" dirty="0" err="1"/>
              <a:t>GitLab</a:t>
            </a:r>
            <a:r>
              <a:rPr lang="de-DE" dirty="0"/>
              <a:t> Runner führen unsere CI/CD Jobs aus</a:t>
            </a:r>
          </a:p>
          <a:p>
            <a:pPr>
              <a:buFont typeface="Arial" panose="020B0604020202020204" pitchFamily="34" charset="0"/>
              <a:buChar char="•"/>
            </a:pPr>
            <a:r>
              <a:rPr lang="de-DE" dirty="0"/>
              <a:t>Folgende Installationen sind möglich</a:t>
            </a:r>
          </a:p>
          <a:p>
            <a:pPr lvl="1">
              <a:buFont typeface="Arial" panose="020B0604020202020204" pitchFamily="34" charset="0"/>
              <a:buChar char="•"/>
            </a:pPr>
            <a:r>
              <a:rPr lang="de-DE" dirty="0"/>
              <a:t>Eigene Infrastruktur</a:t>
            </a:r>
          </a:p>
          <a:p>
            <a:pPr lvl="1">
              <a:buFont typeface="Arial" panose="020B0604020202020204" pitchFamily="34" charset="0"/>
              <a:buChar char="•"/>
            </a:pPr>
            <a:r>
              <a:rPr lang="de-DE" dirty="0"/>
              <a:t>Docker Container</a:t>
            </a:r>
          </a:p>
          <a:p>
            <a:pPr lvl="1">
              <a:buFont typeface="Arial" panose="020B0604020202020204" pitchFamily="34" charset="0"/>
              <a:buChar char="•"/>
            </a:pPr>
            <a:r>
              <a:rPr lang="de-DE" dirty="0" err="1"/>
              <a:t>Kubernetes</a:t>
            </a:r>
            <a:r>
              <a:rPr lang="de-DE" dirty="0"/>
              <a:t> Cluster</a:t>
            </a:r>
          </a:p>
          <a:p>
            <a:pPr>
              <a:buFont typeface="Arial" panose="020B0604020202020204" pitchFamily="34" charset="0"/>
              <a:buChar char="•"/>
            </a:pPr>
            <a:endParaRPr lang="de-DE" dirty="0"/>
          </a:p>
          <a:p>
            <a:pPr>
              <a:buFont typeface="Arial" panose="020B0604020202020204" pitchFamily="34" charset="0"/>
              <a:buChar char="•"/>
            </a:pPr>
            <a:r>
              <a:rPr lang="de-DE" dirty="0"/>
              <a:t>Hier: Infrastruktur </a:t>
            </a:r>
            <a:r>
              <a:rPr lang="de-DE" dirty="0">
                <a:sym typeface="Wingdings" panose="05000000000000000000" pitchFamily="2" charset="2"/>
              </a:rPr>
              <a:t> lokale Maschine</a:t>
            </a:r>
          </a:p>
          <a:p>
            <a:pPr lvl="1">
              <a:buFont typeface="Arial" panose="020B0604020202020204" pitchFamily="34" charset="0"/>
              <a:buChar char="•"/>
            </a:pPr>
            <a:r>
              <a:rPr lang="de-DE" dirty="0">
                <a:sym typeface="Wingdings" panose="05000000000000000000" pitchFamily="2" charset="2"/>
              </a:rPr>
              <a:t>Linux oder Windows</a:t>
            </a:r>
          </a:p>
          <a:p>
            <a:pPr marL="0" indent="0">
              <a:buNone/>
            </a:pPr>
            <a:endParaRPr lang="de-DE" b="1" dirty="0"/>
          </a:p>
        </p:txBody>
      </p:sp>
      <p:pic>
        <p:nvPicPr>
          <p:cNvPr id="4" name="Grafik 3">
            <a:extLst>
              <a:ext uri="{FF2B5EF4-FFF2-40B4-BE49-F238E27FC236}">
                <a16:creationId xmlns:a16="http://schemas.microsoft.com/office/drawing/2014/main" id="{0273839E-BB1D-6059-3BDE-860D2E4E10E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2596365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Linux</a:t>
            </a:r>
          </a:p>
          <a:p>
            <a:pPr marL="457200" indent="-457200">
              <a:buFont typeface="+mj-lt"/>
              <a:buAutoNum type="arabicPeriod"/>
            </a:pPr>
            <a:r>
              <a:rPr lang="de-DE" dirty="0">
                <a:sym typeface="Wingdings" panose="05000000000000000000" pitchFamily="2" charset="2"/>
              </a:rPr>
              <a:t>Offizielles </a:t>
            </a:r>
            <a:r>
              <a:rPr lang="de-DE" dirty="0" err="1">
                <a:sym typeface="Wingdings" panose="05000000000000000000" pitchFamily="2" charset="2"/>
              </a:rPr>
              <a:t>GitLab</a:t>
            </a:r>
            <a:r>
              <a:rPr lang="de-DE" dirty="0">
                <a:sym typeface="Wingdings" panose="05000000000000000000" pitchFamily="2" charset="2"/>
              </a:rPr>
              <a:t> Repository hinzufügen</a:t>
            </a:r>
          </a:p>
          <a:p>
            <a:pPr marL="457200" indent="-457200">
              <a:buFont typeface="+mj-lt"/>
              <a:buAutoNum type="arabicPeriod"/>
            </a:pPr>
            <a:r>
              <a:rPr lang="de-DE" dirty="0">
                <a:sym typeface="Wingdings" panose="05000000000000000000" pitchFamily="2" charset="2"/>
              </a:rPr>
              <a:t>Aktuellstes </a:t>
            </a:r>
            <a:r>
              <a:rPr lang="de-DE" dirty="0" err="1">
                <a:sym typeface="Wingdings" panose="05000000000000000000" pitchFamily="2" charset="2"/>
              </a:rPr>
              <a:t>GitLab</a:t>
            </a:r>
            <a:r>
              <a:rPr lang="de-DE" dirty="0">
                <a:sym typeface="Wingdings" panose="05000000000000000000" pitchFamily="2" charset="2"/>
              </a:rPr>
              <a:t> Runner Paket installieren</a:t>
            </a:r>
          </a:p>
          <a:p>
            <a:pPr marL="457200" indent="-457200">
              <a:buFont typeface="+mj-lt"/>
              <a:buAutoNum type="arabicPeriod"/>
            </a:pPr>
            <a:r>
              <a:rPr lang="de-DE" dirty="0">
                <a:sym typeface="Wingdings" panose="05000000000000000000" pitchFamily="2" charset="2"/>
              </a:rPr>
              <a:t>Installation einer bestimmten </a:t>
            </a:r>
            <a:r>
              <a:rPr lang="de-DE" dirty="0" err="1">
                <a:sym typeface="Wingdings" panose="05000000000000000000" pitchFamily="2" charset="2"/>
              </a:rPr>
              <a:t>GitLab</a:t>
            </a:r>
            <a:r>
              <a:rPr lang="de-DE" dirty="0">
                <a:sym typeface="Wingdings" panose="05000000000000000000" pitchFamily="2" charset="2"/>
              </a:rPr>
              <a:t> Runner Version</a:t>
            </a:r>
          </a:p>
          <a:p>
            <a:pPr marL="457200" indent="-457200">
              <a:buFont typeface="+mj-lt"/>
              <a:buAutoNum type="arabicPeriod"/>
            </a:pPr>
            <a:r>
              <a:rPr lang="de-DE" dirty="0" err="1">
                <a:sym typeface="Wingdings" panose="05000000000000000000" pitchFamily="2" charset="2"/>
              </a:rPr>
              <a:t>GitLab</a:t>
            </a:r>
            <a:r>
              <a:rPr lang="de-DE" dirty="0">
                <a:sym typeface="Wingdings" panose="05000000000000000000" pitchFamily="2" charset="2"/>
              </a:rPr>
              <a:t> Runner registrieren</a:t>
            </a:r>
          </a:p>
          <a:p>
            <a:pPr marL="457200" indent="-457200">
              <a:buFont typeface="+mj-lt"/>
              <a:buAutoNum type="arabicPeriod"/>
            </a:pPr>
            <a:r>
              <a:rPr lang="de-DE" dirty="0" err="1">
                <a:sym typeface="Wingdings" panose="05000000000000000000" pitchFamily="2" charset="2"/>
              </a:rPr>
              <a:t>GitLab</a:t>
            </a:r>
            <a:r>
              <a:rPr lang="de-DE" dirty="0">
                <a:sym typeface="Wingdings" panose="05000000000000000000" pitchFamily="2" charset="2"/>
              </a:rPr>
              <a:t> Runner aktualisieren</a:t>
            </a:r>
          </a:p>
          <a:p>
            <a:pPr marL="457200" indent="-457200">
              <a:buFont typeface="+mj-lt"/>
              <a:buAutoNum type="arabicPeriod"/>
            </a:pPr>
            <a:endParaRPr lang="de-DE" dirty="0">
              <a:sym typeface="Wingdings" panose="05000000000000000000" pitchFamily="2" charset="2"/>
            </a:endParaRPr>
          </a:p>
          <a:p>
            <a:pPr marL="0" indent="0">
              <a:buNone/>
            </a:pPr>
            <a:endParaRPr lang="de-DE" b="1" dirty="0"/>
          </a:p>
        </p:txBody>
      </p:sp>
      <p:pic>
        <p:nvPicPr>
          <p:cNvPr id="4" name="Grafik 3">
            <a:extLst>
              <a:ext uri="{FF2B5EF4-FFF2-40B4-BE49-F238E27FC236}">
                <a16:creationId xmlns:a16="http://schemas.microsoft.com/office/drawing/2014/main" id="{3C34A74B-B8C2-7D0B-C7FD-E4F9337F167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18185535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Offizielles </a:t>
            </a:r>
            <a:r>
              <a:rPr lang="de-DE" b="1" dirty="0" err="1"/>
              <a:t>GitLab</a:t>
            </a:r>
            <a:r>
              <a:rPr lang="de-DE" b="1" dirty="0"/>
              <a:t> Repository hinzufügen</a:t>
            </a:r>
          </a:p>
          <a:p>
            <a:pPr marL="0" indent="0">
              <a:buNone/>
            </a:pPr>
            <a:endParaRPr lang="de-DE" b="1" dirty="0"/>
          </a:p>
          <a:p>
            <a:pPr marL="0" indent="0">
              <a:buNone/>
            </a:pPr>
            <a:r>
              <a:rPr lang="de-DE" sz="2000" dirty="0">
                <a:latin typeface="Consolas" panose="020B0609020204030204" pitchFamily="49" charset="0"/>
                <a:sym typeface="Wingdings" panose="05000000000000000000" pitchFamily="2" charset="2"/>
              </a:rPr>
              <a:t># Für Debian/Ubuntu/Mint (Achtung bei Debian: APT-</a:t>
            </a:r>
            <a:r>
              <a:rPr lang="de-DE" sz="2000" dirty="0" err="1">
                <a:latin typeface="Consolas" panose="020B0609020204030204" pitchFamily="49" charset="0"/>
                <a:sym typeface="Wingdings" panose="05000000000000000000" pitchFamily="2" charset="2"/>
              </a:rPr>
              <a:t>Pinning</a:t>
            </a:r>
            <a:r>
              <a:rPr lang="de-DE" sz="2000" dirty="0">
                <a:latin typeface="Consolas" panose="020B0609020204030204" pitchFamily="49" charset="0"/>
                <a:sym typeface="Wingdings" panose="05000000000000000000" pitchFamily="2" charset="2"/>
              </a:rPr>
              <a:t>!)</a:t>
            </a:r>
          </a:p>
          <a:p>
            <a:pPr marL="0" indent="0">
              <a:buNone/>
            </a:pPr>
            <a:r>
              <a:rPr lang="de-DE" sz="2000" dirty="0" err="1">
                <a:latin typeface="Consolas" panose="020B0609020204030204" pitchFamily="49" charset="0"/>
                <a:sym typeface="Wingdings" panose="05000000000000000000" pitchFamily="2" charset="2"/>
              </a:rPr>
              <a:t>curl</a:t>
            </a:r>
            <a:r>
              <a:rPr lang="de-DE" sz="2000" dirty="0">
                <a:latin typeface="Consolas" panose="020B0609020204030204" pitchFamily="49" charset="0"/>
                <a:sym typeface="Wingdings" panose="05000000000000000000" pitchFamily="2" charset="2"/>
              </a:rPr>
              <a:t> -L https://packages.gitlab.com/install/repositories/runner/gitlab-runner/script.deb.sh | </a:t>
            </a:r>
            <a:r>
              <a:rPr lang="de-DE" sz="2000" dirty="0" err="1">
                <a:latin typeface="Consolas" panose="020B0609020204030204" pitchFamily="49" charset="0"/>
                <a:sym typeface="Wingdings" panose="05000000000000000000" pitchFamily="2" charset="2"/>
              </a:rPr>
              <a:t>sudo</a:t>
            </a:r>
            <a:r>
              <a:rPr lang="de-DE" sz="2000" dirty="0">
                <a:latin typeface="Consolas" panose="020B0609020204030204" pitchFamily="49" charset="0"/>
                <a:sym typeface="Wingdings" panose="05000000000000000000" pitchFamily="2" charset="2"/>
              </a:rPr>
              <a:t> bash</a:t>
            </a:r>
          </a:p>
          <a:p>
            <a:pPr marL="0" indent="0">
              <a:buNone/>
            </a:pPr>
            <a:r>
              <a:rPr lang="de-DE" sz="2000" dirty="0">
                <a:latin typeface="Consolas" panose="020B0609020204030204" pitchFamily="49" charset="0"/>
                <a:sym typeface="Wingdings" panose="05000000000000000000" pitchFamily="2" charset="2"/>
              </a:rPr>
              <a:t> </a:t>
            </a:r>
          </a:p>
          <a:p>
            <a:pPr marL="0" indent="0">
              <a:buNone/>
            </a:pPr>
            <a:r>
              <a:rPr lang="de-DE" sz="2000" dirty="0">
                <a:latin typeface="Consolas" panose="020B0609020204030204" pitchFamily="49" charset="0"/>
                <a:sym typeface="Wingdings" panose="05000000000000000000" pitchFamily="2" charset="2"/>
              </a:rPr>
              <a:t># Für RHEL/</a:t>
            </a:r>
            <a:r>
              <a:rPr lang="de-DE" sz="2000" dirty="0" err="1">
                <a:latin typeface="Consolas" panose="020B0609020204030204" pitchFamily="49" charset="0"/>
                <a:sym typeface="Wingdings" panose="05000000000000000000" pitchFamily="2" charset="2"/>
              </a:rPr>
              <a:t>CentOS</a:t>
            </a:r>
            <a:r>
              <a:rPr lang="de-DE" sz="2000" dirty="0">
                <a:latin typeface="Consolas" panose="020B0609020204030204" pitchFamily="49" charset="0"/>
                <a:sym typeface="Wingdings" panose="05000000000000000000" pitchFamily="2" charset="2"/>
              </a:rPr>
              <a:t>/Fedora</a:t>
            </a:r>
          </a:p>
          <a:p>
            <a:pPr marL="0" indent="0">
              <a:buNone/>
            </a:pPr>
            <a:r>
              <a:rPr lang="de-DE" sz="2000" dirty="0" err="1">
                <a:latin typeface="Consolas" panose="020B0609020204030204" pitchFamily="49" charset="0"/>
                <a:sym typeface="Wingdings" panose="05000000000000000000" pitchFamily="2" charset="2"/>
              </a:rPr>
              <a:t>curl</a:t>
            </a:r>
            <a:r>
              <a:rPr lang="de-DE" sz="2000" dirty="0">
                <a:latin typeface="Consolas" panose="020B0609020204030204" pitchFamily="49" charset="0"/>
                <a:sym typeface="Wingdings" panose="05000000000000000000" pitchFamily="2" charset="2"/>
              </a:rPr>
              <a:t> -L https://packages.gitlab.com/install/repositories/runner/gitlab-runner/script.rpm.sh | </a:t>
            </a:r>
            <a:r>
              <a:rPr lang="de-DE" sz="2000" dirty="0" err="1">
                <a:latin typeface="Consolas" panose="020B0609020204030204" pitchFamily="49" charset="0"/>
                <a:sym typeface="Wingdings" panose="05000000000000000000" pitchFamily="2" charset="2"/>
              </a:rPr>
              <a:t>sudo</a:t>
            </a:r>
            <a:r>
              <a:rPr lang="de-DE" sz="2000" dirty="0">
                <a:latin typeface="Consolas" panose="020B0609020204030204" pitchFamily="49" charset="0"/>
                <a:sym typeface="Wingdings" panose="05000000000000000000" pitchFamily="2" charset="2"/>
              </a:rPr>
              <a:t> bash</a:t>
            </a:r>
          </a:p>
          <a:p>
            <a:pPr marL="0" indent="0">
              <a:buNone/>
            </a:pPr>
            <a:endParaRPr lang="de-DE" dirty="0">
              <a:sym typeface="Wingdings" panose="05000000000000000000" pitchFamily="2" charset="2"/>
            </a:endParaRPr>
          </a:p>
          <a:p>
            <a:pPr marL="0" indent="0">
              <a:buNone/>
            </a:pPr>
            <a:endParaRPr lang="de-DE" b="1" dirty="0"/>
          </a:p>
        </p:txBody>
      </p:sp>
      <p:pic>
        <p:nvPicPr>
          <p:cNvPr id="4" name="Grafik 3">
            <a:extLst>
              <a:ext uri="{FF2B5EF4-FFF2-40B4-BE49-F238E27FC236}">
                <a16:creationId xmlns:a16="http://schemas.microsoft.com/office/drawing/2014/main" id="{180D4C16-EF7D-7204-8C27-7F05D34EF2B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20619676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Offizielle </a:t>
            </a:r>
            <a:r>
              <a:rPr lang="de-DE" b="1" dirty="0" err="1"/>
              <a:t>GitLab</a:t>
            </a:r>
            <a:r>
              <a:rPr lang="de-DE" b="1" dirty="0"/>
              <a:t> Repository hinzufügen</a:t>
            </a:r>
          </a:p>
          <a:p>
            <a:pPr>
              <a:buFont typeface="Arial" panose="020B0604020202020204" pitchFamily="34" charset="0"/>
              <a:buChar char="•"/>
            </a:pPr>
            <a:r>
              <a:rPr lang="de-DE" dirty="0"/>
              <a:t>Debian-Benutzer sollten APT </a:t>
            </a:r>
            <a:r>
              <a:rPr lang="de-DE" dirty="0" err="1"/>
              <a:t>Pinning</a:t>
            </a:r>
            <a:r>
              <a:rPr lang="de-DE" dirty="0"/>
              <a:t> verwenden</a:t>
            </a:r>
          </a:p>
          <a:p>
            <a:pPr>
              <a:buFont typeface="Arial" panose="020B0604020202020204" pitchFamily="34" charset="0"/>
              <a:buChar char="•"/>
            </a:pPr>
            <a:endParaRPr lang="de-DE" dirty="0"/>
          </a:p>
          <a:p>
            <a:pPr marL="0" indent="0">
              <a:buNone/>
            </a:pPr>
            <a:r>
              <a:rPr lang="de-DE" sz="2000" dirty="0" err="1">
                <a:latin typeface="Consolas" panose="020B0609020204030204" pitchFamily="49" charset="0"/>
              </a:rPr>
              <a:t>cat</a:t>
            </a:r>
            <a:r>
              <a:rPr lang="de-DE" sz="2000" dirty="0">
                <a:latin typeface="Consolas" panose="020B0609020204030204" pitchFamily="49" charset="0"/>
              </a:rPr>
              <a:t> &lt;&lt;EOF | </a:t>
            </a:r>
            <a:r>
              <a:rPr lang="de-DE" sz="2000" dirty="0" err="1">
                <a:latin typeface="Consolas" panose="020B0609020204030204" pitchFamily="49" charset="0"/>
              </a:rPr>
              <a:t>sudo</a:t>
            </a:r>
            <a:r>
              <a:rPr lang="de-DE" sz="2000" dirty="0">
                <a:latin typeface="Consolas" panose="020B0609020204030204" pitchFamily="49" charset="0"/>
              </a:rPr>
              <a:t> </a:t>
            </a:r>
            <a:r>
              <a:rPr lang="de-DE" sz="2000" dirty="0" err="1">
                <a:latin typeface="Consolas" panose="020B0609020204030204" pitchFamily="49" charset="0"/>
              </a:rPr>
              <a:t>tee</a:t>
            </a:r>
            <a:r>
              <a:rPr lang="de-DE" sz="2000" dirty="0">
                <a:latin typeface="Consolas" panose="020B0609020204030204" pitchFamily="49" charset="0"/>
              </a:rPr>
              <a:t> /</a:t>
            </a:r>
            <a:r>
              <a:rPr lang="de-DE" sz="2000" dirty="0" err="1">
                <a:latin typeface="Consolas" panose="020B0609020204030204" pitchFamily="49" charset="0"/>
              </a:rPr>
              <a:t>etc</a:t>
            </a:r>
            <a:r>
              <a:rPr lang="de-DE" sz="2000" dirty="0">
                <a:latin typeface="Consolas" panose="020B0609020204030204" pitchFamily="49" charset="0"/>
              </a:rPr>
              <a:t>/</a:t>
            </a:r>
            <a:r>
              <a:rPr lang="de-DE" sz="2000" dirty="0" err="1">
                <a:latin typeface="Consolas" panose="020B0609020204030204" pitchFamily="49" charset="0"/>
              </a:rPr>
              <a:t>apt</a:t>
            </a:r>
            <a:r>
              <a:rPr lang="de-DE" sz="2000" dirty="0">
                <a:latin typeface="Consolas" panose="020B0609020204030204" pitchFamily="49" charset="0"/>
              </a:rPr>
              <a:t>/</a:t>
            </a:r>
            <a:r>
              <a:rPr lang="de-DE" sz="2000" dirty="0" err="1">
                <a:latin typeface="Consolas" panose="020B0609020204030204" pitchFamily="49" charset="0"/>
              </a:rPr>
              <a:t>preferences.d</a:t>
            </a:r>
            <a:r>
              <a:rPr lang="de-DE" sz="2000" dirty="0">
                <a:latin typeface="Consolas" panose="020B0609020204030204" pitchFamily="49" charset="0"/>
              </a:rPr>
              <a:t>/</a:t>
            </a:r>
            <a:r>
              <a:rPr lang="de-DE" sz="2000" dirty="0" err="1">
                <a:latin typeface="Consolas" panose="020B0609020204030204" pitchFamily="49" charset="0"/>
              </a:rPr>
              <a:t>pin-gitlab-runner.pref</a:t>
            </a:r>
            <a:endParaRPr lang="de-DE" sz="2000" dirty="0">
              <a:latin typeface="Consolas" panose="020B0609020204030204" pitchFamily="49" charset="0"/>
            </a:endParaRPr>
          </a:p>
          <a:p>
            <a:pPr marL="0" indent="0">
              <a:buNone/>
            </a:pPr>
            <a:r>
              <a:rPr lang="de-DE" sz="2000" dirty="0">
                <a:latin typeface="Consolas" panose="020B0609020204030204" pitchFamily="49" charset="0"/>
              </a:rPr>
              <a:t>Explanation: </a:t>
            </a:r>
            <a:r>
              <a:rPr lang="de-DE" sz="2000" dirty="0" err="1">
                <a:latin typeface="Consolas" panose="020B0609020204030204" pitchFamily="49" charset="0"/>
              </a:rPr>
              <a:t>Prefer</a:t>
            </a:r>
            <a:r>
              <a:rPr lang="de-DE" sz="2000" dirty="0">
                <a:latin typeface="Consolas" panose="020B0609020204030204" pitchFamily="49" charset="0"/>
              </a:rPr>
              <a:t> </a:t>
            </a:r>
            <a:r>
              <a:rPr lang="de-DE" sz="2000" dirty="0" err="1">
                <a:latin typeface="Consolas" panose="020B0609020204030204" pitchFamily="49" charset="0"/>
              </a:rPr>
              <a:t>GitLab</a:t>
            </a:r>
            <a:r>
              <a:rPr lang="de-DE" sz="2000" dirty="0">
                <a:latin typeface="Consolas" panose="020B0609020204030204" pitchFamily="49" charset="0"/>
              </a:rPr>
              <a:t> </a:t>
            </a:r>
            <a:r>
              <a:rPr lang="de-DE" sz="2000" dirty="0" err="1">
                <a:latin typeface="Consolas" panose="020B0609020204030204" pitchFamily="49" charset="0"/>
              </a:rPr>
              <a:t>provided</a:t>
            </a:r>
            <a:r>
              <a:rPr lang="de-DE" sz="2000" dirty="0">
                <a:latin typeface="Consolas" panose="020B0609020204030204" pitchFamily="49" charset="0"/>
              </a:rPr>
              <a:t> </a:t>
            </a:r>
            <a:r>
              <a:rPr lang="de-DE" sz="2000" dirty="0" err="1">
                <a:latin typeface="Consolas" panose="020B0609020204030204" pitchFamily="49" charset="0"/>
              </a:rPr>
              <a:t>packages</a:t>
            </a:r>
            <a:r>
              <a:rPr lang="de-DE" sz="2000" dirty="0">
                <a:latin typeface="Consolas" panose="020B0609020204030204" pitchFamily="49" charset="0"/>
              </a:rPr>
              <a:t> </a:t>
            </a:r>
            <a:r>
              <a:rPr lang="de-DE" sz="2000" dirty="0" err="1">
                <a:latin typeface="Consolas" panose="020B0609020204030204" pitchFamily="49" charset="0"/>
              </a:rPr>
              <a:t>over</a:t>
            </a:r>
            <a:r>
              <a:rPr lang="de-DE" sz="2000" dirty="0">
                <a:latin typeface="Consolas" panose="020B0609020204030204" pitchFamily="49" charset="0"/>
              </a:rPr>
              <a:t> </a:t>
            </a:r>
            <a:r>
              <a:rPr lang="de-DE" sz="2000" dirty="0" err="1">
                <a:latin typeface="Consolas" panose="020B0609020204030204" pitchFamily="49" charset="0"/>
              </a:rPr>
              <a:t>the</a:t>
            </a:r>
            <a:r>
              <a:rPr lang="de-DE" sz="2000" dirty="0">
                <a:latin typeface="Consolas" panose="020B0609020204030204" pitchFamily="49" charset="0"/>
              </a:rPr>
              <a:t> Debian native </a:t>
            </a:r>
            <a:r>
              <a:rPr lang="de-DE" sz="2000" dirty="0" err="1">
                <a:latin typeface="Consolas" panose="020B0609020204030204" pitchFamily="49" charset="0"/>
              </a:rPr>
              <a:t>ones</a:t>
            </a:r>
            <a:endParaRPr lang="de-DE" sz="2000" dirty="0">
              <a:latin typeface="Consolas" panose="020B0609020204030204" pitchFamily="49" charset="0"/>
            </a:endParaRPr>
          </a:p>
          <a:p>
            <a:pPr marL="0" indent="0">
              <a:buNone/>
            </a:pPr>
            <a:r>
              <a:rPr lang="de-DE" sz="2000" dirty="0">
                <a:latin typeface="Consolas" panose="020B0609020204030204" pitchFamily="49" charset="0"/>
              </a:rPr>
              <a:t>Package: </a:t>
            </a:r>
            <a:r>
              <a:rPr lang="de-DE" sz="2000" dirty="0" err="1">
                <a:latin typeface="Consolas" panose="020B0609020204030204" pitchFamily="49" charset="0"/>
              </a:rPr>
              <a:t>gitlab-runner</a:t>
            </a:r>
            <a:endParaRPr lang="de-DE" sz="2000" dirty="0">
              <a:latin typeface="Consolas" panose="020B0609020204030204" pitchFamily="49" charset="0"/>
            </a:endParaRPr>
          </a:p>
          <a:p>
            <a:pPr marL="0" indent="0">
              <a:buNone/>
            </a:pPr>
            <a:r>
              <a:rPr lang="de-DE" sz="2000" dirty="0">
                <a:latin typeface="Consolas" panose="020B0609020204030204" pitchFamily="49" charset="0"/>
              </a:rPr>
              <a:t>Pin: </a:t>
            </a:r>
            <a:r>
              <a:rPr lang="de-DE" sz="2000" dirty="0" err="1">
                <a:latin typeface="Consolas" panose="020B0609020204030204" pitchFamily="49" charset="0"/>
              </a:rPr>
              <a:t>origin</a:t>
            </a:r>
            <a:r>
              <a:rPr lang="de-DE" sz="2000" dirty="0">
                <a:latin typeface="Consolas" panose="020B0609020204030204" pitchFamily="49" charset="0"/>
              </a:rPr>
              <a:t> packages.gitlab.com</a:t>
            </a:r>
          </a:p>
          <a:p>
            <a:pPr marL="0" indent="0">
              <a:buNone/>
            </a:pPr>
            <a:r>
              <a:rPr lang="de-DE" sz="2000" dirty="0">
                <a:latin typeface="Consolas" panose="020B0609020204030204" pitchFamily="49" charset="0"/>
              </a:rPr>
              <a:t>Pin-</a:t>
            </a:r>
            <a:r>
              <a:rPr lang="de-DE" sz="2000" dirty="0" err="1">
                <a:latin typeface="Consolas" panose="020B0609020204030204" pitchFamily="49" charset="0"/>
              </a:rPr>
              <a:t>Priority</a:t>
            </a:r>
            <a:r>
              <a:rPr lang="de-DE" sz="2000" dirty="0">
                <a:latin typeface="Consolas" panose="020B0609020204030204" pitchFamily="49" charset="0"/>
              </a:rPr>
              <a:t>: 1001</a:t>
            </a:r>
          </a:p>
          <a:p>
            <a:pPr marL="0" indent="0">
              <a:buNone/>
            </a:pPr>
            <a:r>
              <a:rPr lang="de-DE" sz="2000" dirty="0">
                <a:latin typeface="Consolas" panose="020B0609020204030204" pitchFamily="49" charset="0"/>
              </a:rPr>
              <a:t>EOF</a:t>
            </a:r>
          </a:p>
          <a:p>
            <a:pPr marL="0" indent="0">
              <a:buNone/>
            </a:pPr>
            <a:endParaRPr lang="de-DE" dirty="0">
              <a:sym typeface="Wingdings" panose="05000000000000000000" pitchFamily="2" charset="2"/>
            </a:endParaRPr>
          </a:p>
          <a:p>
            <a:pPr marL="0" indent="0">
              <a:buNone/>
            </a:pPr>
            <a:endParaRPr lang="de-DE" b="1" dirty="0"/>
          </a:p>
        </p:txBody>
      </p:sp>
      <p:pic>
        <p:nvPicPr>
          <p:cNvPr id="4" name="Grafik 3">
            <a:extLst>
              <a:ext uri="{FF2B5EF4-FFF2-40B4-BE49-F238E27FC236}">
                <a16:creationId xmlns:a16="http://schemas.microsoft.com/office/drawing/2014/main" id="{00431924-3620-D8EE-909E-9675F4097E5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26286465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Inhaltsplatzhalter 18">
            <a:extLst>
              <a:ext uri="{FF2B5EF4-FFF2-40B4-BE49-F238E27FC236}">
                <a16:creationId xmlns:a16="http://schemas.microsoft.com/office/drawing/2014/main" id="{BE3C4C95-FD5D-27F0-ED0C-AB8113CAC9F1}"/>
              </a:ext>
            </a:extLst>
          </p:cNvPr>
          <p:cNvSpPr>
            <a:spLocks noGrp="1"/>
          </p:cNvSpPr>
          <p:nvPr>
            <p:ph idx="1"/>
          </p:nvPr>
        </p:nvSpPr>
        <p:spPr/>
        <p:txBody>
          <a:bodyPr/>
          <a:lstStyle/>
          <a:p>
            <a:pPr>
              <a:buFont typeface="Arial" panose="020B0604020202020204" pitchFamily="34" charset="0"/>
              <a:buChar char="•"/>
            </a:pPr>
            <a:r>
              <a:rPr lang="de-DE" altLang="de-DE" sz="1800" b="1" dirty="0"/>
              <a:t>Tag 1 – Einführung in </a:t>
            </a:r>
            <a:r>
              <a:rPr lang="de-DE" altLang="de-DE" sz="1800" b="1" dirty="0" err="1"/>
              <a:t>Git</a:t>
            </a:r>
            <a:r>
              <a:rPr lang="de-DE" altLang="de-DE" sz="1800" b="1" dirty="0"/>
              <a:t> und </a:t>
            </a:r>
            <a:r>
              <a:rPr lang="de-DE" altLang="de-DE" sz="1800" b="1" dirty="0" err="1"/>
              <a:t>GitLab</a:t>
            </a:r>
            <a:r>
              <a:rPr lang="de-DE" altLang="de-DE" sz="1800" b="1" dirty="0"/>
              <a:t>, </a:t>
            </a:r>
            <a:r>
              <a:rPr lang="de-DE" altLang="de-DE" sz="1800" b="1" dirty="0" err="1"/>
              <a:t>Git</a:t>
            </a:r>
            <a:r>
              <a:rPr lang="de-DE" altLang="de-DE" sz="1800" b="1" dirty="0"/>
              <a:t>-Workflow im Team</a:t>
            </a:r>
          </a:p>
          <a:p>
            <a:pPr lvl="1">
              <a:buFont typeface="Arial" panose="020B0604020202020204" pitchFamily="34" charset="0"/>
              <a:buChar char="•"/>
            </a:pPr>
            <a:r>
              <a:rPr lang="de-DE" altLang="de-DE" sz="1400" dirty="0"/>
              <a:t>Einführung &amp; Kursüberblick</a:t>
            </a:r>
          </a:p>
          <a:p>
            <a:pPr lvl="1">
              <a:buFont typeface="Arial" panose="020B0604020202020204" pitchFamily="34" charset="0"/>
              <a:buChar char="•"/>
            </a:pPr>
            <a:r>
              <a:rPr lang="de-DE" altLang="de-DE" sz="1400" dirty="0"/>
              <a:t>Grundlagen von </a:t>
            </a:r>
            <a:r>
              <a:rPr lang="de-DE" altLang="de-DE" sz="1400" dirty="0" err="1"/>
              <a:t>Git</a:t>
            </a:r>
            <a:endParaRPr lang="de-DE" altLang="de-DE" sz="1400" dirty="0"/>
          </a:p>
          <a:p>
            <a:pPr lvl="1">
              <a:buFont typeface="Arial" panose="020B0604020202020204" pitchFamily="34" charset="0"/>
              <a:buChar char="•"/>
            </a:pPr>
            <a:r>
              <a:rPr lang="de-DE" altLang="de-DE" sz="1400" dirty="0" err="1"/>
              <a:t>Git</a:t>
            </a:r>
            <a:r>
              <a:rPr lang="de-DE" altLang="de-DE" sz="1400" dirty="0"/>
              <a:t> </a:t>
            </a:r>
            <a:r>
              <a:rPr lang="de-DE" altLang="de-DE" sz="1400" dirty="0" err="1"/>
              <a:t>Rebase</a:t>
            </a:r>
            <a:r>
              <a:rPr lang="de-DE" altLang="de-DE" sz="1400" dirty="0"/>
              <a:t> und </a:t>
            </a:r>
            <a:r>
              <a:rPr lang="de-DE" altLang="de-DE" sz="1400" dirty="0" err="1"/>
              <a:t>Merge</a:t>
            </a:r>
            <a:r>
              <a:rPr lang="de-DE" altLang="de-DE" sz="1400" dirty="0"/>
              <a:t>-Strategien</a:t>
            </a:r>
          </a:p>
          <a:p>
            <a:pPr lvl="1">
              <a:buFont typeface="Arial" panose="020B0604020202020204" pitchFamily="34" charset="0"/>
              <a:buChar char="•"/>
            </a:pPr>
            <a:r>
              <a:rPr lang="de-DE" altLang="de-DE" sz="1400" dirty="0" err="1"/>
              <a:t>Git</a:t>
            </a:r>
            <a:r>
              <a:rPr lang="de-DE" altLang="de-DE" sz="1400" dirty="0"/>
              <a:t> Remote</a:t>
            </a:r>
          </a:p>
          <a:p>
            <a:pPr lvl="1">
              <a:buFont typeface="Arial" panose="020B0604020202020204" pitchFamily="34" charset="0"/>
              <a:buChar char="•"/>
            </a:pPr>
            <a:r>
              <a:rPr lang="de-DE" altLang="de-DE" sz="1400" dirty="0"/>
              <a:t>Grundlagen von </a:t>
            </a:r>
            <a:r>
              <a:rPr lang="de-DE" altLang="de-DE" sz="1400" dirty="0" err="1"/>
              <a:t>GitLab</a:t>
            </a:r>
            <a:endParaRPr lang="de-DE" altLang="de-DE" sz="1400" dirty="0"/>
          </a:p>
          <a:p>
            <a:pPr lvl="1">
              <a:buFont typeface="Arial" panose="020B0604020202020204" pitchFamily="34" charset="0"/>
              <a:buChar char="•"/>
            </a:pPr>
            <a:r>
              <a:rPr lang="de-DE" altLang="de-DE" sz="1400" dirty="0" err="1"/>
              <a:t>Git</a:t>
            </a:r>
            <a:r>
              <a:rPr lang="de-DE" altLang="de-DE" sz="1400" dirty="0"/>
              <a:t>-Workflow im Team</a:t>
            </a:r>
          </a:p>
          <a:p>
            <a:pPr>
              <a:buFont typeface="Arial" panose="020B0604020202020204" pitchFamily="34" charset="0"/>
              <a:buChar char="•"/>
            </a:pPr>
            <a:r>
              <a:rPr lang="de-DE" altLang="de-DE" sz="1800" b="1" dirty="0"/>
              <a:t>Tag 2 – Vertiefung </a:t>
            </a:r>
            <a:r>
              <a:rPr lang="de-DE" altLang="de-DE" sz="1800" b="1" dirty="0" err="1"/>
              <a:t>Git</a:t>
            </a:r>
            <a:r>
              <a:rPr lang="de-DE" altLang="de-DE" sz="1800" b="1" dirty="0"/>
              <a:t>-Workflow, CI/CD &amp; </a:t>
            </a:r>
            <a:r>
              <a:rPr lang="de-DE" altLang="de-DE" sz="1800" b="1" dirty="0" err="1"/>
              <a:t>GitLab</a:t>
            </a:r>
            <a:r>
              <a:rPr lang="de-DE" altLang="de-DE" sz="1800" b="1" dirty="0"/>
              <a:t> CI </a:t>
            </a:r>
          </a:p>
          <a:p>
            <a:pPr lvl="1">
              <a:buFont typeface="Arial" panose="020B0604020202020204" pitchFamily="34" charset="0"/>
              <a:buChar char="•"/>
            </a:pPr>
            <a:r>
              <a:rPr lang="de-DE" altLang="de-DE" sz="1400" dirty="0" err="1"/>
              <a:t>Gitflow</a:t>
            </a:r>
            <a:r>
              <a:rPr lang="de-DE" altLang="de-DE" sz="1400" dirty="0"/>
              <a:t>-Workflow</a:t>
            </a:r>
          </a:p>
          <a:p>
            <a:pPr lvl="1">
              <a:buFont typeface="Arial" panose="020B0604020202020204" pitchFamily="34" charset="0"/>
              <a:buChar char="•"/>
            </a:pPr>
            <a:r>
              <a:rPr lang="de-DE" altLang="de-DE" sz="1400" dirty="0"/>
              <a:t>Tags, Releases &amp; deren Verwaltung</a:t>
            </a:r>
          </a:p>
          <a:p>
            <a:pPr lvl="1">
              <a:buFont typeface="Arial" panose="020B0604020202020204" pitchFamily="34" charset="0"/>
              <a:buChar char="•"/>
            </a:pPr>
            <a:r>
              <a:rPr lang="de-DE" altLang="de-DE" sz="1400" dirty="0" err="1"/>
              <a:t>GitLab</a:t>
            </a:r>
            <a:r>
              <a:rPr lang="de-DE" altLang="de-DE" sz="1400" dirty="0"/>
              <a:t>-Runner</a:t>
            </a:r>
          </a:p>
          <a:p>
            <a:pPr lvl="1">
              <a:buFont typeface="Arial" panose="020B0604020202020204" pitchFamily="34" charset="0"/>
              <a:buChar char="•"/>
            </a:pPr>
            <a:r>
              <a:rPr lang="de-DE" altLang="de-DE" sz="1400" dirty="0"/>
              <a:t>Einführung in </a:t>
            </a:r>
            <a:r>
              <a:rPr lang="de-DE" altLang="de-DE" sz="1400" dirty="0" err="1"/>
              <a:t>GitLab</a:t>
            </a:r>
            <a:r>
              <a:rPr lang="de-DE" altLang="de-DE" sz="1400" dirty="0"/>
              <a:t> CI/CD &amp; </a:t>
            </a:r>
            <a:r>
              <a:rPr lang="de-DE" altLang="de-DE" sz="1400" dirty="0" err="1"/>
              <a:t>gitlab.yml</a:t>
            </a:r>
            <a:endParaRPr lang="de-DE" altLang="de-DE" sz="1400" dirty="0"/>
          </a:p>
          <a:p>
            <a:pPr>
              <a:buFont typeface="Arial" panose="020B0604020202020204" pitchFamily="34" charset="0"/>
              <a:buChar char="•"/>
            </a:pPr>
            <a:r>
              <a:rPr lang="de-DE" altLang="de-DE" sz="1800" b="1" dirty="0"/>
              <a:t>Tag 3 – </a:t>
            </a:r>
            <a:r>
              <a:rPr lang="de-DE" altLang="de-DE" sz="1800" b="1" dirty="0" err="1"/>
              <a:t>GitOps</a:t>
            </a:r>
            <a:r>
              <a:rPr lang="de-DE" altLang="de-DE" sz="1800" b="1" dirty="0"/>
              <a:t>, Docker in der Entwicklung und </a:t>
            </a:r>
            <a:r>
              <a:rPr lang="de-DE" altLang="de-DE" sz="1800" b="1" dirty="0" err="1"/>
              <a:t>Deployment</a:t>
            </a:r>
            <a:r>
              <a:rPr lang="de-DE" altLang="de-DE" sz="1800" b="1" dirty="0"/>
              <a:t>-Strategien</a:t>
            </a:r>
          </a:p>
          <a:p>
            <a:pPr lvl="1">
              <a:buFont typeface="Arial" panose="020B0604020202020204" pitchFamily="34" charset="0"/>
              <a:buChar char="•"/>
            </a:pPr>
            <a:r>
              <a:rPr lang="de-DE" altLang="de-DE" sz="1400" dirty="0" err="1"/>
              <a:t>GitOps</a:t>
            </a:r>
            <a:r>
              <a:rPr lang="de-DE" altLang="de-DE" sz="1400" dirty="0"/>
              <a:t> Grundlagen</a:t>
            </a:r>
          </a:p>
          <a:p>
            <a:pPr lvl="1">
              <a:buFont typeface="Arial" panose="020B0604020202020204" pitchFamily="34" charset="0"/>
              <a:buChar char="•"/>
            </a:pPr>
            <a:r>
              <a:rPr lang="de-DE" altLang="de-DE" sz="1400" dirty="0"/>
              <a:t>Lokale Entwicklung mit Docker</a:t>
            </a:r>
          </a:p>
          <a:p>
            <a:pPr lvl="1">
              <a:buFont typeface="Arial" panose="020B0604020202020204" pitchFamily="34" charset="0"/>
              <a:buChar char="•"/>
            </a:pPr>
            <a:r>
              <a:rPr lang="de-DE" altLang="de-DE" sz="1400" dirty="0"/>
              <a:t>Container/Docker-Registry</a:t>
            </a:r>
          </a:p>
          <a:p>
            <a:pPr lvl="1">
              <a:buFont typeface="Arial" panose="020B0604020202020204" pitchFamily="34" charset="0"/>
              <a:buChar char="•"/>
            </a:pPr>
            <a:r>
              <a:rPr lang="de-DE" altLang="de-DE" sz="1400" dirty="0"/>
              <a:t>Erstellen von Release- und </a:t>
            </a:r>
            <a:r>
              <a:rPr lang="de-DE" altLang="de-DE" sz="1400" dirty="0" err="1"/>
              <a:t>Tagged</a:t>
            </a:r>
            <a:r>
              <a:rPr lang="de-DE" altLang="de-DE" sz="1400" dirty="0"/>
              <a:t>-Images</a:t>
            </a:r>
          </a:p>
          <a:p>
            <a:pPr lvl="1">
              <a:buFont typeface="Arial" panose="020B0604020202020204" pitchFamily="34" charset="0"/>
              <a:buChar char="•"/>
            </a:pPr>
            <a:r>
              <a:rPr lang="de-DE" altLang="de-DE" sz="1400" dirty="0"/>
              <a:t>Möglichkeiten des </a:t>
            </a:r>
            <a:r>
              <a:rPr lang="de-DE" altLang="de-DE" sz="1400" dirty="0" err="1"/>
              <a:t>Deployments</a:t>
            </a:r>
            <a:r>
              <a:rPr lang="de-DE" altLang="de-DE" sz="1400" dirty="0"/>
              <a:t> &amp; Verwaltung von Konfiguration</a:t>
            </a:r>
          </a:p>
          <a:p>
            <a:pPr lvl="1">
              <a:buFont typeface="Arial" panose="020B0604020202020204" pitchFamily="34" charset="0"/>
              <a:buChar char="•"/>
            </a:pPr>
            <a:r>
              <a:rPr lang="de-DE" altLang="de-DE" sz="1400" dirty="0"/>
              <a:t>Abschlussübung &amp; Diskussion</a:t>
            </a:r>
          </a:p>
          <a:p>
            <a:pPr lvl="1">
              <a:buFont typeface="Arial" panose="020B0604020202020204" pitchFamily="34" charset="0"/>
              <a:buChar char="•"/>
            </a:pPr>
            <a:endParaRPr lang="de-DE" altLang="de-DE" sz="1400" dirty="0"/>
          </a:p>
        </p:txBody>
      </p:sp>
      <p:sp>
        <p:nvSpPr>
          <p:cNvPr id="6147" name="Rectangle 1062">
            <a:extLst>
              <a:ext uri="{FF2B5EF4-FFF2-40B4-BE49-F238E27FC236}">
                <a16:creationId xmlns:a16="http://schemas.microsoft.com/office/drawing/2014/main" id="{C46E9340-3256-8D55-A265-94F2F41E288E}"/>
              </a:ext>
            </a:extLst>
          </p:cNvPr>
          <p:cNvSpPr>
            <a:spLocks noGrp="1" noChangeArrowheads="1"/>
          </p:cNvSpPr>
          <p:nvPr>
            <p:ph type="title"/>
          </p:nvPr>
        </p:nvSpPr>
        <p:spPr>
          <a:xfrm>
            <a:off x="285750" y="142875"/>
            <a:ext cx="5654675" cy="706438"/>
          </a:xfrm>
        </p:spPr>
        <p:txBody>
          <a:bodyPr/>
          <a:lstStyle/>
          <a:p>
            <a:r>
              <a:rPr lang="de-DE" altLang="de-DE" dirty="0"/>
              <a:t>Agenda</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nb-NO" b="1" dirty="0"/>
              <a:t>Aktuellstes GitLab Runner Paket installieren</a:t>
            </a:r>
          </a:p>
          <a:p>
            <a:pPr marL="0" indent="0">
              <a:buNone/>
            </a:pPr>
            <a:endParaRPr lang="de-DE" b="1" dirty="0"/>
          </a:p>
          <a:p>
            <a:pPr marL="0" indent="0">
              <a:buNone/>
            </a:pPr>
            <a:r>
              <a:rPr lang="de-DE" sz="2000" dirty="0">
                <a:latin typeface="Consolas" panose="020B0609020204030204" pitchFamily="49" charset="0"/>
                <a:sym typeface="Wingdings" panose="05000000000000000000" pitchFamily="2" charset="2"/>
              </a:rPr>
              <a:t># Für Debian/Ubuntu/Mint</a:t>
            </a:r>
          </a:p>
          <a:p>
            <a:pPr marL="0" indent="0">
              <a:buNone/>
            </a:pPr>
            <a:r>
              <a:rPr lang="de-DE" sz="2000" dirty="0" err="1">
                <a:latin typeface="Consolas" panose="020B0609020204030204" pitchFamily="49" charset="0"/>
                <a:sym typeface="Wingdings" panose="05000000000000000000" pitchFamily="2" charset="2"/>
              </a:rPr>
              <a:t>sudo</a:t>
            </a:r>
            <a:r>
              <a:rPr lang="de-DE" sz="2000" dirty="0">
                <a:latin typeface="Consolas" panose="020B0609020204030204" pitchFamily="49" charset="0"/>
                <a:sym typeface="Wingdings" panose="05000000000000000000" pitchFamily="2" charset="2"/>
              </a:rPr>
              <a:t> </a:t>
            </a:r>
            <a:r>
              <a:rPr lang="de-DE" sz="2000" dirty="0" err="1">
                <a:latin typeface="Consolas" panose="020B0609020204030204" pitchFamily="49" charset="0"/>
                <a:sym typeface="Wingdings" panose="05000000000000000000" pitchFamily="2" charset="2"/>
              </a:rPr>
              <a:t>apt-get</a:t>
            </a:r>
            <a:r>
              <a:rPr lang="de-DE" sz="2000" dirty="0">
                <a:latin typeface="Consolas" panose="020B0609020204030204" pitchFamily="49" charset="0"/>
                <a:sym typeface="Wingdings" panose="05000000000000000000" pitchFamily="2" charset="2"/>
              </a:rPr>
              <a:t> </a:t>
            </a:r>
            <a:r>
              <a:rPr lang="de-DE" sz="2000" dirty="0" err="1">
                <a:latin typeface="Consolas" panose="020B0609020204030204" pitchFamily="49" charset="0"/>
                <a:sym typeface="Wingdings" panose="05000000000000000000" pitchFamily="2" charset="2"/>
              </a:rPr>
              <a:t>install</a:t>
            </a:r>
            <a:r>
              <a:rPr lang="de-DE" sz="2000" dirty="0">
                <a:latin typeface="Consolas" panose="020B0609020204030204" pitchFamily="49" charset="0"/>
                <a:sym typeface="Wingdings" panose="05000000000000000000" pitchFamily="2" charset="2"/>
              </a:rPr>
              <a:t> </a:t>
            </a:r>
            <a:r>
              <a:rPr lang="de-DE" sz="2000" dirty="0" err="1">
                <a:latin typeface="Consolas" panose="020B0609020204030204" pitchFamily="49" charset="0"/>
                <a:sym typeface="Wingdings" panose="05000000000000000000" pitchFamily="2" charset="2"/>
              </a:rPr>
              <a:t>gitlab-runner</a:t>
            </a:r>
            <a:endParaRPr lang="de-DE" sz="2000" dirty="0">
              <a:latin typeface="Consolas" panose="020B0609020204030204" pitchFamily="49" charset="0"/>
              <a:sym typeface="Wingdings" panose="05000000000000000000" pitchFamily="2" charset="2"/>
            </a:endParaRPr>
          </a:p>
          <a:p>
            <a:pPr marL="0" indent="0">
              <a:buNone/>
            </a:pPr>
            <a:endParaRPr lang="de-DE" sz="2000" dirty="0">
              <a:latin typeface="Consolas" panose="020B0609020204030204" pitchFamily="49" charset="0"/>
              <a:sym typeface="Wingdings" panose="05000000000000000000" pitchFamily="2" charset="2"/>
            </a:endParaRPr>
          </a:p>
          <a:p>
            <a:pPr marL="0" indent="0">
              <a:buNone/>
            </a:pPr>
            <a:r>
              <a:rPr lang="de-DE" sz="2000" dirty="0">
                <a:latin typeface="Consolas" panose="020B0609020204030204" pitchFamily="49" charset="0"/>
                <a:sym typeface="Wingdings" panose="05000000000000000000" pitchFamily="2" charset="2"/>
              </a:rPr>
              <a:t># Für RHEL/</a:t>
            </a:r>
            <a:r>
              <a:rPr lang="de-DE" sz="2000" dirty="0" err="1">
                <a:latin typeface="Consolas" panose="020B0609020204030204" pitchFamily="49" charset="0"/>
                <a:sym typeface="Wingdings" panose="05000000000000000000" pitchFamily="2" charset="2"/>
              </a:rPr>
              <a:t>CentOS</a:t>
            </a:r>
            <a:r>
              <a:rPr lang="de-DE" sz="2000" dirty="0">
                <a:latin typeface="Consolas" panose="020B0609020204030204" pitchFamily="49" charset="0"/>
                <a:sym typeface="Wingdings" panose="05000000000000000000" pitchFamily="2" charset="2"/>
              </a:rPr>
              <a:t>/Fedora</a:t>
            </a:r>
          </a:p>
          <a:p>
            <a:pPr marL="0" indent="0">
              <a:buNone/>
            </a:pPr>
            <a:r>
              <a:rPr lang="de-DE" sz="2000" dirty="0" err="1">
                <a:latin typeface="Consolas" panose="020B0609020204030204" pitchFamily="49" charset="0"/>
                <a:sym typeface="Wingdings" panose="05000000000000000000" pitchFamily="2" charset="2"/>
              </a:rPr>
              <a:t>sudo</a:t>
            </a:r>
            <a:r>
              <a:rPr lang="de-DE" sz="2000" dirty="0">
                <a:latin typeface="Consolas" panose="020B0609020204030204" pitchFamily="49" charset="0"/>
                <a:sym typeface="Wingdings" panose="05000000000000000000" pitchFamily="2" charset="2"/>
              </a:rPr>
              <a:t> </a:t>
            </a:r>
            <a:r>
              <a:rPr lang="de-DE" sz="2000" dirty="0" err="1">
                <a:latin typeface="Consolas" panose="020B0609020204030204" pitchFamily="49" charset="0"/>
                <a:sym typeface="Wingdings" panose="05000000000000000000" pitchFamily="2" charset="2"/>
              </a:rPr>
              <a:t>yum</a:t>
            </a:r>
            <a:r>
              <a:rPr lang="de-DE" sz="2000" dirty="0">
                <a:latin typeface="Consolas" panose="020B0609020204030204" pitchFamily="49" charset="0"/>
                <a:sym typeface="Wingdings" panose="05000000000000000000" pitchFamily="2" charset="2"/>
              </a:rPr>
              <a:t> </a:t>
            </a:r>
            <a:r>
              <a:rPr lang="de-DE" sz="2000" dirty="0" err="1">
                <a:latin typeface="Consolas" panose="020B0609020204030204" pitchFamily="49" charset="0"/>
                <a:sym typeface="Wingdings" panose="05000000000000000000" pitchFamily="2" charset="2"/>
              </a:rPr>
              <a:t>install</a:t>
            </a:r>
            <a:r>
              <a:rPr lang="de-DE" sz="2000" dirty="0">
                <a:latin typeface="Consolas" panose="020B0609020204030204" pitchFamily="49" charset="0"/>
                <a:sym typeface="Wingdings" panose="05000000000000000000" pitchFamily="2" charset="2"/>
              </a:rPr>
              <a:t> </a:t>
            </a:r>
            <a:r>
              <a:rPr lang="de-DE" sz="2000" dirty="0" err="1">
                <a:latin typeface="Consolas" panose="020B0609020204030204" pitchFamily="49" charset="0"/>
                <a:sym typeface="Wingdings" panose="05000000000000000000" pitchFamily="2" charset="2"/>
              </a:rPr>
              <a:t>gitlab-runner</a:t>
            </a:r>
            <a:endParaRPr lang="de-DE" sz="2000" dirty="0">
              <a:latin typeface="Consolas" panose="020B0609020204030204" pitchFamily="49" charset="0"/>
              <a:sym typeface="Wingdings" panose="05000000000000000000" pitchFamily="2" charset="2"/>
            </a:endParaRPr>
          </a:p>
          <a:p>
            <a:pPr marL="0" indent="0">
              <a:buNone/>
            </a:pPr>
            <a:endParaRPr lang="de-DE" b="1" dirty="0"/>
          </a:p>
        </p:txBody>
      </p:sp>
      <p:pic>
        <p:nvPicPr>
          <p:cNvPr id="4" name="Grafik 3">
            <a:extLst>
              <a:ext uri="{FF2B5EF4-FFF2-40B4-BE49-F238E27FC236}">
                <a16:creationId xmlns:a16="http://schemas.microsoft.com/office/drawing/2014/main" id="{0ACA2B55-33E5-574F-103B-33A0839725C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14841216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Installation einer bestimmten </a:t>
            </a:r>
            <a:r>
              <a:rPr lang="de-DE" b="1" dirty="0" err="1"/>
              <a:t>GitLab</a:t>
            </a:r>
            <a:r>
              <a:rPr lang="de-DE" b="1" dirty="0"/>
              <a:t> Runner Version</a:t>
            </a:r>
          </a:p>
          <a:p>
            <a:pPr marL="0" indent="0">
              <a:buNone/>
            </a:pPr>
            <a:endParaRPr lang="de-DE" dirty="0">
              <a:sym typeface="Wingdings" panose="05000000000000000000" pitchFamily="2" charset="2"/>
            </a:endParaRPr>
          </a:p>
          <a:p>
            <a:pPr marL="0" indent="0">
              <a:buNone/>
            </a:pPr>
            <a:r>
              <a:rPr lang="de-DE" sz="2000" dirty="0">
                <a:latin typeface="Consolas" panose="020B0609020204030204" pitchFamily="49" charset="0"/>
              </a:rPr>
              <a:t># Für DEB basierte Systeme (Debian, Ubuntu, Mint..)</a:t>
            </a:r>
          </a:p>
          <a:p>
            <a:pPr marL="0" indent="0">
              <a:buNone/>
            </a:pPr>
            <a:r>
              <a:rPr lang="de-DE" sz="2000" dirty="0" err="1">
                <a:latin typeface="Consolas" panose="020B0609020204030204" pitchFamily="49" charset="0"/>
              </a:rPr>
              <a:t>apt</a:t>
            </a:r>
            <a:r>
              <a:rPr lang="de-DE" sz="2000" dirty="0">
                <a:latin typeface="Consolas" panose="020B0609020204030204" pitchFamily="49" charset="0"/>
              </a:rPr>
              <a:t>-cache </a:t>
            </a:r>
            <a:r>
              <a:rPr lang="de-DE" sz="2000" dirty="0" err="1">
                <a:latin typeface="Consolas" panose="020B0609020204030204" pitchFamily="49" charset="0"/>
              </a:rPr>
              <a:t>madison</a:t>
            </a:r>
            <a:r>
              <a:rPr lang="de-DE" sz="2000" dirty="0">
                <a:latin typeface="Consolas" panose="020B0609020204030204" pitchFamily="49" charset="0"/>
              </a:rPr>
              <a:t> </a:t>
            </a:r>
            <a:r>
              <a:rPr lang="de-DE" sz="2000" dirty="0" err="1">
                <a:latin typeface="Consolas" panose="020B0609020204030204" pitchFamily="49" charset="0"/>
              </a:rPr>
              <a:t>gitlab-runner</a:t>
            </a:r>
            <a:endParaRPr lang="de-DE" sz="2000" dirty="0">
              <a:latin typeface="Consolas" panose="020B0609020204030204" pitchFamily="49" charset="0"/>
            </a:endParaRPr>
          </a:p>
          <a:p>
            <a:pPr marL="0" indent="0">
              <a:buNone/>
            </a:pPr>
            <a:r>
              <a:rPr lang="de-DE" sz="2000" dirty="0" err="1">
                <a:latin typeface="Consolas" panose="020B0609020204030204" pitchFamily="49" charset="0"/>
              </a:rPr>
              <a:t>sudo</a:t>
            </a:r>
            <a:r>
              <a:rPr lang="de-DE" sz="2000" dirty="0">
                <a:latin typeface="Consolas" panose="020B0609020204030204" pitchFamily="49" charset="0"/>
              </a:rPr>
              <a:t> </a:t>
            </a:r>
            <a:r>
              <a:rPr lang="de-DE" sz="2000" dirty="0" err="1">
                <a:latin typeface="Consolas" panose="020B0609020204030204" pitchFamily="49" charset="0"/>
              </a:rPr>
              <a:t>apt-get</a:t>
            </a:r>
            <a:r>
              <a:rPr lang="de-DE" sz="2000" dirty="0">
                <a:latin typeface="Consolas" panose="020B0609020204030204" pitchFamily="49" charset="0"/>
              </a:rPr>
              <a:t> </a:t>
            </a:r>
            <a:r>
              <a:rPr lang="de-DE" sz="2000" dirty="0" err="1">
                <a:latin typeface="Consolas" panose="020B0609020204030204" pitchFamily="49" charset="0"/>
              </a:rPr>
              <a:t>install</a:t>
            </a:r>
            <a:r>
              <a:rPr lang="de-DE" sz="2000" dirty="0">
                <a:latin typeface="Consolas" panose="020B0609020204030204" pitchFamily="49" charset="0"/>
              </a:rPr>
              <a:t> </a:t>
            </a:r>
            <a:r>
              <a:rPr lang="de-DE" sz="2000" dirty="0" err="1">
                <a:latin typeface="Consolas" panose="020B0609020204030204" pitchFamily="49" charset="0"/>
              </a:rPr>
              <a:t>gitlab-runner</a:t>
            </a:r>
            <a:r>
              <a:rPr lang="de-DE" sz="2000" dirty="0">
                <a:latin typeface="Consolas" panose="020B0609020204030204" pitchFamily="49" charset="0"/>
              </a:rPr>
              <a:t>=10.0.0</a:t>
            </a:r>
          </a:p>
          <a:p>
            <a:pPr marL="0" indent="0">
              <a:buNone/>
            </a:pPr>
            <a:endParaRPr lang="de-DE" sz="2000" dirty="0">
              <a:latin typeface="Consolas" panose="020B0609020204030204" pitchFamily="49" charset="0"/>
            </a:endParaRPr>
          </a:p>
          <a:p>
            <a:pPr marL="0" indent="0">
              <a:buNone/>
            </a:pPr>
            <a:r>
              <a:rPr lang="de-DE" sz="2000" dirty="0">
                <a:latin typeface="Consolas" panose="020B0609020204030204" pitchFamily="49" charset="0"/>
              </a:rPr>
              <a:t># Für RPM basierte Systeme (RHEL, </a:t>
            </a:r>
            <a:r>
              <a:rPr lang="de-DE" sz="2000" dirty="0" err="1">
                <a:latin typeface="Consolas" panose="020B0609020204030204" pitchFamily="49" charset="0"/>
              </a:rPr>
              <a:t>centOS</a:t>
            </a:r>
            <a:r>
              <a:rPr lang="de-DE" sz="2000" dirty="0">
                <a:latin typeface="Consolas" panose="020B0609020204030204" pitchFamily="49" charset="0"/>
              </a:rPr>
              <a:t>, Fedora...)</a:t>
            </a:r>
          </a:p>
          <a:p>
            <a:pPr marL="0" indent="0">
              <a:buNone/>
            </a:pPr>
            <a:r>
              <a:rPr lang="de-DE" sz="2000" dirty="0" err="1">
                <a:latin typeface="Consolas" panose="020B0609020204030204" pitchFamily="49" charset="0"/>
              </a:rPr>
              <a:t>yum</a:t>
            </a:r>
            <a:r>
              <a:rPr lang="de-DE" sz="2000" dirty="0">
                <a:latin typeface="Consolas" panose="020B0609020204030204" pitchFamily="49" charset="0"/>
              </a:rPr>
              <a:t> </a:t>
            </a:r>
            <a:r>
              <a:rPr lang="de-DE" sz="2000" dirty="0" err="1">
                <a:latin typeface="Consolas" panose="020B0609020204030204" pitchFamily="49" charset="0"/>
              </a:rPr>
              <a:t>list</a:t>
            </a:r>
            <a:r>
              <a:rPr lang="de-DE" sz="2000" dirty="0">
                <a:latin typeface="Consolas" panose="020B0609020204030204" pitchFamily="49" charset="0"/>
              </a:rPr>
              <a:t> </a:t>
            </a:r>
            <a:r>
              <a:rPr lang="de-DE" sz="2000" dirty="0" err="1">
                <a:latin typeface="Consolas" panose="020B0609020204030204" pitchFamily="49" charset="0"/>
              </a:rPr>
              <a:t>gitlab-runner</a:t>
            </a:r>
            <a:r>
              <a:rPr lang="de-DE" sz="2000" dirty="0">
                <a:latin typeface="Consolas" panose="020B0609020204030204" pitchFamily="49" charset="0"/>
              </a:rPr>
              <a:t> --</a:t>
            </a:r>
            <a:r>
              <a:rPr lang="de-DE" sz="2000" dirty="0" err="1">
                <a:latin typeface="Consolas" panose="020B0609020204030204" pitchFamily="49" charset="0"/>
              </a:rPr>
              <a:t>showduplicates</a:t>
            </a:r>
            <a:r>
              <a:rPr lang="de-DE" sz="2000" dirty="0">
                <a:latin typeface="Consolas" panose="020B0609020204030204" pitchFamily="49" charset="0"/>
              </a:rPr>
              <a:t> | </a:t>
            </a:r>
            <a:r>
              <a:rPr lang="de-DE" sz="2000" dirty="0" err="1">
                <a:latin typeface="Consolas" panose="020B0609020204030204" pitchFamily="49" charset="0"/>
              </a:rPr>
              <a:t>sort</a:t>
            </a:r>
            <a:r>
              <a:rPr lang="de-DE" sz="2000" dirty="0">
                <a:latin typeface="Consolas" panose="020B0609020204030204" pitchFamily="49" charset="0"/>
              </a:rPr>
              <a:t> -r</a:t>
            </a:r>
          </a:p>
          <a:p>
            <a:pPr marL="0" indent="0">
              <a:buNone/>
            </a:pPr>
            <a:r>
              <a:rPr lang="de-DE" sz="2000" dirty="0" err="1">
                <a:latin typeface="Consolas" panose="020B0609020204030204" pitchFamily="49" charset="0"/>
              </a:rPr>
              <a:t>sudo</a:t>
            </a:r>
            <a:r>
              <a:rPr lang="de-DE" sz="2000" dirty="0">
                <a:latin typeface="Consolas" panose="020B0609020204030204" pitchFamily="49" charset="0"/>
              </a:rPr>
              <a:t> </a:t>
            </a:r>
            <a:r>
              <a:rPr lang="de-DE" sz="2000" dirty="0" err="1">
                <a:latin typeface="Consolas" panose="020B0609020204030204" pitchFamily="49" charset="0"/>
              </a:rPr>
              <a:t>yum</a:t>
            </a:r>
            <a:r>
              <a:rPr lang="de-DE" sz="2000" dirty="0">
                <a:latin typeface="Consolas" panose="020B0609020204030204" pitchFamily="49" charset="0"/>
              </a:rPr>
              <a:t> </a:t>
            </a:r>
            <a:r>
              <a:rPr lang="de-DE" sz="2000" dirty="0" err="1">
                <a:latin typeface="Consolas" panose="020B0609020204030204" pitchFamily="49" charset="0"/>
              </a:rPr>
              <a:t>install</a:t>
            </a:r>
            <a:r>
              <a:rPr lang="de-DE" sz="2000" dirty="0">
                <a:latin typeface="Consolas" panose="020B0609020204030204" pitchFamily="49" charset="0"/>
              </a:rPr>
              <a:t> gitlab-runner-10.0.0-1</a:t>
            </a:r>
          </a:p>
        </p:txBody>
      </p:sp>
      <p:pic>
        <p:nvPicPr>
          <p:cNvPr id="4" name="Grafik 3">
            <a:extLst>
              <a:ext uri="{FF2B5EF4-FFF2-40B4-BE49-F238E27FC236}">
                <a16:creationId xmlns:a16="http://schemas.microsoft.com/office/drawing/2014/main" id="{0BFD6FB0-FED7-16DD-BAC8-3532D9F74A3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1776974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err="1"/>
              <a:t>GitLab</a:t>
            </a:r>
            <a:r>
              <a:rPr lang="de-DE" b="1" dirty="0"/>
              <a:t> Runner registrieren</a:t>
            </a:r>
          </a:p>
          <a:p>
            <a:pPr marL="457200" indent="-457200">
              <a:buFont typeface="+mj-lt"/>
              <a:buAutoNum type="arabicPeriod"/>
            </a:pPr>
            <a:r>
              <a:rPr lang="de-DE" sz="2000" dirty="0"/>
              <a:t>Auf </a:t>
            </a:r>
            <a:r>
              <a:rPr lang="de-DE" sz="2000" dirty="0" err="1"/>
              <a:t>GitLab</a:t>
            </a:r>
            <a:r>
              <a:rPr lang="de-DE" sz="2000" dirty="0"/>
              <a:t> zu CI/CD Runner Einstellungen wechseln</a:t>
            </a:r>
          </a:p>
          <a:p>
            <a:pPr marL="857250" lvl="1" indent="-457200">
              <a:buFont typeface="+mj-lt"/>
              <a:buAutoNum type="arabicPeriod"/>
            </a:pPr>
            <a:r>
              <a:rPr lang="de-DE" sz="1800" dirty="0"/>
              <a:t>Projekt </a:t>
            </a:r>
            <a:r>
              <a:rPr lang="de-DE" sz="1800" dirty="0">
                <a:sym typeface="Wingdings" panose="05000000000000000000" pitchFamily="2" charset="2"/>
              </a:rPr>
              <a:t> Settings  CI/CD  Runners</a:t>
            </a:r>
          </a:p>
          <a:p>
            <a:pPr marL="457200" indent="-457200">
              <a:buFont typeface="+mj-lt"/>
              <a:buAutoNum type="arabicPeriod"/>
            </a:pPr>
            <a:r>
              <a:rPr lang="de-DE" sz="2000" dirty="0">
                <a:sym typeface="Wingdings" panose="05000000000000000000" pitchFamily="2" charset="2"/>
              </a:rPr>
              <a:t>Unter Project Runners auf „New </a:t>
            </a:r>
            <a:r>
              <a:rPr lang="de-DE" sz="2000" dirty="0" err="1">
                <a:sym typeface="Wingdings" panose="05000000000000000000" pitchFamily="2" charset="2"/>
              </a:rPr>
              <a:t>project</a:t>
            </a:r>
            <a:r>
              <a:rPr lang="de-DE" sz="2000" dirty="0">
                <a:sym typeface="Wingdings" panose="05000000000000000000" pitchFamily="2" charset="2"/>
              </a:rPr>
              <a:t> </a:t>
            </a:r>
            <a:r>
              <a:rPr lang="de-DE" sz="2000" dirty="0" err="1">
                <a:sym typeface="Wingdings" panose="05000000000000000000" pitchFamily="2" charset="2"/>
              </a:rPr>
              <a:t>runner</a:t>
            </a:r>
            <a:r>
              <a:rPr lang="de-DE" sz="2000" dirty="0">
                <a:sym typeface="Wingdings" panose="05000000000000000000" pitchFamily="2" charset="2"/>
              </a:rPr>
              <a:t>“ Button klicken</a:t>
            </a:r>
          </a:p>
          <a:p>
            <a:pPr marL="457200" indent="-457200">
              <a:buFont typeface="+mj-lt"/>
              <a:buAutoNum type="arabicPeriod"/>
            </a:pPr>
            <a:r>
              <a:rPr lang="de-DE" sz="2000" dirty="0">
                <a:sym typeface="Wingdings" panose="05000000000000000000" pitchFamily="2" charset="2"/>
              </a:rPr>
              <a:t>Tags und Konfiguration für den Runner eingeben (später über die GUI änderbar)</a:t>
            </a:r>
          </a:p>
          <a:p>
            <a:pPr marL="457200" indent="-457200">
              <a:buFont typeface="+mj-lt"/>
              <a:buAutoNum type="arabicPeriod"/>
            </a:pPr>
            <a:r>
              <a:rPr lang="de-DE" sz="2000" dirty="0"/>
              <a:t>Runner über „Create </a:t>
            </a:r>
            <a:r>
              <a:rPr lang="de-DE" sz="2000" dirty="0" err="1"/>
              <a:t>runner</a:t>
            </a:r>
            <a:r>
              <a:rPr lang="de-DE" sz="2000" dirty="0"/>
              <a:t>“ erstellen </a:t>
            </a:r>
          </a:p>
          <a:p>
            <a:pPr marL="457200" indent="-457200">
              <a:buFont typeface="+mj-lt"/>
              <a:buAutoNum type="arabicPeriod"/>
            </a:pPr>
            <a:r>
              <a:rPr lang="de-DE" sz="2000" dirty="0"/>
              <a:t>Plattform für Runner auswählen und gegebenen Command (= </a:t>
            </a:r>
            <a:r>
              <a:rPr lang="de-DE" sz="2000" dirty="0" err="1"/>
              <a:t>Step</a:t>
            </a:r>
            <a:r>
              <a:rPr lang="de-DE" sz="2000" dirty="0"/>
              <a:t> 1) im Terminal ausführen</a:t>
            </a:r>
          </a:p>
          <a:p>
            <a:pPr marL="457200" indent="-457200">
              <a:buFont typeface="+mj-lt"/>
              <a:buAutoNum type="arabicPeriod"/>
            </a:pPr>
            <a:r>
              <a:rPr lang="de-DE" sz="2000" dirty="0"/>
              <a:t>In Konsole Konfiguration und </a:t>
            </a:r>
            <a:r>
              <a:rPr lang="de-DE" sz="2000" dirty="0" err="1"/>
              <a:t>Executor</a:t>
            </a:r>
            <a:r>
              <a:rPr lang="de-DE" sz="2000" dirty="0"/>
              <a:t> auswählen (= </a:t>
            </a:r>
            <a:r>
              <a:rPr lang="de-DE" sz="2000" dirty="0" err="1"/>
              <a:t>Step</a:t>
            </a:r>
            <a:r>
              <a:rPr lang="de-DE" sz="2000" dirty="0"/>
              <a:t> 2: Shell, Docker, …)</a:t>
            </a:r>
          </a:p>
          <a:p>
            <a:pPr marL="457200" indent="-457200">
              <a:buFont typeface="+mj-lt"/>
              <a:buAutoNum type="arabicPeriod"/>
            </a:pPr>
            <a:r>
              <a:rPr lang="de-DE" sz="2000" dirty="0"/>
              <a:t>Falls Docker: </a:t>
            </a:r>
          </a:p>
          <a:p>
            <a:pPr marL="857250" lvl="1" indent="-457200">
              <a:buFont typeface="Arial" panose="020B0604020202020204" pitchFamily="34" charset="0"/>
              <a:buChar char="•"/>
            </a:pPr>
            <a:r>
              <a:rPr lang="de-DE" sz="1600" dirty="0"/>
              <a:t>Standard Image angeben, welches genutzt werden soll, falls in .</a:t>
            </a:r>
            <a:r>
              <a:rPr lang="de-DE" sz="1600" dirty="0" err="1"/>
              <a:t>gitlab-ci.yml</a:t>
            </a:r>
            <a:r>
              <a:rPr lang="de-DE" sz="1600" dirty="0"/>
              <a:t> nichts definiert wurde</a:t>
            </a:r>
          </a:p>
          <a:p>
            <a:pPr marL="457200" indent="-457200">
              <a:buFont typeface="+mj-lt"/>
              <a:buAutoNum type="arabicPeriod"/>
            </a:pPr>
            <a:r>
              <a:rPr lang="de-DE" sz="2000" dirty="0"/>
              <a:t>Optional: Runner mittels </a:t>
            </a:r>
            <a:r>
              <a:rPr lang="de-DE" sz="2000" dirty="0" err="1">
                <a:latin typeface="Consolas" panose="020B0609020204030204" pitchFamily="49" charset="0"/>
              </a:rPr>
              <a:t>gitlab-runner</a:t>
            </a:r>
            <a:r>
              <a:rPr lang="de-DE" sz="2000" dirty="0">
                <a:latin typeface="Consolas" panose="020B0609020204030204" pitchFamily="49" charset="0"/>
              </a:rPr>
              <a:t> </a:t>
            </a:r>
            <a:r>
              <a:rPr lang="de-DE" sz="2000" dirty="0" err="1">
                <a:latin typeface="Consolas" panose="020B0609020204030204" pitchFamily="49" charset="0"/>
              </a:rPr>
              <a:t>run</a:t>
            </a:r>
            <a:r>
              <a:rPr lang="de-DE" sz="2000" dirty="0"/>
              <a:t> verifizieren</a:t>
            </a:r>
            <a:br>
              <a:rPr lang="de-DE" sz="2000" dirty="0"/>
            </a:br>
            <a:r>
              <a:rPr lang="de-DE" sz="2000" dirty="0"/>
              <a:t>(= </a:t>
            </a:r>
            <a:r>
              <a:rPr lang="de-DE" sz="2000" dirty="0" err="1"/>
              <a:t>Step</a:t>
            </a:r>
            <a:r>
              <a:rPr lang="de-DE" sz="2000" dirty="0"/>
              <a:t> 3) </a:t>
            </a:r>
          </a:p>
          <a:p>
            <a:pPr marL="457200" indent="-457200">
              <a:buFont typeface="+mj-lt"/>
              <a:buAutoNum type="arabicPeriod"/>
            </a:pPr>
            <a:endParaRPr lang="de-DE" dirty="0">
              <a:latin typeface="Consolas" panose="020B0609020204030204" pitchFamily="49" charset="0"/>
              <a:sym typeface="Wingdings" panose="05000000000000000000" pitchFamily="2" charset="2"/>
            </a:endParaRPr>
          </a:p>
          <a:p>
            <a:pPr marL="0" indent="0">
              <a:buNone/>
            </a:pPr>
            <a:endParaRPr lang="de-DE" dirty="0">
              <a:latin typeface="Consolas" panose="020B0609020204030204" pitchFamily="49" charset="0"/>
              <a:sym typeface="Wingdings" panose="05000000000000000000" pitchFamily="2" charset="2"/>
            </a:endParaRPr>
          </a:p>
          <a:p>
            <a:pPr marL="0" indent="0">
              <a:buNone/>
            </a:pPr>
            <a:endParaRPr lang="de-DE" b="1" dirty="0"/>
          </a:p>
        </p:txBody>
      </p:sp>
      <p:pic>
        <p:nvPicPr>
          <p:cNvPr id="4" name="Grafik 3">
            <a:extLst>
              <a:ext uri="{FF2B5EF4-FFF2-40B4-BE49-F238E27FC236}">
                <a16:creationId xmlns:a16="http://schemas.microsoft.com/office/drawing/2014/main" id="{2C02F5EC-9973-5837-D2A8-DA84C636955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342638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err="1"/>
              <a:t>GitLab</a:t>
            </a:r>
            <a:r>
              <a:rPr lang="de-DE" b="1" dirty="0"/>
              <a:t> Runner aktualisieren</a:t>
            </a:r>
          </a:p>
          <a:p>
            <a:pPr marL="0" indent="0">
              <a:buNone/>
            </a:pPr>
            <a:endParaRPr lang="de-DE" b="1" dirty="0">
              <a:sym typeface="Wingdings" panose="05000000000000000000" pitchFamily="2" charset="2"/>
            </a:endParaRPr>
          </a:p>
          <a:p>
            <a:pPr marL="0" indent="0">
              <a:buNone/>
            </a:pPr>
            <a:r>
              <a:rPr lang="en-US" sz="2000" dirty="0">
                <a:latin typeface="Consolas" panose="020B0609020204030204" pitchFamily="49" charset="0"/>
                <a:sym typeface="Wingdings" panose="05000000000000000000" pitchFamily="2" charset="2"/>
              </a:rPr>
              <a:t># Für Debian/Ubuntu/Mint</a:t>
            </a:r>
          </a:p>
          <a:p>
            <a:pPr marL="0" indent="0">
              <a:buNone/>
            </a:pPr>
            <a:r>
              <a:rPr lang="en-US" sz="2000" dirty="0" err="1">
                <a:latin typeface="Consolas" panose="020B0609020204030204" pitchFamily="49" charset="0"/>
                <a:sym typeface="Wingdings" panose="05000000000000000000" pitchFamily="2" charset="2"/>
              </a:rPr>
              <a:t>sudo</a:t>
            </a:r>
            <a:r>
              <a:rPr lang="en-US" sz="2000" dirty="0">
                <a:latin typeface="Consolas" panose="020B0609020204030204" pitchFamily="49" charset="0"/>
                <a:sym typeface="Wingdings" panose="05000000000000000000" pitchFamily="2" charset="2"/>
              </a:rPr>
              <a:t> apt-get update</a:t>
            </a:r>
          </a:p>
          <a:p>
            <a:pPr marL="0" indent="0">
              <a:buNone/>
            </a:pPr>
            <a:r>
              <a:rPr lang="en-US" sz="2000" dirty="0" err="1">
                <a:latin typeface="Consolas" panose="020B0609020204030204" pitchFamily="49" charset="0"/>
                <a:sym typeface="Wingdings" panose="05000000000000000000" pitchFamily="2" charset="2"/>
              </a:rPr>
              <a:t>sudo</a:t>
            </a:r>
            <a:r>
              <a:rPr lang="en-US" sz="2000" dirty="0">
                <a:latin typeface="Consolas" panose="020B0609020204030204" pitchFamily="49" charset="0"/>
                <a:sym typeface="Wingdings" panose="05000000000000000000" pitchFamily="2" charset="2"/>
              </a:rPr>
              <a:t> apt-get install </a:t>
            </a:r>
            <a:r>
              <a:rPr lang="en-US" sz="2000" dirty="0" err="1">
                <a:latin typeface="Consolas" panose="020B0609020204030204" pitchFamily="49" charset="0"/>
                <a:sym typeface="Wingdings" panose="05000000000000000000" pitchFamily="2" charset="2"/>
              </a:rPr>
              <a:t>gitlab</a:t>
            </a:r>
            <a:r>
              <a:rPr lang="en-US" sz="2000" dirty="0">
                <a:latin typeface="Consolas" panose="020B0609020204030204" pitchFamily="49" charset="0"/>
                <a:sym typeface="Wingdings" panose="05000000000000000000" pitchFamily="2" charset="2"/>
              </a:rPr>
              <a:t>-runner</a:t>
            </a:r>
          </a:p>
          <a:p>
            <a:pPr marL="0" indent="0">
              <a:buNone/>
            </a:pPr>
            <a:endParaRPr lang="en-US" sz="2000" dirty="0">
              <a:latin typeface="Consolas" panose="020B0609020204030204" pitchFamily="49" charset="0"/>
              <a:sym typeface="Wingdings" panose="05000000000000000000" pitchFamily="2" charset="2"/>
            </a:endParaRPr>
          </a:p>
          <a:p>
            <a:pPr marL="0" indent="0">
              <a:buNone/>
            </a:pPr>
            <a:r>
              <a:rPr lang="en-US" sz="2000" dirty="0">
                <a:latin typeface="Consolas" panose="020B0609020204030204" pitchFamily="49" charset="0"/>
                <a:sym typeface="Wingdings" panose="05000000000000000000" pitchFamily="2" charset="2"/>
              </a:rPr>
              <a:t># Für RHEL/CentOS/Fedora</a:t>
            </a:r>
          </a:p>
          <a:p>
            <a:pPr marL="0" indent="0">
              <a:buNone/>
            </a:pPr>
            <a:r>
              <a:rPr lang="en-US" sz="2000" dirty="0" err="1">
                <a:latin typeface="Consolas" panose="020B0609020204030204" pitchFamily="49" charset="0"/>
                <a:sym typeface="Wingdings" panose="05000000000000000000" pitchFamily="2" charset="2"/>
              </a:rPr>
              <a:t>sudo</a:t>
            </a:r>
            <a:r>
              <a:rPr lang="en-US" sz="2000" dirty="0">
                <a:latin typeface="Consolas" panose="020B0609020204030204" pitchFamily="49" charset="0"/>
                <a:sym typeface="Wingdings" panose="05000000000000000000" pitchFamily="2" charset="2"/>
              </a:rPr>
              <a:t> yum update</a:t>
            </a:r>
          </a:p>
          <a:p>
            <a:pPr marL="0" indent="0">
              <a:buNone/>
            </a:pPr>
            <a:r>
              <a:rPr lang="en-US" sz="2000" dirty="0" err="1">
                <a:latin typeface="Consolas" panose="020B0609020204030204" pitchFamily="49" charset="0"/>
                <a:sym typeface="Wingdings" panose="05000000000000000000" pitchFamily="2" charset="2"/>
              </a:rPr>
              <a:t>sudo</a:t>
            </a:r>
            <a:r>
              <a:rPr lang="en-US" sz="2000" dirty="0">
                <a:latin typeface="Consolas" panose="020B0609020204030204" pitchFamily="49" charset="0"/>
                <a:sym typeface="Wingdings" panose="05000000000000000000" pitchFamily="2" charset="2"/>
              </a:rPr>
              <a:t> yum install </a:t>
            </a:r>
            <a:r>
              <a:rPr lang="en-US" sz="2000" dirty="0" err="1">
                <a:latin typeface="Consolas" panose="020B0609020204030204" pitchFamily="49" charset="0"/>
                <a:sym typeface="Wingdings" panose="05000000000000000000" pitchFamily="2" charset="2"/>
              </a:rPr>
              <a:t>gitlab</a:t>
            </a:r>
            <a:r>
              <a:rPr lang="en-US" sz="2000" dirty="0">
                <a:latin typeface="Consolas" panose="020B0609020204030204" pitchFamily="49" charset="0"/>
                <a:sym typeface="Wingdings" panose="05000000000000000000" pitchFamily="2" charset="2"/>
              </a:rPr>
              <a:t>-runner</a:t>
            </a:r>
          </a:p>
          <a:p>
            <a:pPr marL="0" indent="0">
              <a:buNone/>
            </a:pPr>
            <a:endParaRPr lang="de-DE" sz="2000" b="1" dirty="0">
              <a:latin typeface="Consolas" panose="020B0609020204030204" pitchFamily="49" charset="0"/>
              <a:sym typeface="Wingdings" panose="05000000000000000000" pitchFamily="2" charset="2"/>
            </a:endParaRPr>
          </a:p>
          <a:p>
            <a:pPr marL="0" indent="0">
              <a:buNone/>
            </a:pPr>
            <a:endParaRPr lang="de-DE" b="1" dirty="0"/>
          </a:p>
        </p:txBody>
      </p:sp>
      <p:pic>
        <p:nvPicPr>
          <p:cNvPr id="4" name="Grafik 3">
            <a:extLst>
              <a:ext uri="{FF2B5EF4-FFF2-40B4-BE49-F238E27FC236}">
                <a16:creationId xmlns:a16="http://schemas.microsoft.com/office/drawing/2014/main" id="{C8AC64F8-CDB6-59C1-E5B4-31560E6F07D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10299276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Windows</a:t>
            </a:r>
          </a:p>
          <a:p>
            <a:pPr marL="457200" indent="-457200">
              <a:buFont typeface="+mj-lt"/>
              <a:buAutoNum type="arabicPeriod"/>
            </a:pPr>
            <a:r>
              <a:rPr lang="de-DE" dirty="0">
                <a:sym typeface="Wingdings" panose="05000000000000000000" pitchFamily="2" charset="2"/>
              </a:rPr>
              <a:t>Systemordner erstellen, z.B.: C:\GitLab-Runner</a:t>
            </a:r>
          </a:p>
          <a:p>
            <a:pPr marL="457200" indent="-457200">
              <a:buFont typeface="+mj-lt"/>
              <a:buAutoNum type="arabicPeriod"/>
            </a:pPr>
            <a:r>
              <a:rPr lang="de-DE" dirty="0">
                <a:sym typeface="Wingdings" panose="05000000000000000000" pitchFamily="2" charset="2"/>
              </a:rPr>
              <a:t>Installationsdatei herunterladen und in den erstellten Ordner kopieren.</a:t>
            </a:r>
          </a:p>
          <a:p>
            <a:pPr marL="857250" lvl="1" indent="-457200">
              <a:buFont typeface="+mj-lt"/>
              <a:buAutoNum type="arabicPeriod"/>
            </a:pPr>
            <a:r>
              <a:rPr lang="de-DE" dirty="0">
                <a:sym typeface="Wingdings" panose="05000000000000000000" pitchFamily="2" charset="2"/>
              </a:rPr>
              <a:t>Exe in gitlab-runner.exe umbenennen</a:t>
            </a:r>
          </a:p>
          <a:p>
            <a:pPr marL="457200" indent="-457200">
              <a:buFont typeface="+mj-lt"/>
              <a:buAutoNum type="arabicPeriod"/>
            </a:pPr>
            <a:r>
              <a:rPr lang="de-DE" dirty="0" err="1">
                <a:sym typeface="Wingdings" panose="05000000000000000000" pitchFamily="2" charset="2"/>
              </a:rPr>
              <a:t>Powershell</a:t>
            </a:r>
            <a:r>
              <a:rPr lang="de-DE" dirty="0">
                <a:sym typeface="Wingdings" panose="05000000000000000000" pitchFamily="2" charset="2"/>
              </a:rPr>
              <a:t> als Admin starten</a:t>
            </a:r>
          </a:p>
          <a:p>
            <a:pPr marL="457200" indent="-457200">
              <a:buFont typeface="+mj-lt"/>
              <a:buAutoNum type="arabicPeriod"/>
            </a:pPr>
            <a:r>
              <a:rPr lang="de-DE" dirty="0" err="1">
                <a:sym typeface="Wingdings" panose="05000000000000000000" pitchFamily="2" charset="2"/>
              </a:rPr>
              <a:t>GitLab</a:t>
            </a:r>
            <a:r>
              <a:rPr lang="de-DE" dirty="0">
                <a:sym typeface="Wingdings" panose="05000000000000000000" pitchFamily="2" charset="2"/>
              </a:rPr>
              <a:t> Runner registrieren</a:t>
            </a:r>
          </a:p>
          <a:p>
            <a:pPr marL="457200" indent="-457200">
              <a:buFont typeface="+mj-lt"/>
              <a:buAutoNum type="arabicPeriod"/>
            </a:pPr>
            <a:r>
              <a:rPr lang="de-DE" dirty="0">
                <a:sym typeface="Wingdings" panose="05000000000000000000" pitchFamily="2" charset="2"/>
              </a:rPr>
              <a:t>Runner als Service installieren über die </a:t>
            </a:r>
            <a:r>
              <a:rPr lang="de-DE" dirty="0" err="1">
                <a:sym typeface="Wingdings" panose="05000000000000000000" pitchFamily="2" charset="2"/>
              </a:rPr>
              <a:t>Powershell</a:t>
            </a:r>
            <a:r>
              <a:rPr lang="de-DE" dirty="0">
                <a:sym typeface="Wingdings" panose="05000000000000000000" pitchFamily="2" charset="2"/>
              </a:rPr>
              <a:t>:</a:t>
            </a:r>
          </a:p>
          <a:p>
            <a:pPr marL="857250" lvl="1" indent="-457200">
              <a:buFont typeface="+mj-lt"/>
              <a:buAutoNum type="arabicPeriod"/>
            </a:pPr>
            <a:r>
              <a:rPr lang="de-DE" dirty="0">
                <a:sym typeface="Wingdings" panose="05000000000000000000" pitchFamily="2" charset="2"/>
              </a:rPr>
              <a:t>cd C:\Gitlab-Runner</a:t>
            </a:r>
          </a:p>
          <a:p>
            <a:pPr marL="857250" lvl="1" indent="-457200">
              <a:buFont typeface="+mj-lt"/>
              <a:buAutoNum type="arabicPeriod"/>
            </a:pPr>
            <a:r>
              <a:rPr lang="de-DE" dirty="0">
                <a:sym typeface="Wingdings" panose="05000000000000000000" pitchFamily="2" charset="2"/>
              </a:rPr>
              <a:t>./gitlab-runner.exe </a:t>
            </a:r>
            <a:r>
              <a:rPr lang="de-DE" dirty="0" err="1">
                <a:sym typeface="Wingdings" panose="05000000000000000000" pitchFamily="2" charset="2"/>
              </a:rPr>
              <a:t>install</a:t>
            </a:r>
            <a:endParaRPr lang="de-DE" dirty="0">
              <a:sym typeface="Wingdings" panose="05000000000000000000" pitchFamily="2" charset="2"/>
            </a:endParaRPr>
          </a:p>
          <a:p>
            <a:pPr marL="857250" lvl="1" indent="-457200">
              <a:buFont typeface="+mj-lt"/>
              <a:buAutoNum type="arabicPeriod"/>
            </a:pPr>
            <a:r>
              <a:rPr lang="de-DE" dirty="0">
                <a:sym typeface="Wingdings" panose="05000000000000000000" pitchFamily="2" charset="2"/>
              </a:rPr>
              <a:t>./gitlab-runner.exe </a:t>
            </a:r>
            <a:r>
              <a:rPr lang="de-DE" dirty="0" err="1">
                <a:sym typeface="Wingdings" panose="05000000000000000000" pitchFamily="2" charset="2"/>
              </a:rPr>
              <a:t>start</a:t>
            </a:r>
            <a:endParaRPr lang="de-DE" dirty="0">
              <a:sym typeface="Wingdings" panose="05000000000000000000" pitchFamily="2" charset="2"/>
            </a:endParaRPr>
          </a:p>
          <a:p>
            <a:pPr marL="457200" indent="-457200">
              <a:buFont typeface="+mj-lt"/>
              <a:buAutoNum type="arabicPeriod"/>
            </a:pPr>
            <a:r>
              <a:rPr lang="de-DE" dirty="0">
                <a:sym typeface="Wingdings" panose="05000000000000000000" pitchFamily="2" charset="2"/>
              </a:rPr>
              <a:t>Service läuft nun</a:t>
            </a:r>
            <a:br>
              <a:rPr lang="de-DE" dirty="0">
                <a:sym typeface="Wingdings" panose="05000000000000000000" pitchFamily="2" charset="2"/>
              </a:rPr>
            </a:br>
            <a:r>
              <a:rPr lang="de-DE" sz="2000" dirty="0">
                <a:sym typeface="Wingdings" panose="05000000000000000000" pitchFamily="2" charset="2"/>
              </a:rPr>
              <a:t>Weitere Runner sind unter ./</a:t>
            </a:r>
            <a:r>
              <a:rPr lang="de-DE" sz="2000" dirty="0" err="1">
                <a:sym typeface="Wingdings" panose="05000000000000000000" pitchFamily="2" charset="2"/>
              </a:rPr>
              <a:t>config.toml</a:t>
            </a:r>
            <a:r>
              <a:rPr lang="de-DE" sz="2000" dirty="0">
                <a:sym typeface="Wingdings" panose="05000000000000000000" pitchFamily="2" charset="2"/>
              </a:rPr>
              <a:t> konfigurierbar</a:t>
            </a:r>
            <a:endParaRPr lang="de-DE" dirty="0">
              <a:sym typeface="Wingdings" panose="05000000000000000000" pitchFamily="2" charset="2"/>
            </a:endParaRPr>
          </a:p>
          <a:p>
            <a:pPr marL="0" indent="0">
              <a:buNone/>
            </a:pPr>
            <a:endParaRPr lang="de-DE" dirty="0">
              <a:latin typeface="+mj-lt"/>
              <a:sym typeface="Wingdings" panose="05000000000000000000" pitchFamily="2" charset="2"/>
            </a:endParaRPr>
          </a:p>
          <a:p>
            <a:pPr marL="0" indent="0">
              <a:buNone/>
            </a:pPr>
            <a:endParaRPr lang="de-DE" b="1" dirty="0"/>
          </a:p>
        </p:txBody>
      </p:sp>
      <p:pic>
        <p:nvPicPr>
          <p:cNvPr id="4" name="Grafik 3">
            <a:extLst>
              <a:ext uri="{FF2B5EF4-FFF2-40B4-BE49-F238E27FC236}">
                <a16:creationId xmlns:a16="http://schemas.microsoft.com/office/drawing/2014/main" id="{62D7B4E3-9DA6-F777-AB78-D6C39B2B5CE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31880649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Eigenen Project Runner benutzen</a:t>
            </a:r>
          </a:p>
          <a:p>
            <a:pPr>
              <a:buFont typeface="Arial" panose="020B0604020202020204" pitchFamily="34" charset="0"/>
              <a:buChar char="•"/>
            </a:pPr>
            <a:r>
              <a:rPr lang="de-DE" dirty="0" err="1"/>
              <a:t>GitLab</a:t>
            </a:r>
            <a:r>
              <a:rPr lang="de-DE" dirty="0"/>
              <a:t> Runner installieren</a:t>
            </a:r>
          </a:p>
          <a:p>
            <a:pPr>
              <a:buFont typeface="Arial" panose="020B0604020202020204" pitchFamily="34" charset="0"/>
              <a:buChar char="•"/>
            </a:pPr>
            <a:r>
              <a:rPr lang="de-DE" u="sng" dirty="0"/>
              <a:t>Neues Projekt erstellen</a:t>
            </a:r>
          </a:p>
          <a:p>
            <a:pPr>
              <a:buFont typeface="Arial" panose="020B0604020202020204" pitchFamily="34" charset="0"/>
              <a:buChar char="•"/>
            </a:pPr>
            <a:r>
              <a:rPr lang="de-DE" dirty="0"/>
              <a:t>Projekt-Pipeline erstellen</a:t>
            </a:r>
          </a:p>
          <a:p>
            <a:pPr>
              <a:buFont typeface="Arial" panose="020B0604020202020204" pitchFamily="34" charset="0"/>
              <a:buChar char="•"/>
            </a:pPr>
            <a:r>
              <a:rPr lang="de-DE" dirty="0"/>
              <a:t>Projekt-Runner erstellen und registrieren</a:t>
            </a:r>
          </a:p>
          <a:p>
            <a:pPr>
              <a:buFont typeface="Arial" panose="020B0604020202020204" pitchFamily="34" charset="0"/>
              <a:buChar char="•"/>
            </a:pPr>
            <a:r>
              <a:rPr lang="de-DE" dirty="0"/>
              <a:t>Pipeline triggern, um den Runner zu starten</a:t>
            </a:r>
          </a:p>
          <a:p>
            <a:pPr marL="0" indent="0">
              <a:buNone/>
            </a:pPr>
            <a:endParaRPr lang="de-DE" b="1" dirty="0"/>
          </a:p>
        </p:txBody>
      </p:sp>
      <p:pic>
        <p:nvPicPr>
          <p:cNvPr id="4" name="Grafik 3">
            <a:extLst>
              <a:ext uri="{FF2B5EF4-FFF2-40B4-BE49-F238E27FC236}">
                <a16:creationId xmlns:a16="http://schemas.microsoft.com/office/drawing/2014/main" id="{DBB8BFB6-24E5-EA85-EE65-6B25298F80C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13395778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BA1F78-B0D1-1E9E-783D-798133376971}"/>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A6396400-BFE4-71DE-1D11-F83819742DB1}"/>
              </a:ext>
            </a:extLst>
          </p:cNvPr>
          <p:cNvSpPr>
            <a:spLocks noGrp="1"/>
          </p:cNvSpPr>
          <p:nvPr>
            <p:ph idx="1"/>
          </p:nvPr>
        </p:nvSpPr>
        <p:spPr/>
        <p:txBody>
          <a:bodyPr/>
          <a:lstStyle/>
          <a:p>
            <a:pPr marL="0" indent="0">
              <a:buNone/>
            </a:pPr>
            <a:r>
              <a:rPr lang="de-DE" b="1" dirty="0"/>
              <a:t>Neues Projekt erstellen (optional, falls eins besteht)</a:t>
            </a:r>
          </a:p>
          <a:p>
            <a:pPr marL="457200" indent="-457200">
              <a:buFont typeface="+mj-lt"/>
              <a:buAutoNum type="arabicPeriod"/>
            </a:pPr>
            <a:r>
              <a:rPr lang="de-DE" dirty="0"/>
              <a:t>Linke Sidebar oben</a:t>
            </a:r>
            <a:br>
              <a:rPr lang="de-DE" dirty="0"/>
            </a:br>
            <a:r>
              <a:rPr lang="de-DE" dirty="0">
                <a:sym typeface="Wingdings" panose="05000000000000000000" pitchFamily="2" charset="2"/>
              </a:rPr>
              <a:t> „</a:t>
            </a:r>
            <a:r>
              <a:rPr lang="de-DE" b="1" dirty="0">
                <a:sym typeface="Wingdings" panose="05000000000000000000" pitchFamily="2" charset="2"/>
              </a:rPr>
              <a:t>+“ </a:t>
            </a:r>
            <a:r>
              <a:rPr lang="de-DE" dirty="0">
                <a:sym typeface="Wingdings" panose="05000000000000000000" pitchFamily="2" charset="2"/>
              </a:rPr>
              <a:t>(Create </a:t>
            </a:r>
            <a:r>
              <a:rPr lang="de-DE" dirty="0" err="1">
                <a:sym typeface="Wingdings" panose="05000000000000000000" pitchFamily="2" charset="2"/>
              </a:rPr>
              <a:t>new</a:t>
            </a:r>
            <a:r>
              <a:rPr lang="de-DE" dirty="0">
                <a:sym typeface="Wingdings" panose="05000000000000000000" pitchFamily="2" charset="2"/>
              </a:rPr>
              <a:t>)</a:t>
            </a:r>
            <a:br>
              <a:rPr lang="de-DE" dirty="0">
                <a:sym typeface="Wingdings" panose="05000000000000000000" pitchFamily="2" charset="2"/>
              </a:rPr>
            </a:br>
            <a:r>
              <a:rPr lang="de-DE" dirty="0">
                <a:sym typeface="Wingdings" panose="05000000000000000000" pitchFamily="2" charset="2"/>
              </a:rPr>
              <a:t> New </a:t>
            </a:r>
            <a:r>
              <a:rPr lang="de-DE" dirty="0" err="1">
                <a:sym typeface="Wingdings" panose="05000000000000000000" pitchFamily="2" charset="2"/>
              </a:rPr>
              <a:t>project</a:t>
            </a:r>
            <a:r>
              <a:rPr lang="de-DE" dirty="0">
                <a:sym typeface="Wingdings" panose="05000000000000000000" pitchFamily="2" charset="2"/>
              </a:rPr>
              <a:t>/</a:t>
            </a:r>
            <a:r>
              <a:rPr lang="de-DE" dirty="0" err="1">
                <a:sym typeface="Wingdings" panose="05000000000000000000" pitchFamily="2" charset="2"/>
              </a:rPr>
              <a:t>repository</a:t>
            </a:r>
            <a:endParaRPr lang="de-DE" dirty="0">
              <a:sym typeface="Wingdings" panose="05000000000000000000" pitchFamily="2" charset="2"/>
            </a:endParaRPr>
          </a:p>
          <a:p>
            <a:pPr marL="457200" indent="-457200">
              <a:buFont typeface="+mj-lt"/>
              <a:buAutoNum type="arabicPeriod"/>
            </a:pPr>
            <a:r>
              <a:rPr lang="de-DE" dirty="0">
                <a:sym typeface="Wingdings" panose="05000000000000000000" pitchFamily="2" charset="2"/>
              </a:rPr>
              <a:t>Create blank </a:t>
            </a:r>
            <a:r>
              <a:rPr lang="de-DE" dirty="0" err="1">
                <a:sym typeface="Wingdings" panose="05000000000000000000" pitchFamily="2" charset="2"/>
              </a:rPr>
              <a:t>project</a:t>
            </a:r>
            <a:endParaRPr lang="de-DE" dirty="0">
              <a:sym typeface="Wingdings" panose="05000000000000000000" pitchFamily="2" charset="2"/>
            </a:endParaRPr>
          </a:p>
          <a:p>
            <a:pPr marL="457200" indent="-457200">
              <a:buFont typeface="+mj-lt"/>
              <a:buAutoNum type="arabicPeriod"/>
            </a:pPr>
            <a:r>
              <a:rPr lang="de-DE" dirty="0">
                <a:sym typeface="Wingdings" panose="05000000000000000000" pitchFamily="2" charset="2"/>
              </a:rPr>
              <a:t>Projektdetails eingeben</a:t>
            </a:r>
          </a:p>
          <a:p>
            <a:pPr marL="857250" lvl="1" indent="-457200">
              <a:buFont typeface="Arial" panose="020B0604020202020204" pitchFamily="34" charset="0"/>
              <a:buChar char="•"/>
            </a:pPr>
            <a:r>
              <a:rPr lang="de-DE" dirty="0">
                <a:sym typeface="Wingdings" panose="05000000000000000000" pitchFamily="2" charset="2"/>
              </a:rPr>
              <a:t>Project </a:t>
            </a:r>
            <a:r>
              <a:rPr lang="de-DE" dirty="0" err="1">
                <a:sym typeface="Wingdings" panose="05000000000000000000" pitchFamily="2" charset="2"/>
              </a:rPr>
              <a:t>name</a:t>
            </a:r>
            <a:endParaRPr lang="de-DE" dirty="0">
              <a:sym typeface="Wingdings" panose="05000000000000000000" pitchFamily="2" charset="2"/>
            </a:endParaRPr>
          </a:p>
          <a:p>
            <a:pPr marL="857250" lvl="1" indent="-457200">
              <a:buFont typeface="Arial" panose="020B0604020202020204" pitchFamily="34" charset="0"/>
              <a:buChar char="•"/>
            </a:pPr>
            <a:r>
              <a:rPr lang="de-DE" dirty="0">
                <a:sym typeface="Wingdings" panose="05000000000000000000" pitchFamily="2" charset="2"/>
              </a:rPr>
              <a:t>Project </a:t>
            </a:r>
            <a:r>
              <a:rPr lang="de-DE" dirty="0" err="1">
                <a:sym typeface="Wingdings" panose="05000000000000000000" pitchFamily="2" charset="2"/>
              </a:rPr>
              <a:t>slug</a:t>
            </a:r>
            <a:endParaRPr lang="de-DE" dirty="0">
              <a:sym typeface="Wingdings" panose="05000000000000000000" pitchFamily="2" charset="2"/>
            </a:endParaRPr>
          </a:p>
          <a:p>
            <a:pPr marL="457200" indent="-457200">
              <a:buFont typeface="+mj-lt"/>
              <a:buAutoNum type="arabicPeriod"/>
            </a:pPr>
            <a:r>
              <a:rPr lang="de-DE" dirty="0">
                <a:sym typeface="Wingdings" panose="05000000000000000000" pitchFamily="2" charset="2"/>
              </a:rPr>
              <a:t>Abschließend: Create </a:t>
            </a:r>
            <a:r>
              <a:rPr lang="de-DE" dirty="0" err="1">
                <a:sym typeface="Wingdings" panose="05000000000000000000" pitchFamily="2" charset="2"/>
              </a:rPr>
              <a:t>project</a:t>
            </a:r>
            <a:endParaRPr lang="de-DE" dirty="0">
              <a:sym typeface="Wingdings" panose="05000000000000000000" pitchFamily="2" charset="2"/>
            </a:endParaRPr>
          </a:p>
          <a:p>
            <a:pPr marL="857250" lvl="1" indent="-457200">
              <a:buFont typeface="Arial" panose="020B0604020202020204" pitchFamily="34" charset="0"/>
              <a:buChar char="•"/>
            </a:pPr>
            <a:endParaRPr lang="de-DE" dirty="0">
              <a:sym typeface="Wingdings" panose="05000000000000000000" pitchFamily="2" charset="2"/>
            </a:endParaRPr>
          </a:p>
          <a:p>
            <a:pPr>
              <a:buFont typeface="Arial" panose="020B0604020202020204" pitchFamily="34" charset="0"/>
              <a:buChar char="•"/>
            </a:pPr>
            <a:endParaRPr lang="de-DE" b="1" dirty="0"/>
          </a:p>
        </p:txBody>
      </p:sp>
      <p:pic>
        <p:nvPicPr>
          <p:cNvPr id="4" name="Grafik 3">
            <a:extLst>
              <a:ext uri="{FF2B5EF4-FFF2-40B4-BE49-F238E27FC236}">
                <a16:creationId xmlns:a16="http://schemas.microsoft.com/office/drawing/2014/main" id="{F9882121-6DBE-767E-364A-840922297B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7699984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Eigenen Project Runner benutzen</a:t>
            </a:r>
          </a:p>
          <a:p>
            <a:pPr>
              <a:buFont typeface="Arial" panose="020B0604020202020204" pitchFamily="34" charset="0"/>
              <a:buChar char="•"/>
            </a:pPr>
            <a:r>
              <a:rPr lang="de-DE" dirty="0" err="1"/>
              <a:t>GitLab</a:t>
            </a:r>
            <a:r>
              <a:rPr lang="de-DE" dirty="0"/>
              <a:t> Runner installieren</a:t>
            </a:r>
          </a:p>
          <a:p>
            <a:pPr>
              <a:buFont typeface="Arial" panose="020B0604020202020204" pitchFamily="34" charset="0"/>
              <a:buChar char="•"/>
            </a:pPr>
            <a:r>
              <a:rPr lang="de-DE" dirty="0"/>
              <a:t>Neues Projekt erstellen</a:t>
            </a:r>
          </a:p>
          <a:p>
            <a:pPr>
              <a:buFont typeface="Arial" panose="020B0604020202020204" pitchFamily="34" charset="0"/>
              <a:buChar char="•"/>
            </a:pPr>
            <a:r>
              <a:rPr lang="de-DE" u="sng" dirty="0"/>
              <a:t>Projekt-Pipeline erstellen</a:t>
            </a:r>
          </a:p>
          <a:p>
            <a:pPr>
              <a:buFont typeface="Arial" panose="020B0604020202020204" pitchFamily="34" charset="0"/>
              <a:buChar char="•"/>
            </a:pPr>
            <a:r>
              <a:rPr lang="de-DE" dirty="0"/>
              <a:t>Projekt-Runner erstellen und registrieren</a:t>
            </a:r>
          </a:p>
          <a:p>
            <a:pPr>
              <a:buFont typeface="Arial" panose="020B0604020202020204" pitchFamily="34" charset="0"/>
              <a:buChar char="•"/>
            </a:pPr>
            <a:r>
              <a:rPr lang="de-DE" dirty="0"/>
              <a:t>Pipeline triggern, um den Runner zu starten</a:t>
            </a:r>
          </a:p>
          <a:p>
            <a:pPr marL="0" indent="0">
              <a:buNone/>
            </a:pPr>
            <a:endParaRPr lang="de-DE" b="1" dirty="0"/>
          </a:p>
        </p:txBody>
      </p:sp>
      <p:pic>
        <p:nvPicPr>
          <p:cNvPr id="4" name="Grafik 3">
            <a:extLst>
              <a:ext uri="{FF2B5EF4-FFF2-40B4-BE49-F238E27FC236}">
                <a16:creationId xmlns:a16="http://schemas.microsoft.com/office/drawing/2014/main" id="{CC0F471D-A659-1A33-BD7B-51FD3565F8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42578016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Projekt-Pipeline erstellen</a:t>
            </a:r>
          </a:p>
          <a:p>
            <a:pPr>
              <a:buFont typeface="Arial" panose="020B0604020202020204" pitchFamily="34" charset="0"/>
              <a:buChar char="•"/>
            </a:pPr>
            <a:r>
              <a:rPr lang="de-DE" dirty="0"/>
              <a:t>.</a:t>
            </a:r>
            <a:r>
              <a:rPr lang="de-DE" dirty="0" err="1"/>
              <a:t>gitlab-ci.yml</a:t>
            </a:r>
            <a:r>
              <a:rPr lang="de-DE" dirty="0"/>
              <a:t> Datei im Projekt erstellen</a:t>
            </a:r>
          </a:p>
          <a:p>
            <a:pPr>
              <a:buFont typeface="Arial" panose="020B0604020202020204" pitchFamily="34" charset="0"/>
              <a:buChar char="•"/>
            </a:pPr>
            <a:r>
              <a:rPr lang="de-DE" dirty="0"/>
              <a:t>= Konfiguration der CI/CD Pipeline</a:t>
            </a:r>
          </a:p>
          <a:p>
            <a:pPr>
              <a:buFont typeface="Arial" panose="020B0604020202020204" pitchFamily="34" charset="0"/>
              <a:buChar char="•"/>
            </a:pPr>
            <a:endParaRPr lang="de-DE" dirty="0"/>
          </a:p>
          <a:p>
            <a:pPr>
              <a:buFont typeface="Arial" panose="020B0604020202020204" pitchFamily="34" charset="0"/>
              <a:buChar char="•"/>
            </a:pPr>
            <a:r>
              <a:rPr lang="de-DE" dirty="0"/>
              <a:t>Inhalt:</a:t>
            </a:r>
          </a:p>
          <a:p>
            <a:pPr lvl="1">
              <a:buFont typeface="Arial" panose="020B0604020202020204" pitchFamily="34" charset="0"/>
              <a:buChar char="•"/>
            </a:pPr>
            <a:r>
              <a:rPr lang="de-DE" dirty="0"/>
              <a:t>Struktur und Reihenfolge der Jobs, welche durch den Runner ausgeführt werden</a:t>
            </a:r>
          </a:p>
          <a:p>
            <a:pPr lvl="1">
              <a:buFont typeface="Arial" panose="020B0604020202020204" pitchFamily="34" charset="0"/>
              <a:buChar char="•"/>
            </a:pPr>
            <a:r>
              <a:rPr lang="de-DE" dirty="0"/>
              <a:t>Entscheidungen, welche der Runner bei bestimmten Bedingungen (</a:t>
            </a:r>
            <a:r>
              <a:rPr lang="de-DE" dirty="0" err="1"/>
              <a:t>conditions</a:t>
            </a:r>
            <a:r>
              <a:rPr lang="de-DE" dirty="0"/>
              <a:t>) treffen soll</a:t>
            </a:r>
          </a:p>
          <a:p>
            <a:pPr lvl="1">
              <a:buFont typeface="Arial" panose="020B0604020202020204" pitchFamily="34" charset="0"/>
              <a:buChar char="•"/>
            </a:pPr>
            <a:endParaRPr lang="de-DE" dirty="0"/>
          </a:p>
        </p:txBody>
      </p:sp>
      <p:pic>
        <p:nvPicPr>
          <p:cNvPr id="4" name="Grafik 3">
            <a:extLst>
              <a:ext uri="{FF2B5EF4-FFF2-40B4-BE49-F238E27FC236}">
                <a16:creationId xmlns:a16="http://schemas.microsoft.com/office/drawing/2014/main" id="{32119995-9A01-8DDF-8444-1EEA9D13097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331760388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Projekt-Pipeline erstellen</a:t>
            </a:r>
          </a:p>
          <a:p>
            <a:pPr marL="457200" indent="-457200">
              <a:buFont typeface="+mj-lt"/>
              <a:buAutoNum type="arabicPeriod"/>
            </a:pPr>
            <a:r>
              <a:rPr lang="de-DE" sz="2000" dirty="0"/>
              <a:t>Linke Sidebar </a:t>
            </a:r>
            <a:r>
              <a:rPr lang="de-DE" sz="2000" dirty="0">
                <a:sym typeface="Wingdings" panose="05000000000000000000" pitchFamily="2" charset="2"/>
              </a:rPr>
              <a:t> „Search </a:t>
            </a:r>
            <a:r>
              <a:rPr lang="de-DE" sz="2000" dirty="0" err="1">
                <a:sym typeface="Wingdings" panose="05000000000000000000" pitchFamily="2" charset="2"/>
              </a:rPr>
              <a:t>or</a:t>
            </a:r>
            <a:r>
              <a:rPr lang="de-DE" sz="2000" dirty="0">
                <a:sym typeface="Wingdings" panose="05000000000000000000" pitchFamily="2" charset="2"/>
              </a:rPr>
              <a:t> </a:t>
            </a:r>
            <a:r>
              <a:rPr lang="de-DE" sz="2000" dirty="0" err="1">
                <a:sym typeface="Wingdings" panose="05000000000000000000" pitchFamily="2" charset="2"/>
              </a:rPr>
              <a:t>go</a:t>
            </a:r>
            <a:r>
              <a:rPr lang="de-DE" sz="2000" dirty="0">
                <a:sym typeface="Wingdings" panose="05000000000000000000" pitchFamily="2" charset="2"/>
              </a:rPr>
              <a:t> </a:t>
            </a:r>
            <a:r>
              <a:rPr lang="de-DE" sz="2000" dirty="0" err="1">
                <a:sym typeface="Wingdings" panose="05000000000000000000" pitchFamily="2" charset="2"/>
              </a:rPr>
              <a:t>to</a:t>
            </a:r>
            <a:r>
              <a:rPr lang="de-DE" sz="2000" dirty="0">
                <a:sym typeface="Wingdings" panose="05000000000000000000" pitchFamily="2" charset="2"/>
              </a:rPr>
              <a:t>“  Projekt suchen</a:t>
            </a:r>
          </a:p>
          <a:p>
            <a:pPr marL="457200" indent="-457200">
              <a:buFont typeface="+mj-lt"/>
              <a:buAutoNum type="arabicPeriod"/>
            </a:pPr>
            <a:r>
              <a:rPr lang="de-DE" sz="2000" dirty="0">
                <a:sym typeface="Wingdings" panose="05000000000000000000" pitchFamily="2" charset="2"/>
              </a:rPr>
              <a:t>„Project </a:t>
            </a:r>
            <a:r>
              <a:rPr lang="de-DE" sz="2000" dirty="0" err="1">
                <a:sym typeface="Wingdings" panose="05000000000000000000" pitchFamily="2" charset="2"/>
              </a:rPr>
              <a:t>overview</a:t>
            </a:r>
            <a:r>
              <a:rPr lang="de-DE" sz="2000" dirty="0">
                <a:sym typeface="Wingdings" panose="05000000000000000000" pitchFamily="2" charset="2"/>
              </a:rPr>
              <a:t>“ auswählen</a:t>
            </a:r>
          </a:p>
          <a:p>
            <a:pPr marL="457200" indent="-457200">
              <a:buFont typeface="+mj-lt"/>
              <a:buAutoNum type="arabicPeriod"/>
            </a:pPr>
            <a:r>
              <a:rPr lang="de-DE" sz="2000" dirty="0">
                <a:sym typeface="Wingdings" panose="05000000000000000000" pitchFamily="2" charset="2"/>
              </a:rPr>
              <a:t>„</a:t>
            </a:r>
            <a:r>
              <a:rPr lang="de-DE" sz="2000" b="1" dirty="0">
                <a:sym typeface="Wingdings" panose="05000000000000000000" pitchFamily="2" charset="2"/>
              </a:rPr>
              <a:t>+</a:t>
            </a:r>
            <a:r>
              <a:rPr lang="de-DE" sz="2000" dirty="0">
                <a:sym typeface="Wingdings" panose="05000000000000000000" pitchFamily="2" charset="2"/>
              </a:rPr>
              <a:t>“ Icon in der Projektübersicht (nicht Sidebar!) auswählen  „New </a:t>
            </a:r>
            <a:r>
              <a:rPr lang="de-DE" sz="2000" dirty="0" err="1">
                <a:sym typeface="Wingdings" panose="05000000000000000000" pitchFamily="2" charset="2"/>
              </a:rPr>
              <a:t>file</a:t>
            </a:r>
            <a:r>
              <a:rPr lang="de-DE" sz="2000" dirty="0">
                <a:sym typeface="Wingdings" panose="05000000000000000000" pitchFamily="2" charset="2"/>
              </a:rPr>
              <a:t>“</a:t>
            </a:r>
          </a:p>
          <a:p>
            <a:pPr marL="457200" indent="-457200">
              <a:buFont typeface="+mj-lt"/>
              <a:buAutoNum type="arabicPeriod"/>
            </a:pPr>
            <a:r>
              <a:rPr lang="de-DE" sz="2000" dirty="0">
                <a:sym typeface="Wingdings" panose="05000000000000000000" pitchFamily="2" charset="2"/>
              </a:rPr>
              <a:t>„Filename“: .</a:t>
            </a:r>
            <a:r>
              <a:rPr lang="de-DE" sz="2000" dirty="0" err="1">
                <a:sym typeface="Wingdings" panose="05000000000000000000" pitchFamily="2" charset="2"/>
              </a:rPr>
              <a:t>gitlab-ci.yml</a:t>
            </a:r>
            <a:endParaRPr lang="de-DE" sz="2000" dirty="0">
              <a:sym typeface="Wingdings" panose="05000000000000000000" pitchFamily="2" charset="2"/>
            </a:endParaRPr>
          </a:p>
          <a:p>
            <a:pPr marL="457200" indent="-457200">
              <a:buFont typeface="+mj-lt"/>
              <a:buAutoNum type="arabicPeriod"/>
            </a:pPr>
            <a:r>
              <a:rPr lang="de-DE" sz="2000" dirty="0">
                <a:sym typeface="Wingdings" panose="05000000000000000000" pitchFamily="2" charset="2"/>
              </a:rPr>
              <a:t>Beispielkonfiguration:</a:t>
            </a:r>
          </a:p>
          <a:p>
            <a:pPr marL="457200" indent="-457200">
              <a:buFont typeface="+mj-lt"/>
              <a:buAutoNum type="arabicPeriod"/>
            </a:pPr>
            <a:endParaRPr lang="de-DE" sz="2000" dirty="0">
              <a:sym typeface="Wingdings" panose="05000000000000000000" pitchFamily="2" charset="2"/>
            </a:endParaRPr>
          </a:p>
          <a:p>
            <a:pPr marL="457200" indent="-457200">
              <a:buFont typeface="+mj-lt"/>
              <a:buAutoNum type="arabicPeriod"/>
            </a:pPr>
            <a:endParaRPr lang="de-DE" sz="2000" dirty="0">
              <a:sym typeface="Wingdings" panose="05000000000000000000" pitchFamily="2" charset="2"/>
            </a:endParaRPr>
          </a:p>
          <a:p>
            <a:pPr marL="457200" indent="-457200">
              <a:buFont typeface="+mj-lt"/>
              <a:buAutoNum type="arabicPeriod"/>
            </a:pPr>
            <a:endParaRPr lang="de-DE" sz="2000" dirty="0">
              <a:sym typeface="Wingdings" panose="05000000000000000000" pitchFamily="2" charset="2"/>
            </a:endParaRPr>
          </a:p>
          <a:p>
            <a:pPr marL="457200" indent="-457200">
              <a:buFont typeface="+mj-lt"/>
              <a:buAutoNum type="arabicPeriod"/>
            </a:pPr>
            <a:endParaRPr lang="de-DE" sz="2000" dirty="0">
              <a:sym typeface="Wingdings" panose="05000000000000000000" pitchFamily="2" charset="2"/>
            </a:endParaRPr>
          </a:p>
          <a:p>
            <a:pPr marL="457200" indent="-457200">
              <a:buFont typeface="+mj-lt"/>
              <a:buAutoNum type="arabicPeriod"/>
            </a:pPr>
            <a:endParaRPr lang="de-DE" sz="2000" dirty="0">
              <a:sym typeface="Wingdings" panose="05000000000000000000" pitchFamily="2" charset="2"/>
            </a:endParaRPr>
          </a:p>
          <a:p>
            <a:pPr marL="457200" indent="-457200">
              <a:buFont typeface="+mj-lt"/>
              <a:buAutoNum type="arabicPeriod"/>
            </a:pPr>
            <a:endParaRPr lang="de-DE" sz="2000" dirty="0">
              <a:sym typeface="Wingdings" panose="05000000000000000000" pitchFamily="2" charset="2"/>
            </a:endParaRPr>
          </a:p>
          <a:p>
            <a:pPr marL="457200" indent="-457200">
              <a:buFont typeface="+mj-lt"/>
              <a:buAutoNum type="arabicPeriod"/>
            </a:pPr>
            <a:endParaRPr lang="de-DE" sz="2000" dirty="0">
              <a:sym typeface="Wingdings" panose="05000000000000000000" pitchFamily="2" charset="2"/>
            </a:endParaRPr>
          </a:p>
          <a:p>
            <a:pPr marL="457200" indent="-457200">
              <a:buFont typeface="+mj-lt"/>
              <a:buAutoNum type="arabicPeriod"/>
            </a:pPr>
            <a:r>
              <a:rPr lang="de-DE" sz="2000" dirty="0">
                <a:sym typeface="Wingdings" panose="05000000000000000000" pitchFamily="2" charset="2"/>
              </a:rPr>
              <a:t>„Commit </a:t>
            </a:r>
            <a:r>
              <a:rPr lang="de-DE" sz="2000" dirty="0" err="1">
                <a:sym typeface="Wingdings" panose="05000000000000000000" pitchFamily="2" charset="2"/>
              </a:rPr>
              <a:t>changes</a:t>
            </a:r>
            <a:r>
              <a:rPr lang="de-DE" sz="2000" dirty="0">
                <a:sym typeface="Wingdings" panose="05000000000000000000" pitchFamily="2" charset="2"/>
              </a:rPr>
              <a:t>“</a:t>
            </a:r>
          </a:p>
        </p:txBody>
      </p:sp>
      <p:sp>
        <p:nvSpPr>
          <p:cNvPr id="4" name="Textfeld 3">
            <a:extLst>
              <a:ext uri="{FF2B5EF4-FFF2-40B4-BE49-F238E27FC236}">
                <a16:creationId xmlns:a16="http://schemas.microsoft.com/office/drawing/2014/main" id="{5617AB93-5EF8-B9BC-A7A8-E9398E4708DC}"/>
              </a:ext>
            </a:extLst>
          </p:cNvPr>
          <p:cNvSpPr txBox="1"/>
          <p:nvPr/>
        </p:nvSpPr>
        <p:spPr bwMode="auto">
          <a:xfrm>
            <a:off x="755576" y="3501008"/>
            <a:ext cx="4464496" cy="2677656"/>
          </a:xfrm>
          <a:prstGeom prst="rect">
            <a:avLst/>
          </a:prstGeom>
          <a:noFill/>
          <a:ln w="9525">
            <a:noFill/>
            <a:miter lim="800000"/>
            <a:headEnd/>
            <a:tailEnd/>
          </a:ln>
        </p:spPr>
        <p:txBody>
          <a:bodyPr wrap="square" rtlCol="0" anchor="ctr">
            <a:spAutoFit/>
          </a:bodyPr>
          <a:lstStyle/>
          <a:p>
            <a:pPr eaLnBrk="1" hangingPunct="1"/>
            <a:r>
              <a:rPr lang="en-US" sz="1400" b="0" i="0" dirty="0">
                <a:solidFill>
                  <a:srgbClr val="0F778A"/>
                </a:solidFill>
                <a:effectLst/>
                <a:latin typeface="GitLab Mono"/>
              </a:rPr>
              <a:t>stages</a:t>
            </a:r>
            <a:r>
              <a:rPr lang="en-US" sz="1400" b="0" i="0" dirty="0">
                <a:solidFill>
                  <a:srgbClr val="404040"/>
                </a:solidFill>
                <a:effectLst/>
                <a:latin typeface="GitLab Mono"/>
              </a:rPr>
              <a:t>: </a:t>
            </a:r>
          </a:p>
          <a:p>
            <a:pPr eaLnBrk="1" hangingPunct="1"/>
            <a:r>
              <a:rPr lang="en-US" sz="1400" dirty="0">
                <a:solidFill>
                  <a:srgbClr val="404040"/>
                </a:solidFill>
                <a:latin typeface="GitLab Mono"/>
              </a:rPr>
              <a:t>	</a:t>
            </a:r>
            <a:r>
              <a:rPr lang="en-US" sz="1400" b="0" i="0" dirty="0">
                <a:solidFill>
                  <a:srgbClr val="404040"/>
                </a:solidFill>
                <a:effectLst/>
                <a:latin typeface="GitLab Mono"/>
              </a:rPr>
              <a:t>- </a:t>
            </a:r>
            <a:r>
              <a:rPr lang="en-US" sz="1400" b="0" i="0" dirty="0">
                <a:solidFill>
                  <a:srgbClr val="BA2121"/>
                </a:solidFill>
                <a:effectLst/>
                <a:latin typeface="GitLab Mono"/>
              </a:rPr>
              <a:t>build</a:t>
            </a:r>
            <a:endParaRPr lang="en-US" sz="1400" dirty="0">
              <a:solidFill>
                <a:srgbClr val="404040"/>
              </a:solidFill>
              <a:latin typeface="GitLab Mono"/>
            </a:endParaRPr>
          </a:p>
          <a:p>
            <a:pPr eaLnBrk="1" hangingPunct="1"/>
            <a:r>
              <a:rPr lang="en-US" sz="1400" b="0" i="0" dirty="0">
                <a:solidFill>
                  <a:srgbClr val="404040"/>
                </a:solidFill>
                <a:effectLst/>
                <a:latin typeface="GitLab Mono"/>
              </a:rPr>
              <a:t>	- </a:t>
            </a:r>
            <a:r>
              <a:rPr lang="en-US" sz="1400" b="0" i="0" dirty="0">
                <a:solidFill>
                  <a:srgbClr val="BA2121"/>
                </a:solidFill>
                <a:effectLst/>
                <a:latin typeface="GitLab Mono"/>
              </a:rPr>
              <a:t>test</a:t>
            </a:r>
            <a:endParaRPr lang="en-US" sz="1400" dirty="0">
              <a:solidFill>
                <a:srgbClr val="404040"/>
              </a:solidFill>
              <a:latin typeface="GitLab Mono"/>
            </a:endParaRPr>
          </a:p>
          <a:p>
            <a:pPr eaLnBrk="1" hangingPunct="1"/>
            <a:endParaRPr lang="en-US" sz="1400" b="0" i="0" dirty="0">
              <a:solidFill>
                <a:srgbClr val="404040"/>
              </a:solidFill>
              <a:effectLst/>
              <a:latin typeface="GitLab Mono"/>
            </a:endParaRPr>
          </a:p>
          <a:p>
            <a:pPr eaLnBrk="1" hangingPunct="1"/>
            <a:r>
              <a:rPr lang="en-US" sz="1400" b="0" i="0" dirty="0" err="1">
                <a:solidFill>
                  <a:srgbClr val="0F778A"/>
                </a:solidFill>
                <a:effectLst/>
                <a:latin typeface="GitLab Mono"/>
              </a:rPr>
              <a:t>job_build</a:t>
            </a:r>
            <a:r>
              <a:rPr lang="en-US" sz="1400" b="0" i="0" dirty="0">
                <a:solidFill>
                  <a:srgbClr val="404040"/>
                </a:solidFill>
                <a:effectLst/>
                <a:latin typeface="GitLab Mono"/>
              </a:rPr>
              <a:t>: </a:t>
            </a:r>
          </a:p>
          <a:p>
            <a:pPr eaLnBrk="1" hangingPunct="1"/>
            <a:r>
              <a:rPr lang="en-US" sz="1400" dirty="0">
                <a:solidFill>
                  <a:srgbClr val="404040"/>
                </a:solidFill>
                <a:latin typeface="GitLab Mono"/>
              </a:rPr>
              <a:t>	</a:t>
            </a:r>
            <a:r>
              <a:rPr lang="en-US" sz="1400" b="0" i="0" dirty="0">
                <a:solidFill>
                  <a:srgbClr val="0F778A"/>
                </a:solidFill>
                <a:effectLst/>
                <a:latin typeface="GitLab Mono"/>
              </a:rPr>
              <a:t>stage</a:t>
            </a:r>
            <a:r>
              <a:rPr lang="en-US" sz="1400" b="0" i="0" dirty="0">
                <a:solidFill>
                  <a:srgbClr val="404040"/>
                </a:solidFill>
                <a:effectLst/>
                <a:latin typeface="GitLab Mono"/>
              </a:rPr>
              <a:t>: </a:t>
            </a:r>
            <a:r>
              <a:rPr lang="en-US" sz="1400" b="0" i="0" dirty="0">
                <a:solidFill>
                  <a:srgbClr val="BA2121"/>
                </a:solidFill>
                <a:effectLst/>
                <a:latin typeface="GitLab Mono"/>
              </a:rPr>
              <a:t>build</a:t>
            </a:r>
            <a:endParaRPr lang="en-US" sz="1400" dirty="0">
              <a:solidFill>
                <a:srgbClr val="404040"/>
              </a:solidFill>
              <a:latin typeface="GitLab Mono"/>
            </a:endParaRPr>
          </a:p>
          <a:p>
            <a:pPr eaLnBrk="1" hangingPunct="1"/>
            <a:r>
              <a:rPr lang="en-US" sz="1400" b="0" i="0" dirty="0">
                <a:solidFill>
                  <a:srgbClr val="404040"/>
                </a:solidFill>
                <a:effectLst/>
                <a:latin typeface="GitLab Mono"/>
              </a:rPr>
              <a:t>	</a:t>
            </a:r>
            <a:r>
              <a:rPr lang="en-US" sz="1400" b="0" i="0" dirty="0">
                <a:solidFill>
                  <a:srgbClr val="0F778A"/>
                </a:solidFill>
                <a:effectLst/>
                <a:latin typeface="GitLab Mono"/>
              </a:rPr>
              <a:t>script</a:t>
            </a:r>
            <a:r>
              <a:rPr lang="en-US" sz="1400" b="0" i="0" dirty="0">
                <a:solidFill>
                  <a:srgbClr val="404040"/>
                </a:solidFill>
                <a:effectLst/>
                <a:latin typeface="GitLab Mono"/>
              </a:rPr>
              <a:t>:</a:t>
            </a:r>
          </a:p>
          <a:p>
            <a:pPr eaLnBrk="1" hangingPunct="1"/>
            <a:r>
              <a:rPr lang="en-US" sz="1400" dirty="0">
                <a:solidFill>
                  <a:srgbClr val="404040"/>
                </a:solidFill>
                <a:latin typeface="GitLab Mono"/>
              </a:rPr>
              <a:t>		</a:t>
            </a:r>
            <a:r>
              <a:rPr lang="en-US" sz="1400" b="0" i="0" dirty="0">
                <a:solidFill>
                  <a:srgbClr val="404040"/>
                </a:solidFill>
                <a:effectLst/>
                <a:latin typeface="GitLab Mono"/>
              </a:rPr>
              <a:t>- </a:t>
            </a:r>
            <a:r>
              <a:rPr lang="en-US" sz="1400" b="0" i="0" dirty="0">
                <a:solidFill>
                  <a:srgbClr val="BA2121"/>
                </a:solidFill>
                <a:effectLst/>
                <a:latin typeface="GitLab Mono"/>
              </a:rPr>
              <a:t>echo "Building the project"</a:t>
            </a:r>
            <a:r>
              <a:rPr lang="en-US" sz="1400" b="0" i="0" dirty="0">
                <a:solidFill>
                  <a:srgbClr val="404040"/>
                </a:solidFill>
                <a:effectLst/>
                <a:latin typeface="GitLab Mono"/>
              </a:rPr>
              <a:t> </a:t>
            </a:r>
            <a:r>
              <a:rPr lang="en-US" sz="1400" b="0" i="0" dirty="0" err="1">
                <a:solidFill>
                  <a:srgbClr val="0F778A"/>
                </a:solidFill>
                <a:effectLst/>
                <a:latin typeface="GitLab Mono"/>
              </a:rPr>
              <a:t>job_test</a:t>
            </a:r>
            <a:r>
              <a:rPr lang="en-US" sz="1400" b="0" i="0" dirty="0">
                <a:solidFill>
                  <a:srgbClr val="404040"/>
                </a:solidFill>
                <a:effectLst/>
                <a:latin typeface="GitLab Mono"/>
              </a:rPr>
              <a:t>:</a:t>
            </a:r>
          </a:p>
          <a:p>
            <a:pPr eaLnBrk="1" hangingPunct="1"/>
            <a:r>
              <a:rPr lang="en-US" sz="1400" dirty="0">
                <a:solidFill>
                  <a:srgbClr val="404040"/>
                </a:solidFill>
                <a:latin typeface="GitLab Mono"/>
              </a:rPr>
              <a:t>	</a:t>
            </a:r>
            <a:r>
              <a:rPr lang="en-US" sz="1400" b="0" i="0" dirty="0">
                <a:solidFill>
                  <a:srgbClr val="0F778A"/>
                </a:solidFill>
                <a:effectLst/>
                <a:latin typeface="GitLab Mono"/>
              </a:rPr>
              <a:t>stage</a:t>
            </a:r>
            <a:r>
              <a:rPr lang="en-US" sz="1400" b="0" i="0" dirty="0">
                <a:solidFill>
                  <a:srgbClr val="404040"/>
                </a:solidFill>
                <a:effectLst/>
                <a:latin typeface="GitLab Mono"/>
              </a:rPr>
              <a:t>: </a:t>
            </a:r>
            <a:r>
              <a:rPr lang="en-US" sz="1400" b="0" i="0" dirty="0">
                <a:solidFill>
                  <a:srgbClr val="BA2121"/>
                </a:solidFill>
                <a:effectLst/>
                <a:latin typeface="GitLab Mono"/>
              </a:rPr>
              <a:t>test</a:t>
            </a:r>
            <a:endParaRPr lang="en-US" sz="1400" dirty="0">
              <a:solidFill>
                <a:srgbClr val="404040"/>
              </a:solidFill>
              <a:latin typeface="GitLab Mono"/>
            </a:endParaRPr>
          </a:p>
          <a:p>
            <a:pPr eaLnBrk="1" hangingPunct="1"/>
            <a:r>
              <a:rPr lang="en-US" sz="1400" b="0" i="0" dirty="0">
                <a:solidFill>
                  <a:srgbClr val="404040"/>
                </a:solidFill>
                <a:effectLst/>
                <a:latin typeface="GitLab Mono"/>
              </a:rPr>
              <a:t>	</a:t>
            </a:r>
            <a:r>
              <a:rPr lang="en-US" sz="1400" b="0" i="0" dirty="0">
                <a:solidFill>
                  <a:srgbClr val="0F778A"/>
                </a:solidFill>
                <a:effectLst/>
                <a:latin typeface="GitLab Mono"/>
              </a:rPr>
              <a:t>script</a:t>
            </a:r>
            <a:r>
              <a:rPr lang="en-US" sz="1400" b="0" i="0" dirty="0">
                <a:solidFill>
                  <a:srgbClr val="404040"/>
                </a:solidFill>
                <a:effectLst/>
                <a:latin typeface="GitLab Mono"/>
              </a:rPr>
              <a:t>:</a:t>
            </a:r>
          </a:p>
          <a:p>
            <a:pPr eaLnBrk="1" hangingPunct="1"/>
            <a:r>
              <a:rPr lang="en-US" sz="1400" dirty="0">
                <a:solidFill>
                  <a:srgbClr val="404040"/>
                </a:solidFill>
                <a:latin typeface="GitLab Mono"/>
              </a:rPr>
              <a:t>		</a:t>
            </a:r>
            <a:r>
              <a:rPr lang="en-US" sz="1400" b="0" i="0" dirty="0">
                <a:solidFill>
                  <a:srgbClr val="404040"/>
                </a:solidFill>
                <a:effectLst/>
                <a:latin typeface="GitLab Mono"/>
              </a:rPr>
              <a:t>- </a:t>
            </a:r>
            <a:r>
              <a:rPr lang="en-US" sz="1400" b="0" i="0" dirty="0">
                <a:solidFill>
                  <a:srgbClr val="BA2121"/>
                </a:solidFill>
                <a:effectLst/>
                <a:latin typeface="GitLab Mono"/>
              </a:rPr>
              <a:t>echo "Running tests"</a:t>
            </a:r>
            <a:endParaRPr lang="de-DE" sz="1800" dirty="0">
              <a:latin typeface="Arial" charset="0"/>
            </a:endParaRPr>
          </a:p>
        </p:txBody>
      </p:sp>
      <p:pic>
        <p:nvPicPr>
          <p:cNvPr id="5" name="Grafik 4">
            <a:extLst>
              <a:ext uri="{FF2B5EF4-FFF2-40B4-BE49-F238E27FC236}">
                <a16:creationId xmlns:a16="http://schemas.microsoft.com/office/drawing/2014/main" id="{ACF8051B-A05C-2B79-14DE-A224C2DC2B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11790844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Inhaltsplatzhalter 18">
            <a:extLst>
              <a:ext uri="{FF2B5EF4-FFF2-40B4-BE49-F238E27FC236}">
                <a16:creationId xmlns:a16="http://schemas.microsoft.com/office/drawing/2014/main" id="{BE3C4C95-FD5D-27F0-ED0C-AB8113CAC9F1}"/>
              </a:ext>
            </a:extLst>
          </p:cNvPr>
          <p:cNvSpPr>
            <a:spLocks noGrp="1"/>
          </p:cNvSpPr>
          <p:nvPr>
            <p:ph idx="1"/>
          </p:nvPr>
        </p:nvSpPr>
        <p:spPr/>
        <p:txBody>
          <a:bodyPr/>
          <a:lstStyle/>
          <a:p>
            <a:pPr>
              <a:buFont typeface="Arial" panose="020B0604020202020204" pitchFamily="34" charset="0"/>
              <a:buChar char="•"/>
            </a:pPr>
            <a:r>
              <a:rPr lang="de-DE" altLang="de-DE" sz="1800" b="1" dirty="0"/>
              <a:t>Tag 1 – Einführung in </a:t>
            </a:r>
            <a:r>
              <a:rPr lang="de-DE" altLang="de-DE" sz="1800" b="1" dirty="0" err="1"/>
              <a:t>Git</a:t>
            </a:r>
            <a:r>
              <a:rPr lang="de-DE" altLang="de-DE" sz="1800" b="1" dirty="0"/>
              <a:t> und </a:t>
            </a:r>
            <a:r>
              <a:rPr lang="de-DE" altLang="de-DE" sz="1800" b="1" dirty="0" err="1"/>
              <a:t>GitLab</a:t>
            </a:r>
            <a:r>
              <a:rPr lang="de-DE" altLang="de-DE" sz="1800" b="1" dirty="0"/>
              <a:t>, </a:t>
            </a:r>
            <a:r>
              <a:rPr lang="de-DE" altLang="de-DE" sz="1800" b="1" dirty="0" err="1"/>
              <a:t>Git</a:t>
            </a:r>
            <a:r>
              <a:rPr lang="de-DE" altLang="de-DE" sz="1800" b="1" dirty="0"/>
              <a:t>-Workflow im Team</a:t>
            </a:r>
          </a:p>
          <a:p>
            <a:pPr lvl="1">
              <a:buFont typeface="Arial" panose="020B0604020202020204" pitchFamily="34" charset="0"/>
              <a:buChar char="•"/>
            </a:pPr>
            <a:r>
              <a:rPr lang="de-DE" altLang="de-DE" sz="1400" dirty="0"/>
              <a:t>Einführung &amp; Kursüberblick</a:t>
            </a:r>
          </a:p>
          <a:p>
            <a:pPr lvl="1">
              <a:buFont typeface="Arial" panose="020B0604020202020204" pitchFamily="34" charset="0"/>
              <a:buChar char="•"/>
            </a:pPr>
            <a:r>
              <a:rPr lang="de-DE" altLang="de-DE" sz="1400" dirty="0"/>
              <a:t>Grundlagen von </a:t>
            </a:r>
            <a:r>
              <a:rPr lang="de-DE" altLang="de-DE" sz="1400" dirty="0" err="1"/>
              <a:t>Git</a:t>
            </a:r>
            <a:endParaRPr lang="de-DE" altLang="de-DE" sz="1400" dirty="0"/>
          </a:p>
          <a:p>
            <a:pPr lvl="1">
              <a:buFont typeface="Arial" panose="020B0604020202020204" pitchFamily="34" charset="0"/>
              <a:buChar char="•"/>
            </a:pPr>
            <a:r>
              <a:rPr lang="de-DE" altLang="de-DE" sz="1400" dirty="0" err="1"/>
              <a:t>Git</a:t>
            </a:r>
            <a:r>
              <a:rPr lang="de-DE" altLang="de-DE" sz="1400" dirty="0"/>
              <a:t> </a:t>
            </a:r>
            <a:r>
              <a:rPr lang="de-DE" altLang="de-DE" sz="1400" dirty="0" err="1"/>
              <a:t>Rebase</a:t>
            </a:r>
            <a:r>
              <a:rPr lang="de-DE" altLang="de-DE" sz="1400" dirty="0"/>
              <a:t> und </a:t>
            </a:r>
            <a:r>
              <a:rPr lang="de-DE" altLang="de-DE" sz="1400" dirty="0" err="1"/>
              <a:t>Merge</a:t>
            </a:r>
            <a:r>
              <a:rPr lang="de-DE" altLang="de-DE" sz="1400" dirty="0"/>
              <a:t>-Strategien</a:t>
            </a:r>
          </a:p>
          <a:p>
            <a:pPr lvl="1">
              <a:buFont typeface="Arial" panose="020B0604020202020204" pitchFamily="34" charset="0"/>
              <a:buChar char="•"/>
            </a:pPr>
            <a:r>
              <a:rPr lang="de-DE" altLang="de-DE" sz="1400" dirty="0" err="1"/>
              <a:t>Git</a:t>
            </a:r>
            <a:r>
              <a:rPr lang="de-DE" altLang="de-DE" sz="1400" dirty="0"/>
              <a:t> Remote</a:t>
            </a:r>
          </a:p>
          <a:p>
            <a:pPr lvl="1">
              <a:buFont typeface="Arial" panose="020B0604020202020204" pitchFamily="34" charset="0"/>
              <a:buChar char="•"/>
            </a:pPr>
            <a:r>
              <a:rPr lang="de-DE" altLang="de-DE" sz="1400" dirty="0"/>
              <a:t>Grundlagen von </a:t>
            </a:r>
            <a:r>
              <a:rPr lang="de-DE" altLang="de-DE" sz="1400" dirty="0" err="1"/>
              <a:t>GitLab</a:t>
            </a:r>
            <a:endParaRPr lang="de-DE" altLang="de-DE" sz="1400" dirty="0"/>
          </a:p>
          <a:p>
            <a:pPr lvl="1">
              <a:buFont typeface="Arial" panose="020B0604020202020204" pitchFamily="34" charset="0"/>
              <a:buChar char="•"/>
            </a:pPr>
            <a:r>
              <a:rPr lang="de-DE" altLang="de-DE" sz="1400" dirty="0" err="1"/>
              <a:t>Git</a:t>
            </a:r>
            <a:r>
              <a:rPr lang="de-DE" altLang="de-DE" sz="1400" dirty="0"/>
              <a:t>-Workflow im Team</a:t>
            </a:r>
          </a:p>
          <a:p>
            <a:pPr>
              <a:buFont typeface="Arial" panose="020B0604020202020204" pitchFamily="34" charset="0"/>
              <a:buChar char="•"/>
            </a:pPr>
            <a:r>
              <a:rPr lang="de-DE" altLang="de-DE" sz="1800" b="1" dirty="0"/>
              <a:t>Tag 2 – Vertiefung </a:t>
            </a:r>
            <a:r>
              <a:rPr lang="de-DE" altLang="de-DE" sz="1800" b="1" dirty="0" err="1"/>
              <a:t>Git</a:t>
            </a:r>
            <a:r>
              <a:rPr lang="de-DE" altLang="de-DE" sz="1800" b="1" dirty="0"/>
              <a:t>-Workflow, CI/CD &amp; </a:t>
            </a:r>
            <a:r>
              <a:rPr lang="de-DE" altLang="de-DE" sz="1800" b="1" dirty="0" err="1"/>
              <a:t>GitLab</a:t>
            </a:r>
            <a:r>
              <a:rPr lang="de-DE" altLang="de-DE" sz="1800" b="1" dirty="0"/>
              <a:t> CI </a:t>
            </a:r>
          </a:p>
          <a:p>
            <a:pPr lvl="1">
              <a:buFont typeface="Arial" panose="020B0604020202020204" pitchFamily="34" charset="0"/>
              <a:buChar char="•"/>
            </a:pPr>
            <a:r>
              <a:rPr lang="de-DE" altLang="de-DE" sz="1400" dirty="0" err="1"/>
              <a:t>Gitflow</a:t>
            </a:r>
            <a:r>
              <a:rPr lang="de-DE" altLang="de-DE" sz="1400" dirty="0"/>
              <a:t>-Workflow</a:t>
            </a:r>
          </a:p>
          <a:p>
            <a:pPr lvl="1">
              <a:buFont typeface="Arial" panose="020B0604020202020204" pitchFamily="34" charset="0"/>
              <a:buChar char="•"/>
            </a:pPr>
            <a:r>
              <a:rPr lang="de-DE" altLang="de-DE" sz="1400" dirty="0"/>
              <a:t>Tags, Releases &amp; deren Verwaltung</a:t>
            </a:r>
          </a:p>
          <a:p>
            <a:pPr lvl="1">
              <a:buFont typeface="Arial" panose="020B0604020202020204" pitchFamily="34" charset="0"/>
              <a:buChar char="•"/>
            </a:pPr>
            <a:r>
              <a:rPr lang="de-DE" altLang="de-DE" sz="1400" u="sng" dirty="0" err="1"/>
              <a:t>GitLab</a:t>
            </a:r>
            <a:r>
              <a:rPr lang="de-DE" altLang="de-DE" sz="1400" u="sng" dirty="0"/>
              <a:t>-Runner</a:t>
            </a:r>
          </a:p>
          <a:p>
            <a:pPr lvl="1">
              <a:buFont typeface="Arial" panose="020B0604020202020204" pitchFamily="34" charset="0"/>
              <a:buChar char="•"/>
            </a:pPr>
            <a:r>
              <a:rPr lang="de-DE" altLang="de-DE" sz="1400" dirty="0"/>
              <a:t>Einführung in </a:t>
            </a:r>
            <a:r>
              <a:rPr lang="de-DE" altLang="de-DE" sz="1400" dirty="0" err="1"/>
              <a:t>GitLab</a:t>
            </a:r>
            <a:r>
              <a:rPr lang="de-DE" altLang="de-DE" sz="1400" dirty="0"/>
              <a:t> CI/CD &amp; </a:t>
            </a:r>
            <a:r>
              <a:rPr lang="de-DE" altLang="de-DE" sz="1400" dirty="0" err="1"/>
              <a:t>gitlab.yml</a:t>
            </a:r>
            <a:endParaRPr lang="de-DE" altLang="de-DE" sz="1400" dirty="0"/>
          </a:p>
          <a:p>
            <a:pPr>
              <a:buFont typeface="Arial" panose="020B0604020202020204" pitchFamily="34" charset="0"/>
              <a:buChar char="•"/>
            </a:pPr>
            <a:r>
              <a:rPr lang="de-DE" altLang="de-DE" sz="1800" b="1" dirty="0"/>
              <a:t>Tag 3 – </a:t>
            </a:r>
            <a:r>
              <a:rPr lang="de-DE" altLang="de-DE" sz="1800" b="1" dirty="0" err="1"/>
              <a:t>GitOps</a:t>
            </a:r>
            <a:r>
              <a:rPr lang="de-DE" altLang="de-DE" sz="1800" b="1" dirty="0"/>
              <a:t>, Docker in der Entwicklung und </a:t>
            </a:r>
            <a:r>
              <a:rPr lang="de-DE" altLang="de-DE" sz="1800" b="1" dirty="0" err="1"/>
              <a:t>Deployment</a:t>
            </a:r>
            <a:r>
              <a:rPr lang="de-DE" altLang="de-DE" sz="1800" b="1" dirty="0"/>
              <a:t>-Strategien</a:t>
            </a:r>
          </a:p>
          <a:p>
            <a:pPr lvl="1">
              <a:buFont typeface="Arial" panose="020B0604020202020204" pitchFamily="34" charset="0"/>
              <a:buChar char="•"/>
            </a:pPr>
            <a:r>
              <a:rPr lang="de-DE" altLang="de-DE" sz="1400" dirty="0" err="1"/>
              <a:t>GitOps</a:t>
            </a:r>
            <a:r>
              <a:rPr lang="de-DE" altLang="de-DE" sz="1400" dirty="0"/>
              <a:t> Grundlagen</a:t>
            </a:r>
          </a:p>
          <a:p>
            <a:pPr lvl="1">
              <a:buFont typeface="Arial" panose="020B0604020202020204" pitchFamily="34" charset="0"/>
              <a:buChar char="•"/>
            </a:pPr>
            <a:r>
              <a:rPr lang="de-DE" altLang="de-DE" sz="1400" dirty="0"/>
              <a:t>Lokale Entwicklung mit Docker</a:t>
            </a:r>
          </a:p>
          <a:p>
            <a:pPr lvl="1">
              <a:buFont typeface="Arial" panose="020B0604020202020204" pitchFamily="34" charset="0"/>
              <a:buChar char="•"/>
            </a:pPr>
            <a:r>
              <a:rPr lang="de-DE" altLang="de-DE" sz="1400" dirty="0"/>
              <a:t>Container/Docker-Registry</a:t>
            </a:r>
          </a:p>
          <a:p>
            <a:pPr lvl="1">
              <a:buFont typeface="Arial" panose="020B0604020202020204" pitchFamily="34" charset="0"/>
              <a:buChar char="•"/>
            </a:pPr>
            <a:r>
              <a:rPr lang="de-DE" altLang="de-DE" sz="1400" dirty="0"/>
              <a:t>Erstellen von Release- und </a:t>
            </a:r>
            <a:r>
              <a:rPr lang="de-DE" altLang="de-DE" sz="1400" dirty="0" err="1"/>
              <a:t>Tagged</a:t>
            </a:r>
            <a:r>
              <a:rPr lang="de-DE" altLang="de-DE" sz="1400" dirty="0"/>
              <a:t>-Images</a:t>
            </a:r>
          </a:p>
          <a:p>
            <a:pPr lvl="1">
              <a:buFont typeface="Arial" panose="020B0604020202020204" pitchFamily="34" charset="0"/>
              <a:buChar char="•"/>
            </a:pPr>
            <a:r>
              <a:rPr lang="de-DE" altLang="de-DE" sz="1400" dirty="0"/>
              <a:t>Möglichkeiten des </a:t>
            </a:r>
            <a:r>
              <a:rPr lang="de-DE" altLang="de-DE" sz="1400" dirty="0" err="1"/>
              <a:t>Deployments</a:t>
            </a:r>
            <a:r>
              <a:rPr lang="de-DE" altLang="de-DE" sz="1400" dirty="0"/>
              <a:t> &amp; Verwaltung von Konfiguration</a:t>
            </a:r>
          </a:p>
          <a:p>
            <a:pPr lvl="1">
              <a:buFont typeface="Arial" panose="020B0604020202020204" pitchFamily="34" charset="0"/>
              <a:buChar char="•"/>
            </a:pPr>
            <a:r>
              <a:rPr lang="de-DE" altLang="de-DE" sz="1400" dirty="0"/>
              <a:t>Abschlussübung &amp; Diskussion</a:t>
            </a:r>
          </a:p>
          <a:p>
            <a:pPr lvl="1">
              <a:buFont typeface="Arial" panose="020B0604020202020204" pitchFamily="34" charset="0"/>
              <a:buChar char="•"/>
            </a:pPr>
            <a:endParaRPr lang="de-DE" altLang="de-DE" sz="1400" dirty="0"/>
          </a:p>
        </p:txBody>
      </p:sp>
      <p:sp>
        <p:nvSpPr>
          <p:cNvPr id="6147" name="Rectangle 1062">
            <a:extLst>
              <a:ext uri="{FF2B5EF4-FFF2-40B4-BE49-F238E27FC236}">
                <a16:creationId xmlns:a16="http://schemas.microsoft.com/office/drawing/2014/main" id="{C46E9340-3256-8D55-A265-94F2F41E288E}"/>
              </a:ext>
            </a:extLst>
          </p:cNvPr>
          <p:cNvSpPr>
            <a:spLocks noGrp="1" noChangeArrowheads="1"/>
          </p:cNvSpPr>
          <p:nvPr>
            <p:ph type="title"/>
          </p:nvPr>
        </p:nvSpPr>
        <p:spPr>
          <a:xfrm>
            <a:off x="285750" y="142875"/>
            <a:ext cx="5654675" cy="706438"/>
          </a:xfrm>
        </p:spPr>
        <p:txBody>
          <a:bodyPr/>
          <a:lstStyle/>
          <a:p>
            <a:r>
              <a:rPr lang="de-DE" altLang="de-DE" dirty="0"/>
              <a:t>Agenda</a:t>
            </a:r>
          </a:p>
        </p:txBody>
      </p:sp>
    </p:spTree>
    <p:extLst>
      <p:ext uri="{BB962C8B-B14F-4D97-AF65-F5344CB8AC3E}">
        <p14:creationId xmlns:p14="http://schemas.microsoft.com/office/powerpoint/2010/main" val="358517896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Eigenen Project Runner benutzen</a:t>
            </a:r>
          </a:p>
          <a:p>
            <a:pPr>
              <a:buFont typeface="Arial" panose="020B0604020202020204" pitchFamily="34" charset="0"/>
              <a:buChar char="•"/>
            </a:pPr>
            <a:r>
              <a:rPr lang="de-DE" dirty="0" err="1"/>
              <a:t>GitLab</a:t>
            </a:r>
            <a:r>
              <a:rPr lang="de-DE" dirty="0"/>
              <a:t> Runner installieren</a:t>
            </a:r>
          </a:p>
          <a:p>
            <a:pPr>
              <a:buFont typeface="Arial" panose="020B0604020202020204" pitchFamily="34" charset="0"/>
              <a:buChar char="•"/>
            </a:pPr>
            <a:r>
              <a:rPr lang="de-DE" dirty="0"/>
              <a:t>Neues Projekt erstellen</a:t>
            </a:r>
          </a:p>
          <a:p>
            <a:pPr>
              <a:buFont typeface="Arial" panose="020B0604020202020204" pitchFamily="34" charset="0"/>
              <a:buChar char="•"/>
            </a:pPr>
            <a:r>
              <a:rPr lang="de-DE" dirty="0"/>
              <a:t>Projekt-Pipeline erstellen</a:t>
            </a:r>
          </a:p>
          <a:p>
            <a:pPr>
              <a:buFont typeface="Arial" panose="020B0604020202020204" pitchFamily="34" charset="0"/>
              <a:buChar char="•"/>
            </a:pPr>
            <a:r>
              <a:rPr lang="de-DE" u="sng" dirty="0"/>
              <a:t>Projekt-Runner erstellen und registrieren</a:t>
            </a:r>
          </a:p>
          <a:p>
            <a:pPr>
              <a:buFont typeface="Arial" panose="020B0604020202020204" pitchFamily="34" charset="0"/>
              <a:buChar char="•"/>
            </a:pPr>
            <a:r>
              <a:rPr lang="de-DE" dirty="0"/>
              <a:t>Pipeline triggern, um den Runner zu starten</a:t>
            </a:r>
          </a:p>
          <a:p>
            <a:pPr marL="0" indent="0">
              <a:buNone/>
            </a:pPr>
            <a:endParaRPr lang="de-DE" b="1" dirty="0"/>
          </a:p>
        </p:txBody>
      </p:sp>
      <p:pic>
        <p:nvPicPr>
          <p:cNvPr id="4" name="Grafik 3">
            <a:extLst>
              <a:ext uri="{FF2B5EF4-FFF2-40B4-BE49-F238E27FC236}">
                <a16:creationId xmlns:a16="http://schemas.microsoft.com/office/drawing/2014/main" id="{F3A5EE6A-64D8-9AE6-52E5-FED1FEAAE8D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77632538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Projekt-Runner erstellen und registrieren</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de-DE" sz="2000" b="0" i="0" u="none" strike="noStrike" kern="0" cap="none" spc="0" normalizeH="0" baseline="0" noProof="0" dirty="0">
                <a:ln>
                  <a:noFill/>
                </a:ln>
                <a:solidFill>
                  <a:srgbClr val="000000"/>
                </a:solidFill>
                <a:effectLst/>
                <a:uLnTx/>
                <a:uFillTx/>
                <a:latin typeface="Arial"/>
                <a:ea typeface="+mn-ea"/>
                <a:cs typeface="+mn-cs"/>
              </a:rPr>
              <a:t>Voraussetzung: </a:t>
            </a:r>
            <a:r>
              <a:rPr kumimoji="0" lang="de-DE" sz="2000" b="0" i="0" u="none" strike="noStrike" kern="0" cap="none" spc="0" normalizeH="0" baseline="0" noProof="0" dirty="0" err="1">
                <a:ln>
                  <a:noFill/>
                </a:ln>
                <a:solidFill>
                  <a:srgbClr val="000000"/>
                </a:solidFill>
                <a:effectLst/>
                <a:uLnTx/>
                <a:uFillTx/>
                <a:latin typeface="Arial"/>
                <a:ea typeface="+mn-ea"/>
                <a:cs typeface="+mn-cs"/>
              </a:rPr>
              <a:t>Maintainer</a:t>
            </a:r>
            <a:r>
              <a:rPr kumimoji="0" lang="de-DE" sz="2000" b="0" i="0" u="none" strike="noStrike" kern="0" cap="none" spc="0" normalizeH="0" baseline="0" noProof="0" dirty="0">
                <a:ln>
                  <a:noFill/>
                </a:ln>
                <a:solidFill>
                  <a:srgbClr val="000000"/>
                </a:solidFill>
                <a:effectLst/>
                <a:uLnTx/>
                <a:uFillTx/>
                <a:latin typeface="Arial"/>
                <a:ea typeface="+mn-ea"/>
                <a:cs typeface="+mn-cs"/>
              </a:rPr>
              <a:t>-Rechte für das Projekt</a:t>
            </a:r>
            <a:endParaRPr lang="de-DE" b="1" dirty="0"/>
          </a:p>
          <a:p>
            <a:pPr marL="457200" indent="-457200">
              <a:buFont typeface="+mj-lt"/>
              <a:buAutoNum type="arabicPeriod"/>
            </a:pPr>
            <a:r>
              <a:rPr lang="de-DE" dirty="0"/>
              <a:t>Eigenes Projekt auswählen</a:t>
            </a:r>
          </a:p>
          <a:p>
            <a:pPr marL="457200" indent="-457200">
              <a:buFont typeface="+mj-lt"/>
              <a:buAutoNum type="arabicPeriod"/>
            </a:pPr>
            <a:r>
              <a:rPr lang="de-DE" dirty="0"/>
              <a:t>„Settings“ </a:t>
            </a:r>
            <a:r>
              <a:rPr lang="de-DE" dirty="0">
                <a:sym typeface="Wingdings" panose="05000000000000000000" pitchFamily="2" charset="2"/>
              </a:rPr>
              <a:t> „CI/CD“</a:t>
            </a:r>
          </a:p>
          <a:p>
            <a:pPr marL="457200" indent="-457200">
              <a:buFont typeface="+mj-lt"/>
              <a:buAutoNum type="arabicPeriod"/>
            </a:pPr>
            <a:r>
              <a:rPr lang="de-DE" dirty="0">
                <a:sym typeface="Wingdings" panose="05000000000000000000" pitchFamily="2" charset="2"/>
              </a:rPr>
              <a:t>Runners-Sektion aufklappen (</a:t>
            </a:r>
            <a:r>
              <a:rPr lang="de-DE" dirty="0" err="1">
                <a:sym typeface="Wingdings" panose="05000000000000000000" pitchFamily="2" charset="2"/>
              </a:rPr>
              <a:t>Expand</a:t>
            </a:r>
            <a:r>
              <a:rPr lang="de-DE" dirty="0">
                <a:sym typeface="Wingdings" panose="05000000000000000000" pitchFamily="2" charset="2"/>
              </a:rPr>
              <a:t>)</a:t>
            </a:r>
          </a:p>
          <a:p>
            <a:pPr marL="457200" indent="-457200">
              <a:buFont typeface="+mj-lt"/>
              <a:buAutoNum type="arabicPeriod"/>
            </a:pPr>
            <a:r>
              <a:rPr lang="de-DE" dirty="0"/>
              <a:t>„Project </a:t>
            </a:r>
            <a:r>
              <a:rPr lang="de-DE" dirty="0" err="1"/>
              <a:t>runners</a:t>
            </a:r>
            <a:r>
              <a:rPr lang="de-DE" dirty="0"/>
              <a:t>“ </a:t>
            </a:r>
            <a:r>
              <a:rPr lang="de-DE" dirty="0">
                <a:sym typeface="Wingdings" panose="05000000000000000000" pitchFamily="2" charset="2"/>
              </a:rPr>
              <a:t> „New </a:t>
            </a:r>
            <a:r>
              <a:rPr lang="de-DE" dirty="0" err="1">
                <a:sym typeface="Wingdings" panose="05000000000000000000" pitchFamily="2" charset="2"/>
              </a:rPr>
              <a:t>project</a:t>
            </a:r>
            <a:r>
              <a:rPr lang="de-DE" dirty="0">
                <a:sym typeface="Wingdings" panose="05000000000000000000" pitchFamily="2" charset="2"/>
              </a:rPr>
              <a:t> </a:t>
            </a:r>
            <a:r>
              <a:rPr lang="de-DE" dirty="0" err="1">
                <a:sym typeface="Wingdings" panose="05000000000000000000" pitchFamily="2" charset="2"/>
              </a:rPr>
              <a:t>runner</a:t>
            </a:r>
            <a:r>
              <a:rPr lang="de-DE" dirty="0">
                <a:sym typeface="Wingdings" panose="05000000000000000000" pitchFamily="2" charset="2"/>
              </a:rPr>
              <a:t>“</a:t>
            </a:r>
          </a:p>
          <a:p>
            <a:pPr marL="457200" indent="-457200">
              <a:buFont typeface="+mj-lt"/>
              <a:buAutoNum type="arabicPeriod"/>
            </a:pPr>
            <a:r>
              <a:rPr lang="de-DE" dirty="0">
                <a:sym typeface="Wingdings" panose="05000000000000000000" pitchFamily="2" charset="2"/>
              </a:rPr>
              <a:t>„Tags“  „Run </a:t>
            </a:r>
            <a:r>
              <a:rPr lang="de-DE" dirty="0" err="1">
                <a:sym typeface="Wingdings" panose="05000000000000000000" pitchFamily="2" charset="2"/>
              </a:rPr>
              <a:t>untagged</a:t>
            </a:r>
            <a:r>
              <a:rPr lang="de-DE" dirty="0">
                <a:sym typeface="Wingdings" panose="05000000000000000000" pitchFamily="2" charset="2"/>
              </a:rPr>
              <a:t> </a:t>
            </a:r>
            <a:r>
              <a:rPr lang="de-DE" dirty="0" err="1">
                <a:sym typeface="Wingdings" panose="05000000000000000000" pitchFamily="2" charset="2"/>
              </a:rPr>
              <a:t>jobs</a:t>
            </a:r>
            <a:r>
              <a:rPr lang="de-DE" dirty="0">
                <a:sym typeface="Wingdings" panose="05000000000000000000" pitchFamily="2" charset="2"/>
              </a:rPr>
              <a:t>“ auswählen</a:t>
            </a:r>
          </a:p>
          <a:p>
            <a:pPr marL="457200" indent="-457200">
              <a:buFont typeface="+mj-lt"/>
              <a:buAutoNum type="arabicPeriod"/>
            </a:pPr>
            <a:r>
              <a:rPr lang="de-DE" dirty="0">
                <a:sym typeface="Wingdings" panose="05000000000000000000" pitchFamily="2" charset="2"/>
              </a:rPr>
              <a:t>„Create </a:t>
            </a:r>
            <a:r>
              <a:rPr lang="de-DE" dirty="0" err="1">
                <a:sym typeface="Wingdings" panose="05000000000000000000" pitchFamily="2" charset="2"/>
              </a:rPr>
              <a:t>runner</a:t>
            </a:r>
            <a:r>
              <a:rPr lang="de-DE" dirty="0">
                <a:sym typeface="Wingdings" panose="05000000000000000000" pitchFamily="2" charset="2"/>
              </a:rPr>
              <a:t>“</a:t>
            </a:r>
          </a:p>
          <a:p>
            <a:pPr marL="457200" indent="-457200">
              <a:buFont typeface="+mj-lt"/>
              <a:buAutoNum type="arabicPeriod"/>
            </a:pPr>
            <a:r>
              <a:rPr lang="de-DE" dirty="0">
                <a:sym typeface="Wingdings" panose="05000000000000000000" pitchFamily="2" charset="2"/>
              </a:rPr>
              <a:t>On-screen Anweisungen befolgen für das OS, auf dem der Runner läuft (lokaler Rechner)</a:t>
            </a:r>
          </a:p>
          <a:p>
            <a:pPr marL="857250" lvl="1" indent="-457200">
              <a:buFont typeface="+mj-lt"/>
              <a:buAutoNum type="arabicPeriod"/>
            </a:pPr>
            <a:r>
              <a:rPr lang="de-DE" dirty="0">
                <a:sym typeface="Wingdings" panose="05000000000000000000" pitchFamily="2" charset="2"/>
              </a:rPr>
              <a:t>Runner registrieren</a:t>
            </a:r>
          </a:p>
          <a:p>
            <a:pPr marL="857250" lvl="1" indent="-457200">
              <a:buFont typeface="+mj-lt"/>
              <a:buAutoNum type="arabicPeriod"/>
            </a:pPr>
            <a:r>
              <a:rPr lang="de-DE" dirty="0" err="1">
                <a:sym typeface="Wingdings" panose="05000000000000000000" pitchFamily="2" charset="2"/>
              </a:rPr>
              <a:t>Executor</a:t>
            </a:r>
            <a:r>
              <a:rPr lang="de-DE" dirty="0">
                <a:sym typeface="Wingdings" panose="05000000000000000000" pitchFamily="2" charset="2"/>
              </a:rPr>
              <a:t> auswählen (</a:t>
            </a:r>
            <a:r>
              <a:rPr lang="de-DE" dirty="0" err="1">
                <a:sym typeface="Wingdings" panose="05000000000000000000" pitchFamily="2" charset="2"/>
              </a:rPr>
              <a:t>shell</a:t>
            </a:r>
            <a:r>
              <a:rPr lang="de-DE" dirty="0">
                <a:sym typeface="Wingdings" panose="05000000000000000000" pitchFamily="2" charset="2"/>
              </a:rPr>
              <a:t>)</a:t>
            </a:r>
          </a:p>
          <a:p>
            <a:pPr marL="857250" lvl="1" indent="-457200">
              <a:buFont typeface="+mj-lt"/>
              <a:buAutoNum type="arabicPeriod"/>
            </a:pPr>
            <a:r>
              <a:rPr lang="de-DE" dirty="0">
                <a:sym typeface="Wingdings" panose="05000000000000000000" pitchFamily="2" charset="2"/>
              </a:rPr>
              <a:t>Runner starten</a:t>
            </a:r>
          </a:p>
          <a:p>
            <a:pPr marL="457200" indent="-457200">
              <a:buFont typeface="+mj-lt"/>
              <a:buAutoNum type="arabicPeriod"/>
            </a:pPr>
            <a:endParaRPr lang="de-DE" dirty="0">
              <a:sym typeface="Wingdings" panose="05000000000000000000" pitchFamily="2" charset="2"/>
            </a:endParaRPr>
          </a:p>
        </p:txBody>
      </p:sp>
      <p:pic>
        <p:nvPicPr>
          <p:cNvPr id="4" name="Grafik 3">
            <a:extLst>
              <a:ext uri="{FF2B5EF4-FFF2-40B4-BE49-F238E27FC236}">
                <a16:creationId xmlns:a16="http://schemas.microsoft.com/office/drawing/2014/main" id="{C5AC19E6-C922-435E-5457-3ADB549A296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303359764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Eigenen Project Runner benutzen</a:t>
            </a:r>
          </a:p>
          <a:p>
            <a:pPr>
              <a:buFont typeface="Arial" panose="020B0604020202020204" pitchFamily="34" charset="0"/>
              <a:buChar char="•"/>
            </a:pPr>
            <a:r>
              <a:rPr lang="de-DE" dirty="0" err="1"/>
              <a:t>GitLab</a:t>
            </a:r>
            <a:r>
              <a:rPr lang="de-DE" dirty="0"/>
              <a:t> Runner installieren</a:t>
            </a:r>
          </a:p>
          <a:p>
            <a:pPr>
              <a:buFont typeface="Arial" panose="020B0604020202020204" pitchFamily="34" charset="0"/>
              <a:buChar char="•"/>
            </a:pPr>
            <a:r>
              <a:rPr lang="de-DE" dirty="0"/>
              <a:t>Neues Projekt erstellen</a:t>
            </a:r>
          </a:p>
          <a:p>
            <a:pPr>
              <a:buFont typeface="Arial" panose="020B0604020202020204" pitchFamily="34" charset="0"/>
              <a:buChar char="•"/>
            </a:pPr>
            <a:r>
              <a:rPr lang="de-DE" dirty="0"/>
              <a:t>Projekt-Pipeline erstellen</a:t>
            </a:r>
          </a:p>
          <a:p>
            <a:pPr>
              <a:buFont typeface="Arial" panose="020B0604020202020204" pitchFamily="34" charset="0"/>
              <a:buChar char="•"/>
            </a:pPr>
            <a:r>
              <a:rPr lang="de-DE" dirty="0"/>
              <a:t>Projekt-Runner erstellen und registrieren</a:t>
            </a:r>
          </a:p>
          <a:p>
            <a:pPr>
              <a:buFont typeface="Arial" panose="020B0604020202020204" pitchFamily="34" charset="0"/>
              <a:buChar char="•"/>
            </a:pPr>
            <a:r>
              <a:rPr lang="de-DE" u="sng" dirty="0"/>
              <a:t>Pipeline triggern, um den Runner zu starten</a:t>
            </a:r>
          </a:p>
          <a:p>
            <a:pPr marL="0" indent="0">
              <a:buNone/>
            </a:pPr>
            <a:endParaRPr lang="de-DE" b="1" dirty="0"/>
          </a:p>
        </p:txBody>
      </p:sp>
      <p:pic>
        <p:nvPicPr>
          <p:cNvPr id="4" name="Grafik 3">
            <a:extLst>
              <a:ext uri="{FF2B5EF4-FFF2-40B4-BE49-F238E27FC236}">
                <a16:creationId xmlns:a16="http://schemas.microsoft.com/office/drawing/2014/main" id="{C7155D84-BAF4-96D8-1845-AFA6C4B0FE4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156888711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Pipeline triggern, um den Runner zu starten</a:t>
            </a:r>
          </a:p>
          <a:p>
            <a:pPr marL="457200" indent="-457200">
              <a:buFont typeface="+mj-lt"/>
              <a:buAutoNum type="arabicPeriod"/>
            </a:pPr>
            <a:r>
              <a:rPr lang="de-DE" dirty="0"/>
              <a:t>Eignes Projekt auswählen</a:t>
            </a:r>
          </a:p>
          <a:p>
            <a:pPr marL="457200" indent="-457200">
              <a:buFont typeface="+mj-lt"/>
              <a:buAutoNum type="arabicPeriod"/>
            </a:pPr>
            <a:r>
              <a:rPr lang="de-DE" dirty="0"/>
              <a:t>„</a:t>
            </a:r>
            <a:r>
              <a:rPr lang="de-DE" dirty="0" err="1"/>
              <a:t>Build</a:t>
            </a:r>
            <a:r>
              <a:rPr lang="de-DE" dirty="0"/>
              <a:t>“ </a:t>
            </a:r>
            <a:r>
              <a:rPr lang="de-DE" dirty="0">
                <a:sym typeface="Wingdings" panose="05000000000000000000" pitchFamily="2" charset="2"/>
              </a:rPr>
              <a:t> „Pipelines“</a:t>
            </a:r>
          </a:p>
          <a:p>
            <a:pPr marL="457200" indent="-457200">
              <a:buFont typeface="+mj-lt"/>
              <a:buAutoNum type="arabicPeriod"/>
            </a:pPr>
            <a:r>
              <a:rPr lang="de-DE" dirty="0">
                <a:sym typeface="Wingdings" panose="05000000000000000000" pitchFamily="2" charset="2"/>
              </a:rPr>
              <a:t>„Run </a:t>
            </a:r>
            <a:r>
              <a:rPr lang="de-DE" dirty="0" err="1">
                <a:sym typeface="Wingdings" panose="05000000000000000000" pitchFamily="2" charset="2"/>
              </a:rPr>
              <a:t>pipeline</a:t>
            </a:r>
            <a:r>
              <a:rPr lang="de-DE" dirty="0">
                <a:sym typeface="Wingdings" panose="05000000000000000000" pitchFamily="2" charset="2"/>
              </a:rPr>
              <a:t>“</a:t>
            </a:r>
          </a:p>
          <a:p>
            <a:pPr marL="457200" indent="-457200">
              <a:buFont typeface="+mj-lt"/>
              <a:buAutoNum type="arabicPeriod"/>
            </a:pPr>
            <a:r>
              <a:rPr lang="de-DE" dirty="0"/>
              <a:t>Job selektieren </a:t>
            </a:r>
            <a:r>
              <a:rPr lang="de-DE" dirty="0">
                <a:sym typeface="Wingdings" panose="05000000000000000000" pitchFamily="2" charset="2"/>
              </a:rPr>
              <a:t> Man sieht die dazugehörigen Logs</a:t>
            </a:r>
            <a:endParaRPr lang="de-DE" dirty="0"/>
          </a:p>
        </p:txBody>
      </p:sp>
      <p:pic>
        <p:nvPicPr>
          <p:cNvPr id="4" name="Grafik 3">
            <a:extLst>
              <a:ext uri="{FF2B5EF4-FFF2-40B4-BE49-F238E27FC236}">
                <a16:creationId xmlns:a16="http://schemas.microsoft.com/office/drawing/2014/main" id="{09CE72CC-F287-C22F-0828-C00DAA42A42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33103132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Aufgabe 1: Eigene Pipeline mit einem Project Runner starten</a:t>
            </a:r>
          </a:p>
          <a:p>
            <a:pPr marL="457200" indent="-457200">
              <a:buFont typeface="+mj-lt"/>
              <a:buAutoNum type="arabicPeriod"/>
            </a:pPr>
            <a:r>
              <a:rPr lang="de-DE" b="1" dirty="0"/>
              <a:t>Ziel:</a:t>
            </a:r>
            <a:r>
              <a:rPr lang="de-DE" dirty="0"/>
              <a:t> Verständnis über Runner schaffen</a:t>
            </a:r>
          </a:p>
          <a:p>
            <a:pPr marL="457200" indent="-457200">
              <a:buFont typeface="+mj-lt"/>
              <a:buAutoNum type="arabicPeriod"/>
            </a:pPr>
            <a:r>
              <a:rPr lang="de-DE" b="1" dirty="0"/>
              <a:t>Schritte:</a:t>
            </a:r>
          </a:p>
          <a:p>
            <a:pPr marL="857250" lvl="1" indent="-457200">
              <a:buFont typeface="Arial" panose="020B0604020202020204" pitchFamily="34" charset="0"/>
              <a:buChar char="•"/>
            </a:pPr>
            <a:r>
              <a:rPr lang="de-DE" dirty="0"/>
              <a:t>Installieren Sie lokal den </a:t>
            </a:r>
            <a:r>
              <a:rPr lang="de-DE" dirty="0" err="1"/>
              <a:t>GitLab</a:t>
            </a:r>
            <a:r>
              <a:rPr lang="de-DE" dirty="0"/>
              <a:t> Runner</a:t>
            </a:r>
          </a:p>
          <a:p>
            <a:pPr marL="857250" lvl="1" indent="-457200">
              <a:buFont typeface="Arial" panose="020B0604020202020204" pitchFamily="34" charset="0"/>
              <a:buChar char="•"/>
            </a:pPr>
            <a:r>
              <a:rPr lang="de-DE" dirty="0"/>
              <a:t>Erstellen oder nutzen Sie Ihr eigenes Projekt</a:t>
            </a:r>
          </a:p>
          <a:p>
            <a:pPr marL="857250" lvl="1" indent="-457200">
              <a:buFont typeface="Arial" panose="020B0604020202020204" pitchFamily="34" charset="0"/>
              <a:buChar char="•"/>
            </a:pPr>
            <a:r>
              <a:rPr lang="de-DE" dirty="0"/>
              <a:t>Erstellen Sie eine Pipeline für Ihr Projekt</a:t>
            </a:r>
          </a:p>
          <a:p>
            <a:pPr marL="857250" lvl="1" indent="-457200">
              <a:buFont typeface="Arial" panose="020B0604020202020204" pitchFamily="34" charset="0"/>
              <a:buChar char="•"/>
            </a:pPr>
            <a:r>
              <a:rPr lang="de-DE" dirty="0"/>
              <a:t>Erstellen und registrieren Sie den Runner</a:t>
            </a:r>
          </a:p>
          <a:p>
            <a:pPr marL="857250" lvl="1" indent="-457200">
              <a:buFont typeface="Arial" panose="020B0604020202020204" pitchFamily="34" charset="0"/>
              <a:buChar char="•"/>
            </a:pPr>
            <a:r>
              <a:rPr lang="de-DE" dirty="0"/>
              <a:t>Starten Sie Ihre Pipeline</a:t>
            </a:r>
          </a:p>
        </p:txBody>
      </p:sp>
    </p:spTree>
    <p:extLst>
      <p:ext uri="{BB962C8B-B14F-4D97-AF65-F5344CB8AC3E}">
        <p14:creationId xmlns:p14="http://schemas.microsoft.com/office/powerpoint/2010/main" val="210064305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4D006D0-D3B4-AB59-DC12-A3B2AF573C38}"/>
              </a:ext>
            </a:extLst>
          </p:cNvPr>
          <p:cNvSpPr>
            <a:spLocks noGrp="1"/>
          </p:cNvSpPr>
          <p:nvPr>
            <p:ph type="title"/>
          </p:nvPr>
        </p:nvSpPr>
        <p:spPr/>
        <p:txBody>
          <a:bodyPr/>
          <a:lstStyle/>
          <a:p>
            <a:endParaRPr lang="de-DE" dirty="0"/>
          </a:p>
        </p:txBody>
      </p:sp>
      <p:pic>
        <p:nvPicPr>
          <p:cNvPr id="5" name="Inhaltsplatzhalter 4">
            <a:extLst>
              <a:ext uri="{FF2B5EF4-FFF2-40B4-BE49-F238E27FC236}">
                <a16:creationId xmlns:a16="http://schemas.microsoft.com/office/drawing/2014/main" id="{8DD0ED9F-52DA-91B2-2C24-717C38E4D77A}"/>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463464" y="1628800"/>
            <a:ext cx="6217071" cy="4088116"/>
          </a:xfrm>
        </p:spPr>
      </p:pic>
    </p:spTree>
    <p:extLst>
      <p:ext uri="{BB962C8B-B14F-4D97-AF65-F5344CB8AC3E}">
        <p14:creationId xmlns:p14="http://schemas.microsoft.com/office/powerpoint/2010/main" val="317699266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sz="2000" b="1" dirty="0"/>
              <a:t>Runner verwalten</a:t>
            </a:r>
          </a:p>
          <a:p>
            <a:pPr>
              <a:buFont typeface="Arial" panose="020B0604020202020204" pitchFamily="34" charset="0"/>
              <a:buChar char="•"/>
            </a:pPr>
            <a:r>
              <a:rPr lang="de-DE" sz="2000" dirty="0"/>
              <a:t>Instance Runners</a:t>
            </a:r>
          </a:p>
          <a:p>
            <a:pPr lvl="1">
              <a:buFont typeface="Arial" panose="020B0604020202020204" pitchFamily="34" charset="0"/>
              <a:buChar char="•"/>
            </a:pPr>
            <a:r>
              <a:rPr lang="de-DE" sz="1600" dirty="0"/>
              <a:t>Für alle</a:t>
            </a:r>
          </a:p>
          <a:p>
            <a:pPr lvl="1">
              <a:buFont typeface="Arial" panose="020B0604020202020204" pitchFamily="34" charset="0"/>
              <a:buChar char="•"/>
            </a:pPr>
            <a:r>
              <a:rPr lang="de-DE" sz="1800" dirty="0"/>
              <a:t>Adminrechte auf </a:t>
            </a:r>
            <a:r>
              <a:rPr lang="de-DE" sz="1800" dirty="0" err="1"/>
              <a:t>GitLab</a:t>
            </a:r>
            <a:r>
              <a:rPr lang="de-DE" sz="1800" dirty="0"/>
              <a:t> benötigt</a:t>
            </a:r>
          </a:p>
          <a:p>
            <a:pPr>
              <a:buFont typeface="Arial" panose="020B0604020202020204" pitchFamily="34" charset="0"/>
              <a:buChar char="•"/>
            </a:pPr>
            <a:r>
              <a:rPr lang="de-DE" sz="2000" dirty="0"/>
              <a:t>Group Runners</a:t>
            </a:r>
          </a:p>
          <a:p>
            <a:pPr lvl="1">
              <a:buFont typeface="Arial" panose="020B0604020202020204" pitchFamily="34" charset="0"/>
              <a:buChar char="•"/>
            </a:pPr>
            <a:r>
              <a:rPr lang="de-DE" sz="1800" dirty="0"/>
              <a:t>Projekte und Untergruppen einer Gruppe</a:t>
            </a:r>
          </a:p>
          <a:p>
            <a:pPr lvl="1">
              <a:buFont typeface="Arial" panose="020B0604020202020204" pitchFamily="34" charset="0"/>
              <a:buChar char="•"/>
            </a:pPr>
            <a:r>
              <a:rPr lang="de-DE" sz="1800" dirty="0" err="1"/>
              <a:t>Owner</a:t>
            </a:r>
            <a:r>
              <a:rPr lang="de-DE" sz="1800" dirty="0"/>
              <a:t>-Rolle für Gruppe benötigt</a:t>
            </a:r>
          </a:p>
          <a:p>
            <a:pPr>
              <a:buFont typeface="Arial" panose="020B0604020202020204" pitchFamily="34" charset="0"/>
              <a:buChar char="•"/>
            </a:pPr>
            <a:r>
              <a:rPr lang="de-DE" sz="2000" dirty="0"/>
              <a:t>Project Runners</a:t>
            </a:r>
          </a:p>
          <a:p>
            <a:pPr lvl="1">
              <a:buFont typeface="Arial" panose="020B0604020202020204" pitchFamily="34" charset="0"/>
              <a:buChar char="•"/>
            </a:pPr>
            <a:r>
              <a:rPr lang="de-DE" sz="1800" dirty="0"/>
              <a:t>Mit Projekt(en) verknüpft</a:t>
            </a:r>
          </a:p>
          <a:p>
            <a:pPr lvl="1">
              <a:buFont typeface="Arial" panose="020B0604020202020204" pitchFamily="34" charset="0"/>
              <a:buChar char="•"/>
            </a:pPr>
            <a:r>
              <a:rPr lang="de-DE" sz="1800" dirty="0" err="1"/>
              <a:t>Maintainer</a:t>
            </a:r>
            <a:r>
              <a:rPr lang="de-DE" sz="1800" dirty="0"/>
              <a:t>-Rolle für Projekt benötigt</a:t>
            </a:r>
          </a:p>
        </p:txBody>
      </p:sp>
    </p:spTree>
    <p:extLst>
      <p:ext uri="{BB962C8B-B14F-4D97-AF65-F5344CB8AC3E}">
        <p14:creationId xmlns:p14="http://schemas.microsoft.com/office/powerpoint/2010/main" val="208377108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Live Demo: Instance Runners</a:t>
            </a:r>
          </a:p>
          <a:p>
            <a:pPr>
              <a:buFont typeface="Arial" panose="020B0604020202020204" pitchFamily="34" charset="0"/>
              <a:buChar char="•"/>
            </a:pPr>
            <a:r>
              <a:rPr lang="de-DE" dirty="0"/>
              <a:t>Einen Instance Runner mit Authentication Token erstellen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Instance Runner löschen</a:t>
            </a:r>
          </a:p>
          <a:p>
            <a:pPr>
              <a:buFont typeface="Arial" panose="020B0604020202020204" pitchFamily="34" charset="0"/>
              <a:buChar char="•"/>
            </a:pPr>
            <a:r>
              <a:rPr lang="de-DE" dirty="0"/>
              <a:t>Instance Runner für ein Projekt aktivieren/deaktivieren</a:t>
            </a:r>
          </a:p>
          <a:p>
            <a:pPr>
              <a:buFont typeface="Arial" panose="020B0604020202020204" pitchFamily="34" charset="0"/>
              <a:buChar char="•"/>
            </a:pPr>
            <a:r>
              <a:rPr lang="de-DE" dirty="0"/>
              <a:t>Instance Runner für eine Gruppe aktivieren/deaktivieren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pic>
        <p:nvPicPr>
          <p:cNvPr id="4" name="Grafik 3">
            <a:extLst>
              <a:ext uri="{FF2B5EF4-FFF2-40B4-BE49-F238E27FC236}">
                <a16:creationId xmlns:a16="http://schemas.microsoft.com/office/drawing/2014/main" id="{1EC8C5ED-B3CE-984E-892D-7611FF435BA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227590485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C4D9DE2-C4DE-7843-1959-88CA8F7E01E0}"/>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DB14CDB8-DDB1-427E-14F6-4D57CBC16420}"/>
              </a:ext>
            </a:extLst>
          </p:cNvPr>
          <p:cNvSpPr>
            <a:spLocks noGrp="1"/>
          </p:cNvSpPr>
          <p:nvPr>
            <p:ph idx="1"/>
          </p:nvPr>
        </p:nvSpPr>
        <p:spPr/>
        <p:txBody>
          <a:bodyPr/>
          <a:lstStyle/>
          <a:p>
            <a:pPr marL="0" indent="0">
              <a:buNone/>
            </a:pPr>
            <a:endParaRPr lang="de-DE" dirty="0"/>
          </a:p>
        </p:txBody>
      </p:sp>
      <p:pic>
        <p:nvPicPr>
          <p:cNvPr id="9" name="Grafik 8">
            <a:extLst>
              <a:ext uri="{FF2B5EF4-FFF2-40B4-BE49-F238E27FC236}">
                <a16:creationId xmlns:a16="http://schemas.microsoft.com/office/drawing/2014/main" id="{FE3D458B-5F22-8DB8-7CF4-F9400D7642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89163" y="1051731"/>
            <a:ext cx="5165673" cy="4754538"/>
          </a:xfrm>
          <a:prstGeom prst="rect">
            <a:avLst/>
          </a:prstGeom>
        </p:spPr>
      </p:pic>
      <p:pic>
        <p:nvPicPr>
          <p:cNvPr id="11" name="Grafik 10">
            <a:extLst>
              <a:ext uri="{FF2B5EF4-FFF2-40B4-BE49-F238E27FC236}">
                <a16:creationId xmlns:a16="http://schemas.microsoft.com/office/drawing/2014/main" id="{B598B5D2-663A-5996-059E-B3EE842C904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71432" y="4209527"/>
            <a:ext cx="5068455" cy="2108680"/>
          </a:xfrm>
          <a:prstGeom prst="rect">
            <a:avLst/>
          </a:prstGeom>
        </p:spPr>
      </p:pic>
    </p:spTree>
    <p:extLst>
      <p:ext uri="{BB962C8B-B14F-4D97-AF65-F5344CB8AC3E}">
        <p14:creationId xmlns:p14="http://schemas.microsoft.com/office/powerpoint/2010/main" val="58130125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Instance Runners</a:t>
            </a:r>
          </a:p>
          <a:p>
            <a:pPr>
              <a:buFont typeface="Arial" panose="020B0604020202020204" pitchFamily="34" charset="0"/>
              <a:buChar char="•"/>
            </a:pPr>
            <a:r>
              <a:rPr lang="de-DE" u="sng" dirty="0"/>
              <a:t>Einen Instance Runner mit Authentication Token erstellen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Instance Runner löschen</a:t>
            </a:r>
          </a:p>
          <a:p>
            <a:pPr>
              <a:buFont typeface="Arial" panose="020B0604020202020204" pitchFamily="34" charset="0"/>
              <a:buChar char="•"/>
            </a:pPr>
            <a:r>
              <a:rPr lang="de-DE" dirty="0"/>
              <a:t>Instance Runner für ein Projekt aktivieren/deaktivieren</a:t>
            </a:r>
          </a:p>
          <a:p>
            <a:pPr>
              <a:buFont typeface="Arial" panose="020B0604020202020204" pitchFamily="34" charset="0"/>
              <a:buChar char="•"/>
            </a:pPr>
            <a:r>
              <a:rPr lang="de-DE" dirty="0"/>
              <a:t>Instance Runner für eine Gruppe aktivieren/deaktivieren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pic>
        <p:nvPicPr>
          <p:cNvPr id="5" name="Grafik 4">
            <a:extLst>
              <a:ext uri="{FF2B5EF4-FFF2-40B4-BE49-F238E27FC236}">
                <a16:creationId xmlns:a16="http://schemas.microsoft.com/office/drawing/2014/main" id="{0B1F60C4-5DB4-362C-CED2-1B8F068E789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2387341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cap="none" dirty="0" err="1"/>
              <a:t>GitLab</a:t>
            </a:r>
            <a:r>
              <a:rPr lang="de-DE" cap="none" dirty="0"/>
              <a:t> Runner</a:t>
            </a:r>
          </a:p>
        </p:txBody>
      </p:sp>
      <p:sp>
        <p:nvSpPr>
          <p:cNvPr id="3" name="Untertitel 2"/>
          <p:cNvSpPr>
            <a:spLocks noGrp="1"/>
          </p:cNvSpPr>
          <p:nvPr>
            <p:ph type="body" idx="1"/>
          </p:nvPr>
        </p:nvSpPr>
        <p:spPr/>
        <p:txBody>
          <a:bodyPr/>
          <a:lstStyle/>
          <a:p>
            <a:r>
              <a:rPr lang="de-DE" dirty="0"/>
              <a:t>Grundlagen der</a:t>
            </a:r>
          </a:p>
        </p:txBody>
      </p:sp>
    </p:spTree>
    <p:extLst>
      <p:ext uri="{BB962C8B-B14F-4D97-AF65-F5344CB8AC3E}">
        <p14:creationId xmlns:p14="http://schemas.microsoft.com/office/powerpoint/2010/main" val="309204735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BFA65DB-E261-ABD3-A230-E78E4BCD368C}"/>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E82A97CE-6D22-F3B1-2ACA-174282D149E0}"/>
              </a:ext>
            </a:extLst>
          </p:cNvPr>
          <p:cNvSpPr>
            <a:spLocks noGrp="1"/>
          </p:cNvSpPr>
          <p:nvPr>
            <p:ph idx="1"/>
          </p:nvPr>
        </p:nvSpPr>
        <p:spPr/>
        <p:txBody>
          <a:bodyPr/>
          <a:lstStyle/>
          <a:p>
            <a:pPr marL="0" indent="0">
              <a:buNone/>
            </a:pPr>
            <a:r>
              <a:rPr lang="de-DE" b="1" dirty="0"/>
              <a:t>Einen Instance Runner mit </a:t>
            </a:r>
            <a:r>
              <a:rPr lang="de-DE" b="1" dirty="0" err="1"/>
              <a:t>AuthenticationToken</a:t>
            </a:r>
            <a:r>
              <a:rPr lang="de-DE" b="1" dirty="0"/>
              <a:t> erstellen</a:t>
            </a:r>
          </a:p>
          <a:p>
            <a:pPr marL="0" indent="0">
              <a:buNone/>
            </a:pPr>
            <a:r>
              <a:rPr lang="de-DE" sz="2000" dirty="0"/>
              <a:t>Voraussetzung: Adminrechte in </a:t>
            </a:r>
            <a:r>
              <a:rPr lang="de-DE" sz="2000" dirty="0" err="1"/>
              <a:t>GitLab</a:t>
            </a:r>
            <a:endParaRPr lang="de-DE" sz="2000" b="1" dirty="0"/>
          </a:p>
          <a:p>
            <a:pPr marL="457200" indent="-457200">
              <a:buFont typeface="+mj-lt"/>
              <a:buAutoNum type="arabicPeriod"/>
            </a:pPr>
            <a:r>
              <a:rPr lang="de-DE" dirty="0"/>
              <a:t>Linke Sidebar </a:t>
            </a:r>
            <a:r>
              <a:rPr lang="de-DE" dirty="0">
                <a:sym typeface="Wingdings" panose="05000000000000000000" pitchFamily="2" charset="2"/>
              </a:rPr>
              <a:t> ganz unten  „Admin Area“</a:t>
            </a:r>
          </a:p>
          <a:p>
            <a:pPr marL="457200" indent="-457200">
              <a:buFont typeface="+mj-lt"/>
              <a:buAutoNum type="arabicPeriod"/>
            </a:pPr>
            <a:r>
              <a:rPr lang="de-DE" dirty="0">
                <a:sym typeface="Wingdings" panose="05000000000000000000" pitchFamily="2" charset="2"/>
              </a:rPr>
              <a:t>„CI/CD“  „Runners“ auswählen</a:t>
            </a:r>
          </a:p>
          <a:p>
            <a:pPr marL="457200" indent="-457200">
              <a:buFont typeface="+mj-lt"/>
              <a:buAutoNum type="arabicPeriod"/>
            </a:pPr>
            <a:r>
              <a:rPr lang="de-DE" dirty="0"/>
              <a:t>„New </a:t>
            </a:r>
            <a:r>
              <a:rPr lang="de-DE" dirty="0" err="1"/>
              <a:t>instance</a:t>
            </a:r>
            <a:r>
              <a:rPr lang="de-DE" dirty="0"/>
              <a:t> </a:t>
            </a:r>
            <a:r>
              <a:rPr lang="de-DE" dirty="0" err="1"/>
              <a:t>runner</a:t>
            </a:r>
            <a:r>
              <a:rPr lang="de-DE" dirty="0"/>
              <a:t>“ auswählen</a:t>
            </a:r>
          </a:p>
          <a:p>
            <a:pPr marL="457200" indent="-457200">
              <a:buFont typeface="+mj-lt"/>
              <a:buAutoNum type="arabicPeriod"/>
            </a:pPr>
            <a:r>
              <a:rPr lang="de-DE" dirty="0"/>
              <a:t>Tags auswählen bzw. erstellen, falls nicht vorhanden, dann „Run </a:t>
            </a:r>
            <a:r>
              <a:rPr lang="de-DE" dirty="0" err="1"/>
              <a:t>untagged</a:t>
            </a:r>
            <a:r>
              <a:rPr lang="de-DE" dirty="0"/>
              <a:t>“ auswählen</a:t>
            </a:r>
          </a:p>
          <a:p>
            <a:pPr marL="457200" indent="-457200">
              <a:buFont typeface="+mj-lt"/>
              <a:buAutoNum type="arabicPeriod"/>
            </a:pPr>
            <a:r>
              <a:rPr lang="de-DE" dirty="0"/>
              <a:t>Optional: Beschreibung ausfüllen</a:t>
            </a:r>
          </a:p>
          <a:p>
            <a:pPr marL="457200" indent="-457200">
              <a:buFont typeface="+mj-lt"/>
              <a:buAutoNum type="arabicPeriod"/>
            </a:pPr>
            <a:r>
              <a:rPr lang="de-DE" dirty="0"/>
              <a:t>Optional: Konfiguration ausfüllen</a:t>
            </a:r>
          </a:p>
          <a:p>
            <a:pPr marL="457200" indent="-457200">
              <a:buFont typeface="+mj-lt"/>
              <a:buAutoNum type="arabicPeriod"/>
            </a:pPr>
            <a:r>
              <a:rPr lang="de-DE" dirty="0"/>
              <a:t>„Create </a:t>
            </a:r>
            <a:r>
              <a:rPr lang="de-DE" dirty="0" err="1"/>
              <a:t>runner</a:t>
            </a:r>
            <a:r>
              <a:rPr lang="de-DE" dirty="0"/>
              <a:t>“ auswählen</a:t>
            </a:r>
          </a:p>
          <a:p>
            <a:pPr marL="457200" indent="-457200">
              <a:buFont typeface="+mj-lt"/>
              <a:buAutoNum type="arabicPeriod"/>
            </a:pPr>
            <a:r>
              <a:rPr lang="de-DE" dirty="0"/>
              <a:t>Die Anweisungen von </a:t>
            </a:r>
            <a:r>
              <a:rPr lang="de-DE" dirty="0" err="1"/>
              <a:t>GitLab</a:t>
            </a:r>
            <a:r>
              <a:rPr lang="de-DE" dirty="0"/>
              <a:t> folgen, um den Runner zu registrieren</a:t>
            </a:r>
          </a:p>
          <a:p>
            <a:pPr>
              <a:buFont typeface="Arial" panose="020B0604020202020204" pitchFamily="34" charset="0"/>
              <a:buChar char="•"/>
            </a:pPr>
            <a:endParaRPr lang="de-DE" dirty="0"/>
          </a:p>
          <a:p>
            <a:endParaRPr lang="de-DE" dirty="0"/>
          </a:p>
        </p:txBody>
      </p:sp>
      <p:pic>
        <p:nvPicPr>
          <p:cNvPr id="4" name="Grafik 3">
            <a:extLst>
              <a:ext uri="{FF2B5EF4-FFF2-40B4-BE49-F238E27FC236}">
                <a16:creationId xmlns:a16="http://schemas.microsoft.com/office/drawing/2014/main" id="{0B9F73D6-6270-ABB2-B727-E9D1CCE14F3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270183346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Instance Runners</a:t>
            </a:r>
          </a:p>
          <a:p>
            <a:pPr>
              <a:buFont typeface="Arial" panose="020B0604020202020204" pitchFamily="34" charset="0"/>
              <a:buChar char="•"/>
            </a:pPr>
            <a:r>
              <a:rPr lang="de-DE" dirty="0"/>
              <a:t>Einen Instance Runner mit Authentication Token erstellen</a:t>
            </a:r>
          </a:p>
          <a:p>
            <a:pPr>
              <a:buFont typeface="Arial" panose="020B0604020202020204" pitchFamily="34" charset="0"/>
              <a:buChar char="•"/>
            </a:pPr>
            <a:r>
              <a:rPr lang="de-DE" u="sng" dirty="0"/>
              <a:t>Anhalten und Fortsetzen eines Runners</a:t>
            </a:r>
          </a:p>
          <a:p>
            <a:pPr>
              <a:buFont typeface="Arial" panose="020B0604020202020204" pitchFamily="34" charset="0"/>
              <a:buChar char="•"/>
            </a:pPr>
            <a:r>
              <a:rPr lang="de-DE" dirty="0"/>
              <a:t>Einen Instance Runner löschen</a:t>
            </a:r>
          </a:p>
          <a:p>
            <a:pPr>
              <a:buFont typeface="Arial" panose="020B0604020202020204" pitchFamily="34" charset="0"/>
              <a:buChar char="•"/>
            </a:pPr>
            <a:r>
              <a:rPr lang="de-DE" dirty="0"/>
              <a:t>Instance Runner für ein Projekt aktivieren/deaktivieren</a:t>
            </a:r>
          </a:p>
          <a:p>
            <a:pPr>
              <a:buFont typeface="Arial" panose="020B0604020202020204" pitchFamily="34" charset="0"/>
              <a:buChar char="•"/>
            </a:pPr>
            <a:r>
              <a:rPr lang="de-DE" dirty="0"/>
              <a:t>Instance Runner für eine Gruppe aktivieren/deaktivieren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pic>
        <p:nvPicPr>
          <p:cNvPr id="4" name="Grafik 3">
            <a:extLst>
              <a:ext uri="{FF2B5EF4-FFF2-40B4-BE49-F238E27FC236}">
                <a16:creationId xmlns:a16="http://schemas.microsoft.com/office/drawing/2014/main" id="{272390E7-700E-0F1D-B952-2DC464C6C5C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47153618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Anhalten und Fortsetzen eines Runners</a:t>
            </a:r>
          </a:p>
          <a:p>
            <a:pPr marL="0" indent="0">
              <a:buNone/>
            </a:pPr>
            <a:r>
              <a:rPr lang="de-DE" sz="2000" dirty="0"/>
              <a:t>Voraussetzung: Adminrechte in </a:t>
            </a:r>
            <a:r>
              <a:rPr lang="de-DE" sz="2000" dirty="0" err="1"/>
              <a:t>GitLab</a:t>
            </a:r>
            <a:endParaRPr lang="de-DE" sz="2000" dirty="0"/>
          </a:p>
          <a:p>
            <a:pPr>
              <a:buFont typeface="Arial" panose="020B0604020202020204" pitchFamily="34" charset="0"/>
              <a:buChar char="•"/>
            </a:pPr>
            <a:r>
              <a:rPr lang="de-DE" dirty="0"/>
              <a:t>Runner können pausiert werden, damit keine weiteren Jobs angenommen werden</a:t>
            </a:r>
          </a:p>
          <a:p>
            <a:pPr marL="457200" indent="-457200">
              <a:buFont typeface="+mj-lt"/>
              <a:buAutoNum type="arabicPeriod"/>
            </a:pPr>
            <a:r>
              <a:rPr lang="de-DE" dirty="0"/>
              <a:t>Linke Sidebar </a:t>
            </a:r>
            <a:r>
              <a:rPr lang="de-DE" dirty="0">
                <a:sym typeface="Wingdings" panose="05000000000000000000" pitchFamily="2" charset="2"/>
              </a:rPr>
              <a:t> ganz unten  „Admin Area“</a:t>
            </a:r>
          </a:p>
          <a:p>
            <a:pPr marL="457200" indent="-457200">
              <a:buFont typeface="+mj-lt"/>
              <a:buAutoNum type="arabicPeriod"/>
            </a:pPr>
            <a:r>
              <a:rPr lang="de-DE" dirty="0"/>
              <a:t>„CI/CD“ </a:t>
            </a:r>
            <a:r>
              <a:rPr lang="de-DE" dirty="0">
                <a:sym typeface="Wingdings" panose="05000000000000000000" pitchFamily="2" charset="2"/>
              </a:rPr>
              <a:t> „Runners“ auswählen</a:t>
            </a:r>
          </a:p>
          <a:p>
            <a:pPr marL="457200" indent="-457200">
              <a:buFont typeface="+mj-lt"/>
              <a:buAutoNum type="arabicPeriod"/>
            </a:pPr>
            <a:r>
              <a:rPr lang="de-DE" dirty="0">
                <a:sym typeface="Wingdings" panose="05000000000000000000" pitchFamily="2" charset="2"/>
              </a:rPr>
              <a:t>Entsprechenden Runner suchen</a:t>
            </a:r>
          </a:p>
          <a:p>
            <a:pPr marL="457200" indent="-457200">
              <a:buFont typeface="+mj-lt"/>
              <a:buAutoNum type="arabicPeriod"/>
            </a:pPr>
            <a:r>
              <a:rPr lang="de-DE" dirty="0">
                <a:sym typeface="Wingdings" panose="05000000000000000000" pitchFamily="2" charset="2"/>
              </a:rPr>
              <a:t>In der Liste von Runnern</a:t>
            </a:r>
          </a:p>
          <a:p>
            <a:pPr marL="857250" lvl="1" indent="-457200">
              <a:buFont typeface="Arial" panose="020B0604020202020204" pitchFamily="34" charset="0"/>
              <a:buChar char="•"/>
            </a:pPr>
            <a:r>
              <a:rPr lang="de-DE" dirty="0"/>
              <a:t>Pause-Symbol zum Pausieren</a:t>
            </a:r>
          </a:p>
          <a:p>
            <a:pPr marL="857250" lvl="1" indent="-457200">
              <a:buFont typeface="Arial" panose="020B0604020202020204" pitchFamily="34" charset="0"/>
              <a:buChar char="•"/>
            </a:pPr>
            <a:r>
              <a:rPr lang="de-DE" dirty="0"/>
              <a:t>Play-Symbol zum Fortsetzen</a:t>
            </a:r>
          </a:p>
          <a:p>
            <a:pPr marL="457200" indent="-457200">
              <a:buFont typeface="+mj-lt"/>
              <a:buAutoNum type="arabicPeriod"/>
            </a:pPr>
            <a:endParaRPr lang="de-DE" dirty="0"/>
          </a:p>
          <a:p>
            <a:pPr marL="0" indent="0">
              <a:buNone/>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pic>
        <p:nvPicPr>
          <p:cNvPr id="4" name="Grafik 3">
            <a:extLst>
              <a:ext uri="{FF2B5EF4-FFF2-40B4-BE49-F238E27FC236}">
                <a16:creationId xmlns:a16="http://schemas.microsoft.com/office/drawing/2014/main" id="{E18AEE04-FD2B-C575-13F6-DAB8DB19F88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185064917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Instance Runners</a:t>
            </a:r>
          </a:p>
          <a:p>
            <a:pPr>
              <a:buFont typeface="Arial" panose="020B0604020202020204" pitchFamily="34" charset="0"/>
              <a:buChar char="•"/>
            </a:pPr>
            <a:r>
              <a:rPr lang="de-DE" dirty="0"/>
              <a:t>Einen Instance Runner mit Authentication Token erstellen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u="sng" dirty="0"/>
              <a:t>Einen Instance Runner löschen</a:t>
            </a:r>
          </a:p>
          <a:p>
            <a:pPr>
              <a:buFont typeface="Arial" panose="020B0604020202020204" pitchFamily="34" charset="0"/>
              <a:buChar char="•"/>
            </a:pPr>
            <a:r>
              <a:rPr lang="de-DE" dirty="0"/>
              <a:t>Instance Runner für ein Projekt aktivieren/deaktivieren</a:t>
            </a:r>
          </a:p>
          <a:p>
            <a:pPr>
              <a:buFont typeface="Arial" panose="020B0604020202020204" pitchFamily="34" charset="0"/>
              <a:buChar char="•"/>
            </a:pPr>
            <a:r>
              <a:rPr lang="de-DE" dirty="0"/>
              <a:t>Instance Runner für eine Gruppe aktivieren/deaktivieren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pic>
        <p:nvPicPr>
          <p:cNvPr id="4" name="Grafik 3">
            <a:extLst>
              <a:ext uri="{FF2B5EF4-FFF2-40B4-BE49-F238E27FC236}">
                <a16:creationId xmlns:a16="http://schemas.microsoft.com/office/drawing/2014/main" id="{DBE121A9-CE40-055C-AA24-B0F850EE00F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24537773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Instance Runner löschen</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de-DE" sz="2000" b="0" i="0" u="none" strike="noStrike" kern="0" cap="none" spc="0" normalizeH="0" baseline="0" noProof="0" dirty="0">
                <a:ln>
                  <a:noFill/>
                </a:ln>
                <a:solidFill>
                  <a:srgbClr val="000000"/>
                </a:solidFill>
                <a:effectLst/>
                <a:uLnTx/>
                <a:uFillTx/>
                <a:latin typeface="Arial"/>
                <a:ea typeface="+mn-ea"/>
                <a:cs typeface="+mn-cs"/>
              </a:rPr>
              <a:t>Voraussetzung: Adminrechte in </a:t>
            </a:r>
            <a:r>
              <a:rPr kumimoji="0" lang="de-DE" sz="2000" b="0" i="0" u="none" strike="noStrike" kern="0" cap="none" spc="0" normalizeH="0" baseline="0" noProof="0" dirty="0" err="1">
                <a:ln>
                  <a:noFill/>
                </a:ln>
                <a:solidFill>
                  <a:srgbClr val="000000"/>
                </a:solidFill>
                <a:effectLst/>
                <a:uLnTx/>
                <a:uFillTx/>
                <a:latin typeface="Arial"/>
                <a:ea typeface="+mn-ea"/>
                <a:cs typeface="+mn-cs"/>
              </a:rPr>
              <a:t>GitLab</a:t>
            </a:r>
            <a:endParaRPr kumimoji="0" lang="de-DE" sz="2000" b="0" i="0" u="none" strike="noStrike" kern="0" cap="none" spc="0" normalizeH="0" baseline="0" noProof="0" dirty="0">
              <a:ln>
                <a:noFill/>
              </a:ln>
              <a:solidFill>
                <a:srgbClr val="000000"/>
              </a:solidFill>
              <a:effectLst/>
              <a:uLnTx/>
              <a:uFillTx/>
              <a:latin typeface="Arial"/>
              <a:ea typeface="+mn-ea"/>
              <a:cs typeface="+mn-cs"/>
            </a:endParaRPr>
          </a:p>
          <a:p>
            <a:pPr marR="0" lvl="0" algn="l" defTabSz="914400" rtl="0" eaLnBrk="1" fontAlgn="base" latinLnBrk="0" hangingPunct="1">
              <a:lnSpc>
                <a:spcPct val="100000"/>
              </a:lnSpc>
              <a:spcBef>
                <a:spcPct val="20000"/>
              </a:spcBef>
              <a:spcAft>
                <a:spcPct val="0"/>
              </a:spcAft>
              <a:buClr>
                <a:srgbClr val="008C5A"/>
              </a:buClr>
              <a:buSzTx/>
              <a:buFont typeface="Arial" panose="020B0604020202020204" pitchFamily="34" charset="0"/>
              <a:buChar char="•"/>
              <a:tabLst/>
              <a:defRPr/>
            </a:pPr>
            <a:r>
              <a:rPr kumimoji="0" lang="de-DE" b="0" i="0" u="none" strike="noStrike" kern="0" cap="none" spc="0" normalizeH="0" baseline="0" noProof="0" dirty="0">
                <a:ln>
                  <a:noFill/>
                </a:ln>
                <a:solidFill>
                  <a:srgbClr val="000000"/>
                </a:solidFill>
                <a:effectLst/>
                <a:uLnTx/>
                <a:uFillTx/>
                <a:latin typeface="Arial"/>
                <a:ea typeface="+mn-ea"/>
                <a:cs typeface="+mn-cs"/>
              </a:rPr>
              <a:t>Achtung: Der Runner wird permanent gelöscht!</a:t>
            </a:r>
          </a:p>
          <a:p>
            <a:pPr marL="457200" indent="-457200">
              <a:buFont typeface="+mj-lt"/>
              <a:buAutoNum type="arabicPeriod"/>
            </a:pPr>
            <a:r>
              <a:rPr lang="de-DE" dirty="0"/>
              <a:t>Linke Sidebar </a:t>
            </a:r>
            <a:r>
              <a:rPr lang="de-DE" dirty="0">
                <a:sym typeface="Wingdings" panose="05000000000000000000" pitchFamily="2" charset="2"/>
              </a:rPr>
              <a:t> ganz unten  „Admin Area“</a:t>
            </a:r>
          </a:p>
          <a:p>
            <a:pPr marL="457200" indent="-457200">
              <a:buFont typeface="+mj-lt"/>
              <a:buAutoNum type="arabicPeriod"/>
            </a:pPr>
            <a:r>
              <a:rPr lang="de-DE" dirty="0"/>
              <a:t>„CI/CD“ </a:t>
            </a:r>
            <a:r>
              <a:rPr lang="de-DE" dirty="0">
                <a:sym typeface="Wingdings" panose="05000000000000000000" pitchFamily="2" charset="2"/>
              </a:rPr>
              <a:t> „Runners“ auswählen</a:t>
            </a:r>
          </a:p>
          <a:p>
            <a:pPr marL="457200" indent="-457200">
              <a:buFont typeface="+mj-lt"/>
              <a:buAutoNum type="arabicPeriod"/>
            </a:pPr>
            <a:r>
              <a:rPr lang="de-DE" dirty="0">
                <a:sym typeface="Wingdings" panose="05000000000000000000" pitchFamily="2" charset="2"/>
              </a:rPr>
              <a:t>Entsprechenden Runner suchen</a:t>
            </a:r>
          </a:p>
          <a:p>
            <a:pPr marL="457200" marR="0" lvl="0" indent="-457200" algn="l" defTabSz="914400" rtl="0" eaLnBrk="1" fontAlgn="base" latinLnBrk="0" hangingPunct="1">
              <a:lnSpc>
                <a:spcPct val="100000"/>
              </a:lnSpc>
              <a:spcBef>
                <a:spcPct val="20000"/>
              </a:spcBef>
              <a:spcAft>
                <a:spcPct val="0"/>
              </a:spcAft>
              <a:buClr>
                <a:srgbClr val="008C5A"/>
              </a:buClr>
              <a:buSzTx/>
              <a:buFont typeface="+mj-lt"/>
              <a:buAutoNum type="arabicPeriod"/>
              <a:tabLst/>
              <a:defRPr/>
            </a:pPr>
            <a:r>
              <a:rPr kumimoji="0" lang="de-DE" b="0" i="0" u="none" strike="noStrike" kern="0" cap="none" spc="0" normalizeH="0" baseline="0" noProof="0" dirty="0">
                <a:ln>
                  <a:noFill/>
                </a:ln>
                <a:solidFill>
                  <a:srgbClr val="000000"/>
                </a:solidFill>
                <a:effectLst/>
                <a:uLnTx/>
                <a:uFillTx/>
                <a:latin typeface="Arial"/>
                <a:ea typeface="+mn-ea"/>
                <a:cs typeface="+mn-cs"/>
              </a:rPr>
              <a:t>Löschen des Instance Runners</a:t>
            </a:r>
          </a:p>
          <a:p>
            <a:pPr marL="857250" lvl="1" indent="-457200">
              <a:buFont typeface="Arial" panose="020B0604020202020204" pitchFamily="34" charset="0"/>
              <a:buChar char="•"/>
              <a:defRPr/>
            </a:pPr>
            <a:r>
              <a:rPr kumimoji="0" lang="de-DE" b="0" i="0" u="none" strike="noStrike" kern="0" cap="none" spc="0" normalizeH="0" baseline="0" noProof="0" dirty="0">
                <a:ln>
                  <a:noFill/>
                </a:ln>
                <a:solidFill>
                  <a:srgbClr val="000000"/>
                </a:solidFill>
                <a:effectLst/>
                <a:uLnTx/>
                <a:uFillTx/>
                <a:latin typeface="Arial"/>
                <a:ea typeface="+mn-ea"/>
                <a:cs typeface="+mn-cs"/>
              </a:rPr>
              <a:t>Einzelnen Runner löschen </a:t>
            </a:r>
            <a:r>
              <a:rPr kumimoji="0" lang="de-DE" b="0" i="0" u="none" strike="noStrike" kern="0" cap="none" spc="0" normalizeH="0" baseline="0" noProof="0" dirty="0">
                <a:ln>
                  <a:noFill/>
                </a:ln>
                <a:solidFill>
                  <a:srgbClr val="000000"/>
                </a:solidFill>
                <a:effectLst/>
                <a:uLnTx/>
                <a:uFillTx/>
                <a:latin typeface="Arial"/>
                <a:ea typeface="+mn-ea"/>
                <a:cs typeface="+mn-cs"/>
                <a:sym typeface="Wingdings" panose="05000000000000000000" pitchFamily="2" charset="2"/>
              </a:rPr>
              <a:t> „Delete </a:t>
            </a:r>
            <a:r>
              <a:rPr kumimoji="0" lang="de-DE" b="0" i="0" u="none" strike="noStrike" kern="0" cap="none" spc="0" normalizeH="0" baseline="0" noProof="0" dirty="0" err="1">
                <a:ln>
                  <a:noFill/>
                </a:ln>
                <a:solidFill>
                  <a:srgbClr val="000000"/>
                </a:solidFill>
                <a:effectLst/>
                <a:uLnTx/>
                <a:uFillTx/>
                <a:latin typeface="Arial"/>
                <a:ea typeface="+mn-ea"/>
                <a:cs typeface="+mn-cs"/>
                <a:sym typeface="Wingdings" panose="05000000000000000000" pitchFamily="2" charset="2"/>
              </a:rPr>
              <a:t>runner</a:t>
            </a:r>
            <a:r>
              <a:rPr kumimoji="0" lang="de-DE" b="0" i="0" u="none" strike="noStrike" kern="0" cap="none" spc="0" normalizeH="0" baseline="0" noProof="0" dirty="0">
                <a:ln>
                  <a:noFill/>
                </a:ln>
                <a:solidFill>
                  <a:srgbClr val="000000"/>
                </a:solidFill>
                <a:effectLst/>
                <a:uLnTx/>
                <a:uFillTx/>
                <a:latin typeface="Arial"/>
                <a:ea typeface="+mn-ea"/>
                <a:cs typeface="+mn-cs"/>
                <a:sym typeface="Wingdings" panose="05000000000000000000" pitchFamily="2" charset="2"/>
              </a:rPr>
              <a:t>“ (Lösch-Symbol)</a:t>
            </a:r>
          </a:p>
          <a:p>
            <a:pPr marL="857250" lvl="1" indent="-457200">
              <a:buFont typeface="Arial" panose="020B0604020202020204" pitchFamily="34" charset="0"/>
              <a:buChar char="•"/>
              <a:defRPr/>
            </a:pPr>
            <a:r>
              <a:rPr lang="de-DE" dirty="0">
                <a:solidFill>
                  <a:srgbClr val="000000"/>
                </a:solidFill>
                <a:latin typeface="Arial"/>
                <a:ea typeface="+mn-ea"/>
                <a:cs typeface="+mn-cs"/>
                <a:sym typeface="Wingdings" panose="05000000000000000000" pitchFamily="2" charset="2"/>
              </a:rPr>
              <a:t>Mehrere Runner löschen  Checkbox selektieren neben dem Runner und „Delete </a:t>
            </a:r>
            <a:r>
              <a:rPr lang="de-DE" dirty="0" err="1">
                <a:solidFill>
                  <a:srgbClr val="000000"/>
                </a:solidFill>
                <a:latin typeface="Arial"/>
                <a:ea typeface="+mn-ea"/>
                <a:cs typeface="+mn-cs"/>
                <a:sym typeface="Wingdings" panose="05000000000000000000" pitchFamily="2" charset="2"/>
              </a:rPr>
              <a:t>selected</a:t>
            </a:r>
            <a:r>
              <a:rPr lang="de-DE" dirty="0">
                <a:solidFill>
                  <a:srgbClr val="000000"/>
                </a:solidFill>
                <a:latin typeface="Arial"/>
                <a:ea typeface="+mn-ea"/>
                <a:cs typeface="+mn-cs"/>
                <a:sym typeface="Wingdings" panose="05000000000000000000" pitchFamily="2" charset="2"/>
              </a:rPr>
              <a:t>“ auswählen</a:t>
            </a:r>
          </a:p>
          <a:p>
            <a:pPr marL="857250" lvl="1" indent="-457200">
              <a:buFont typeface="Arial" panose="020B0604020202020204" pitchFamily="34" charset="0"/>
              <a:buChar char="•"/>
              <a:defRPr/>
            </a:pPr>
            <a:r>
              <a:rPr lang="de-DE" dirty="0">
                <a:solidFill>
                  <a:srgbClr val="000000"/>
                </a:solidFill>
                <a:latin typeface="Arial"/>
                <a:ea typeface="+mn-ea"/>
                <a:cs typeface="+mn-cs"/>
                <a:sym typeface="Wingdings" panose="05000000000000000000" pitchFamily="2" charset="2"/>
              </a:rPr>
              <a:t>A</a:t>
            </a:r>
            <a:r>
              <a:rPr kumimoji="0" lang="de-DE" b="0" i="0" u="none" strike="noStrike" kern="0" cap="none" spc="0" normalizeH="0" baseline="0" noProof="0" dirty="0" err="1">
                <a:ln>
                  <a:noFill/>
                </a:ln>
                <a:solidFill>
                  <a:srgbClr val="000000"/>
                </a:solidFill>
                <a:effectLst/>
                <a:uLnTx/>
                <a:uFillTx/>
                <a:latin typeface="Arial"/>
                <a:ea typeface="+mn-ea"/>
                <a:cs typeface="+mn-cs"/>
                <a:sym typeface="Wingdings" panose="05000000000000000000" pitchFamily="2" charset="2"/>
              </a:rPr>
              <a:t>lle</a:t>
            </a:r>
            <a:r>
              <a:rPr kumimoji="0" lang="de-DE" b="0" i="0" u="none" strike="noStrike" kern="0" cap="none" spc="0" normalizeH="0" baseline="0" noProof="0" dirty="0">
                <a:ln>
                  <a:noFill/>
                </a:ln>
                <a:solidFill>
                  <a:srgbClr val="000000"/>
                </a:solidFill>
                <a:effectLst/>
                <a:uLnTx/>
                <a:uFillTx/>
                <a:latin typeface="Arial"/>
                <a:ea typeface="+mn-ea"/>
                <a:cs typeface="+mn-cs"/>
                <a:sym typeface="Wingdings" panose="05000000000000000000" pitchFamily="2" charset="2"/>
              </a:rPr>
              <a:t> Runner zu löschen  Die Checkbox für alle Runner auswählen und „Delete </a:t>
            </a:r>
            <a:r>
              <a:rPr kumimoji="0" lang="de-DE" b="0" i="0" u="none" strike="noStrike" kern="0" cap="none" spc="0" normalizeH="0" baseline="0" noProof="0" dirty="0" err="1">
                <a:ln>
                  <a:noFill/>
                </a:ln>
                <a:solidFill>
                  <a:srgbClr val="000000"/>
                </a:solidFill>
                <a:effectLst/>
                <a:uLnTx/>
                <a:uFillTx/>
                <a:latin typeface="Arial"/>
                <a:ea typeface="+mn-ea"/>
                <a:cs typeface="+mn-cs"/>
                <a:sym typeface="Wingdings" panose="05000000000000000000" pitchFamily="2" charset="2"/>
              </a:rPr>
              <a:t>selected</a:t>
            </a:r>
            <a:r>
              <a:rPr kumimoji="0" lang="de-DE" b="0" i="0" u="none" strike="noStrike" kern="0" cap="none" spc="0" normalizeH="0" baseline="0" noProof="0" dirty="0">
                <a:ln>
                  <a:noFill/>
                </a:ln>
                <a:solidFill>
                  <a:srgbClr val="000000"/>
                </a:solidFill>
                <a:effectLst/>
                <a:uLnTx/>
                <a:uFillTx/>
                <a:latin typeface="Arial"/>
                <a:ea typeface="+mn-ea"/>
                <a:cs typeface="+mn-cs"/>
                <a:sym typeface="Wingdings" panose="05000000000000000000" pitchFamily="2" charset="2"/>
              </a:rPr>
              <a:t>“ auswählen</a:t>
            </a:r>
          </a:p>
          <a:p>
            <a:pPr marL="457200" indent="-457200">
              <a:buFont typeface="+mj-lt"/>
              <a:buAutoNum type="arabicPeriod"/>
              <a:defRPr/>
            </a:pPr>
            <a:r>
              <a:rPr lang="de-DE" dirty="0">
                <a:solidFill>
                  <a:srgbClr val="000000"/>
                </a:solidFill>
                <a:latin typeface="Arial"/>
                <a:sym typeface="Wingdings" panose="05000000000000000000" pitchFamily="2" charset="2"/>
              </a:rPr>
              <a:t>„</a:t>
            </a:r>
            <a:r>
              <a:rPr lang="de-DE" dirty="0" err="1">
                <a:solidFill>
                  <a:srgbClr val="000000"/>
                </a:solidFill>
                <a:latin typeface="Arial"/>
                <a:sym typeface="Wingdings" panose="05000000000000000000" pitchFamily="2" charset="2"/>
              </a:rPr>
              <a:t>Permanently</a:t>
            </a:r>
            <a:r>
              <a:rPr lang="de-DE" dirty="0">
                <a:solidFill>
                  <a:srgbClr val="000000"/>
                </a:solidFill>
                <a:latin typeface="Arial"/>
                <a:sym typeface="Wingdings" panose="05000000000000000000" pitchFamily="2" charset="2"/>
              </a:rPr>
              <a:t> </a:t>
            </a:r>
            <a:r>
              <a:rPr lang="de-DE" dirty="0" err="1">
                <a:solidFill>
                  <a:srgbClr val="000000"/>
                </a:solidFill>
                <a:latin typeface="Arial"/>
                <a:sym typeface="Wingdings" panose="05000000000000000000" pitchFamily="2" charset="2"/>
              </a:rPr>
              <a:t>delete</a:t>
            </a:r>
            <a:r>
              <a:rPr lang="de-DE" dirty="0">
                <a:solidFill>
                  <a:srgbClr val="000000"/>
                </a:solidFill>
                <a:latin typeface="Arial"/>
                <a:sym typeface="Wingdings" panose="05000000000000000000" pitchFamily="2" charset="2"/>
              </a:rPr>
              <a:t> </a:t>
            </a:r>
            <a:r>
              <a:rPr lang="de-DE" dirty="0" err="1">
                <a:solidFill>
                  <a:srgbClr val="000000"/>
                </a:solidFill>
                <a:latin typeface="Arial"/>
                <a:sym typeface="Wingdings" panose="05000000000000000000" pitchFamily="2" charset="2"/>
              </a:rPr>
              <a:t>runner</a:t>
            </a:r>
            <a:r>
              <a:rPr lang="de-DE" dirty="0">
                <a:solidFill>
                  <a:srgbClr val="000000"/>
                </a:solidFill>
                <a:latin typeface="Arial"/>
                <a:sym typeface="Wingdings" panose="05000000000000000000" pitchFamily="2" charset="2"/>
              </a:rPr>
              <a:t>“ auswählen</a:t>
            </a:r>
            <a:endParaRPr kumimoji="0" lang="de-DE" b="0" i="0" u="none" strike="noStrike" kern="0" cap="none" spc="0" normalizeH="0" baseline="0" noProof="0" dirty="0">
              <a:ln>
                <a:noFill/>
              </a:ln>
              <a:solidFill>
                <a:srgbClr val="000000"/>
              </a:solidFill>
              <a:effectLst/>
              <a:uLnTx/>
              <a:uFillTx/>
              <a:latin typeface="Arial"/>
              <a:ea typeface="+mn-ea"/>
              <a:cs typeface="+mn-cs"/>
            </a:endParaRPr>
          </a:p>
          <a:p>
            <a:pPr marL="0" indent="0">
              <a:buNone/>
            </a:pPr>
            <a:endParaRPr lang="de-DE" b="1" dirty="0"/>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pic>
        <p:nvPicPr>
          <p:cNvPr id="4" name="Grafik 3">
            <a:extLst>
              <a:ext uri="{FF2B5EF4-FFF2-40B4-BE49-F238E27FC236}">
                <a16:creationId xmlns:a16="http://schemas.microsoft.com/office/drawing/2014/main" id="{ACD74E50-5426-3BD9-FB7B-F439959BA1E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344110241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Instance Runners</a:t>
            </a:r>
          </a:p>
          <a:p>
            <a:pPr>
              <a:buFont typeface="Arial" panose="020B0604020202020204" pitchFamily="34" charset="0"/>
              <a:buChar char="•"/>
            </a:pPr>
            <a:r>
              <a:rPr lang="de-DE" dirty="0"/>
              <a:t>Einen Instance Runner mit </a:t>
            </a:r>
            <a:r>
              <a:rPr lang="de-DE" dirty="0" err="1"/>
              <a:t>authentication</a:t>
            </a:r>
            <a:r>
              <a:rPr lang="de-DE" dirty="0"/>
              <a:t> </a:t>
            </a:r>
            <a:r>
              <a:rPr lang="de-DE" dirty="0" err="1"/>
              <a:t>token</a:t>
            </a:r>
            <a:r>
              <a:rPr lang="de-DE" dirty="0"/>
              <a:t> erstellen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Instance Runner löschen</a:t>
            </a:r>
          </a:p>
          <a:p>
            <a:pPr>
              <a:buFont typeface="Arial" panose="020B0604020202020204" pitchFamily="34" charset="0"/>
              <a:buChar char="•"/>
            </a:pPr>
            <a:r>
              <a:rPr lang="de-DE" u="sng" dirty="0"/>
              <a:t>Instance Runner für ein Projekt aktivieren/deaktivieren</a:t>
            </a:r>
          </a:p>
          <a:p>
            <a:pPr>
              <a:buFont typeface="Arial" panose="020B0604020202020204" pitchFamily="34" charset="0"/>
              <a:buChar char="•"/>
            </a:pPr>
            <a:r>
              <a:rPr lang="de-DE" dirty="0"/>
              <a:t>Instance Runner für eine Gruppe aktivieren/deaktivieren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pic>
        <p:nvPicPr>
          <p:cNvPr id="4" name="Grafik 3">
            <a:extLst>
              <a:ext uri="{FF2B5EF4-FFF2-40B4-BE49-F238E27FC236}">
                <a16:creationId xmlns:a16="http://schemas.microsoft.com/office/drawing/2014/main" id="{BEB4BA3F-634F-B198-05DD-C48D5312327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44299909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Instance Runners für ein Projekt aktivieren/deaktivieren</a:t>
            </a:r>
          </a:p>
          <a:p>
            <a:pPr>
              <a:buFont typeface="Arial" panose="020B0604020202020204" pitchFamily="34" charset="0"/>
              <a:buChar char="•"/>
            </a:pPr>
            <a:r>
              <a:rPr lang="de-DE" sz="1800" dirty="0"/>
              <a:t>GitLab.com-Default: Für alle Projekte aktiviert</a:t>
            </a:r>
          </a:p>
          <a:p>
            <a:pPr>
              <a:buFont typeface="Arial" panose="020B0604020202020204" pitchFamily="34" charset="0"/>
              <a:buChar char="•"/>
            </a:pPr>
            <a:r>
              <a:rPr lang="de-DE" sz="1800" dirty="0"/>
              <a:t>Self-</a:t>
            </a:r>
            <a:r>
              <a:rPr lang="de-DE" sz="1800" dirty="0" err="1"/>
              <a:t>managed</a:t>
            </a:r>
            <a:r>
              <a:rPr lang="de-DE" sz="1800" dirty="0"/>
              <a:t> </a:t>
            </a:r>
            <a:r>
              <a:rPr lang="de-DE" sz="1800" dirty="0" err="1"/>
              <a:t>GitLab</a:t>
            </a:r>
            <a:r>
              <a:rPr lang="de-DE" sz="1800" dirty="0"/>
              <a:t>: Admin kann aktivieren/deaktivieren</a:t>
            </a:r>
          </a:p>
          <a:p>
            <a:pPr>
              <a:buFont typeface="Arial" panose="020B0604020202020204" pitchFamily="34" charset="0"/>
              <a:buChar char="•"/>
            </a:pPr>
            <a:r>
              <a:rPr lang="de-DE" sz="1800" dirty="0"/>
              <a:t>Für bestehende Projekte: Admin muss diese installieren und registrieren</a:t>
            </a:r>
          </a:p>
          <a:p>
            <a:pPr>
              <a:buFont typeface="Arial" panose="020B0604020202020204" pitchFamily="34" charset="0"/>
              <a:buChar char="•"/>
            </a:pPr>
            <a:endParaRPr lang="de-DE" sz="1800" dirty="0"/>
          </a:p>
          <a:p>
            <a:pPr marL="0" indent="0">
              <a:buNone/>
            </a:pPr>
            <a:r>
              <a:rPr lang="de-DE" sz="1800" dirty="0"/>
              <a:t>Instance Runner (de)aktivieren:</a:t>
            </a:r>
          </a:p>
          <a:p>
            <a:pPr marL="457200" indent="-457200">
              <a:buFont typeface="+mj-lt"/>
              <a:buAutoNum type="arabicPeriod"/>
            </a:pPr>
            <a:r>
              <a:rPr lang="de-DE" sz="1800" dirty="0"/>
              <a:t>Gewünschtes Projekt auswählen</a:t>
            </a:r>
          </a:p>
          <a:p>
            <a:pPr marL="457200" indent="-457200">
              <a:buFont typeface="+mj-lt"/>
              <a:buAutoNum type="arabicPeriod"/>
            </a:pPr>
            <a:r>
              <a:rPr lang="de-DE" sz="1800" dirty="0"/>
              <a:t>„Settings“ </a:t>
            </a:r>
            <a:r>
              <a:rPr lang="de-DE" sz="1800" dirty="0">
                <a:sym typeface="Wingdings" panose="05000000000000000000" pitchFamily="2" charset="2"/>
              </a:rPr>
              <a:t> „CI/CD“</a:t>
            </a:r>
          </a:p>
          <a:p>
            <a:pPr marL="457200" indent="-457200">
              <a:buFont typeface="+mj-lt"/>
              <a:buAutoNum type="arabicPeriod"/>
            </a:pPr>
            <a:r>
              <a:rPr lang="de-DE" sz="1800" dirty="0">
                <a:sym typeface="Wingdings" panose="05000000000000000000" pitchFamily="2" charset="2"/>
              </a:rPr>
              <a:t>„Runners“ ausklappen</a:t>
            </a:r>
          </a:p>
          <a:p>
            <a:pPr marL="857250" lvl="1" indent="-457200">
              <a:buFont typeface="+mj-lt"/>
              <a:buAutoNum type="arabicPeriod"/>
            </a:pPr>
            <a:r>
              <a:rPr lang="de-DE" sz="1600" dirty="0">
                <a:sym typeface="Wingdings" panose="05000000000000000000" pitchFamily="2" charset="2"/>
              </a:rPr>
              <a:t>Aktivieren: „</a:t>
            </a:r>
            <a:r>
              <a:rPr lang="de-DE" sz="1600" dirty="0" err="1">
                <a:sym typeface="Wingdings" panose="05000000000000000000" pitchFamily="2" charset="2"/>
              </a:rPr>
              <a:t>Enable</a:t>
            </a:r>
            <a:r>
              <a:rPr lang="de-DE" sz="1600" dirty="0">
                <a:sym typeface="Wingdings" panose="05000000000000000000" pitchFamily="2" charset="2"/>
              </a:rPr>
              <a:t> </a:t>
            </a:r>
            <a:r>
              <a:rPr lang="de-DE" sz="1600" dirty="0" err="1">
                <a:sym typeface="Wingdings" panose="05000000000000000000" pitchFamily="2" charset="2"/>
              </a:rPr>
              <a:t>instance</a:t>
            </a:r>
            <a:r>
              <a:rPr lang="de-DE" sz="1600" dirty="0">
                <a:sym typeface="Wingdings" panose="05000000000000000000" pitchFamily="2" charset="2"/>
              </a:rPr>
              <a:t> </a:t>
            </a:r>
            <a:r>
              <a:rPr lang="de-DE" sz="1600" dirty="0" err="1">
                <a:sym typeface="Wingdings" panose="05000000000000000000" pitchFamily="2" charset="2"/>
              </a:rPr>
              <a:t>runners</a:t>
            </a:r>
            <a:r>
              <a:rPr lang="de-DE" sz="1600" dirty="0">
                <a:sym typeface="Wingdings" panose="05000000000000000000" pitchFamily="2" charset="2"/>
              </a:rPr>
              <a:t> </a:t>
            </a:r>
            <a:r>
              <a:rPr lang="de-DE" sz="1600" dirty="0" err="1">
                <a:sym typeface="Wingdings" panose="05000000000000000000" pitchFamily="2" charset="2"/>
              </a:rPr>
              <a:t>for</a:t>
            </a:r>
            <a:r>
              <a:rPr lang="de-DE" sz="1600" dirty="0">
                <a:sym typeface="Wingdings" panose="05000000000000000000" pitchFamily="2" charset="2"/>
              </a:rPr>
              <a:t> </a:t>
            </a:r>
            <a:r>
              <a:rPr lang="de-DE" sz="1600" dirty="0" err="1">
                <a:sym typeface="Wingdings" panose="05000000000000000000" pitchFamily="2" charset="2"/>
              </a:rPr>
              <a:t>this</a:t>
            </a:r>
            <a:r>
              <a:rPr lang="de-DE" sz="1600" dirty="0">
                <a:sym typeface="Wingdings" panose="05000000000000000000" pitchFamily="2" charset="2"/>
              </a:rPr>
              <a:t> </a:t>
            </a:r>
            <a:r>
              <a:rPr lang="de-DE" sz="1600" dirty="0" err="1">
                <a:sym typeface="Wingdings" panose="05000000000000000000" pitchFamily="2" charset="2"/>
              </a:rPr>
              <a:t>project</a:t>
            </a:r>
            <a:r>
              <a:rPr lang="de-DE" sz="1600" dirty="0">
                <a:sym typeface="Wingdings" panose="05000000000000000000" pitchFamily="2" charset="2"/>
              </a:rPr>
              <a:t>“ auswählen</a:t>
            </a:r>
          </a:p>
          <a:p>
            <a:pPr marL="857250" lvl="1" indent="-457200">
              <a:buFont typeface="+mj-lt"/>
              <a:buAutoNum type="arabicPeriod"/>
            </a:pPr>
            <a:r>
              <a:rPr lang="de-DE" sz="1600" dirty="0">
                <a:sym typeface="Wingdings" panose="05000000000000000000" pitchFamily="2" charset="2"/>
              </a:rPr>
              <a:t>Deaktivieren: „ </a:t>
            </a:r>
            <a:r>
              <a:rPr lang="de-DE" sz="1600" dirty="0" err="1">
                <a:sym typeface="Wingdings" panose="05000000000000000000" pitchFamily="2" charset="2"/>
              </a:rPr>
              <a:t>Enable</a:t>
            </a:r>
            <a:r>
              <a:rPr lang="de-DE" sz="1600" dirty="0">
                <a:sym typeface="Wingdings" panose="05000000000000000000" pitchFamily="2" charset="2"/>
              </a:rPr>
              <a:t> </a:t>
            </a:r>
            <a:r>
              <a:rPr lang="de-DE" sz="1600" dirty="0" err="1">
                <a:sym typeface="Wingdings" panose="05000000000000000000" pitchFamily="2" charset="2"/>
              </a:rPr>
              <a:t>instance</a:t>
            </a:r>
            <a:r>
              <a:rPr lang="de-DE" sz="1600" dirty="0">
                <a:sym typeface="Wingdings" panose="05000000000000000000" pitchFamily="2" charset="2"/>
              </a:rPr>
              <a:t> </a:t>
            </a:r>
            <a:r>
              <a:rPr lang="de-DE" sz="1600" dirty="0" err="1">
                <a:sym typeface="Wingdings" panose="05000000000000000000" pitchFamily="2" charset="2"/>
              </a:rPr>
              <a:t>runners</a:t>
            </a:r>
            <a:r>
              <a:rPr lang="de-DE" sz="1600" dirty="0">
                <a:sym typeface="Wingdings" panose="05000000000000000000" pitchFamily="2" charset="2"/>
              </a:rPr>
              <a:t> </a:t>
            </a:r>
            <a:r>
              <a:rPr lang="de-DE" sz="1600" dirty="0" err="1">
                <a:sym typeface="Wingdings" panose="05000000000000000000" pitchFamily="2" charset="2"/>
              </a:rPr>
              <a:t>for</a:t>
            </a:r>
            <a:r>
              <a:rPr lang="de-DE" sz="1600" dirty="0">
                <a:sym typeface="Wingdings" panose="05000000000000000000" pitchFamily="2" charset="2"/>
              </a:rPr>
              <a:t> </a:t>
            </a:r>
            <a:r>
              <a:rPr lang="de-DE" sz="1600" dirty="0" err="1">
                <a:sym typeface="Wingdings" panose="05000000000000000000" pitchFamily="2" charset="2"/>
              </a:rPr>
              <a:t>this</a:t>
            </a:r>
            <a:r>
              <a:rPr lang="de-DE" sz="1600" dirty="0">
                <a:sym typeface="Wingdings" panose="05000000000000000000" pitchFamily="2" charset="2"/>
              </a:rPr>
              <a:t> </a:t>
            </a:r>
            <a:r>
              <a:rPr lang="de-DE" sz="1600" dirty="0" err="1">
                <a:sym typeface="Wingdings" panose="05000000000000000000" pitchFamily="2" charset="2"/>
              </a:rPr>
              <a:t>project</a:t>
            </a:r>
            <a:r>
              <a:rPr lang="de-DE" sz="1600" dirty="0">
                <a:sym typeface="Wingdings" panose="05000000000000000000" pitchFamily="2" charset="2"/>
              </a:rPr>
              <a:t>“ abwählen</a:t>
            </a:r>
          </a:p>
          <a:p>
            <a:pPr marL="857250" lvl="1" indent="-457200">
              <a:buFont typeface="+mj-lt"/>
              <a:buAutoNum type="arabicPeriod"/>
            </a:pPr>
            <a:endParaRPr lang="de-DE" sz="1600" dirty="0">
              <a:sym typeface="Wingdings" panose="05000000000000000000" pitchFamily="2" charset="2"/>
            </a:endParaRPr>
          </a:p>
          <a:p>
            <a:pPr marL="0" indent="0">
              <a:buNone/>
            </a:pPr>
            <a:r>
              <a:rPr lang="de-DE" sz="1800" dirty="0">
                <a:sym typeface="Wingdings" panose="05000000000000000000" pitchFamily="2" charset="2"/>
              </a:rPr>
              <a:t>Instance Runners sind automatisch deaktiviert:</a:t>
            </a:r>
          </a:p>
          <a:p>
            <a:pPr>
              <a:buFont typeface="Arial" panose="020B0604020202020204" pitchFamily="34" charset="0"/>
              <a:buChar char="•"/>
            </a:pPr>
            <a:r>
              <a:rPr lang="de-DE" sz="1800" dirty="0">
                <a:sym typeface="Wingdings" panose="05000000000000000000" pitchFamily="2" charset="2"/>
              </a:rPr>
              <a:t>Wenn: Parent-Gruppe deaktiviert</a:t>
            </a:r>
          </a:p>
          <a:p>
            <a:pPr>
              <a:buFont typeface="Arial" panose="020B0604020202020204" pitchFamily="34" charset="0"/>
              <a:buChar char="•"/>
            </a:pPr>
            <a:r>
              <a:rPr lang="de-DE" sz="1800" dirty="0">
                <a:sym typeface="Wingdings" panose="05000000000000000000" pitchFamily="2" charset="2"/>
              </a:rPr>
              <a:t>Wenn: Überschreiben auf Projektebene nicht erlaubt ist</a:t>
            </a:r>
          </a:p>
          <a:p>
            <a:pPr>
              <a:buFont typeface="Arial" panose="020B0604020202020204" pitchFamily="34" charset="0"/>
              <a:buChar char="•"/>
            </a:pPr>
            <a:endParaRPr lang="de-DE" sz="2200" dirty="0"/>
          </a:p>
          <a:p>
            <a:pPr marL="0" indent="0">
              <a:buNone/>
            </a:pPr>
            <a:endParaRPr lang="de-DE" b="1" dirty="0"/>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pic>
        <p:nvPicPr>
          <p:cNvPr id="4" name="Grafik 3">
            <a:extLst>
              <a:ext uri="{FF2B5EF4-FFF2-40B4-BE49-F238E27FC236}">
                <a16:creationId xmlns:a16="http://schemas.microsoft.com/office/drawing/2014/main" id="{8FA392A3-9B5A-6417-2E59-52280AA0470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144417216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Instance Runners</a:t>
            </a:r>
          </a:p>
          <a:p>
            <a:pPr>
              <a:buFont typeface="Arial" panose="020B0604020202020204" pitchFamily="34" charset="0"/>
              <a:buChar char="•"/>
            </a:pPr>
            <a:r>
              <a:rPr lang="de-DE" dirty="0"/>
              <a:t>Einen Instance Runner mit Authentication Token erstellen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Instance Runner löschen</a:t>
            </a:r>
          </a:p>
          <a:p>
            <a:pPr>
              <a:buFont typeface="Arial" panose="020B0604020202020204" pitchFamily="34" charset="0"/>
              <a:buChar char="•"/>
            </a:pPr>
            <a:r>
              <a:rPr lang="de-DE" dirty="0"/>
              <a:t>Instance Runner für ein Projekt aktivieren/deaktivieren</a:t>
            </a:r>
          </a:p>
          <a:p>
            <a:pPr>
              <a:buFont typeface="Arial" panose="020B0604020202020204" pitchFamily="34" charset="0"/>
              <a:buChar char="•"/>
            </a:pPr>
            <a:r>
              <a:rPr lang="de-DE" u="sng" dirty="0"/>
              <a:t>Instance Runner für eine Gruppe aktivieren/deaktivieren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pic>
        <p:nvPicPr>
          <p:cNvPr id="4" name="Grafik 3">
            <a:extLst>
              <a:ext uri="{FF2B5EF4-FFF2-40B4-BE49-F238E27FC236}">
                <a16:creationId xmlns:a16="http://schemas.microsoft.com/office/drawing/2014/main" id="{6078623E-3241-EA84-5C3E-7DF9D8834F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217460455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Instance Runners für eine Gruppe aktivieren/deaktivieren</a:t>
            </a:r>
          </a:p>
          <a:p>
            <a:pPr marL="457200" indent="-457200">
              <a:buFont typeface="+mj-lt"/>
              <a:buAutoNum type="arabicPeriod"/>
            </a:pPr>
            <a:r>
              <a:rPr lang="de-DE" sz="2400" dirty="0"/>
              <a:t>Gewünschte Gruppe auswählen</a:t>
            </a:r>
          </a:p>
          <a:p>
            <a:pPr marL="457200" indent="-457200">
              <a:buFont typeface="+mj-lt"/>
              <a:buAutoNum type="arabicPeriod"/>
            </a:pPr>
            <a:r>
              <a:rPr lang="de-DE" sz="2400" dirty="0"/>
              <a:t>„Settings“ </a:t>
            </a:r>
            <a:r>
              <a:rPr lang="de-DE" sz="2400" dirty="0">
                <a:sym typeface="Wingdings" panose="05000000000000000000" pitchFamily="2" charset="2"/>
              </a:rPr>
              <a:t> „CI/CD“</a:t>
            </a:r>
          </a:p>
          <a:p>
            <a:pPr marL="457200" indent="-457200">
              <a:buFont typeface="+mj-lt"/>
              <a:buAutoNum type="arabicPeriod"/>
            </a:pPr>
            <a:r>
              <a:rPr lang="de-DE" sz="2400" dirty="0">
                <a:sym typeface="Wingdings" panose="05000000000000000000" pitchFamily="2" charset="2"/>
              </a:rPr>
              <a:t>„Runners“ ausklappen</a:t>
            </a:r>
          </a:p>
          <a:p>
            <a:pPr marL="857250" lvl="1" indent="-457200">
              <a:buFont typeface="+mj-lt"/>
              <a:buAutoNum type="arabicPeriod"/>
            </a:pPr>
            <a:r>
              <a:rPr lang="de-DE" dirty="0"/>
              <a:t>Aktivieren: „</a:t>
            </a:r>
            <a:r>
              <a:rPr lang="de-DE" dirty="0" err="1"/>
              <a:t>Enable</a:t>
            </a:r>
            <a:r>
              <a:rPr lang="de-DE" dirty="0"/>
              <a:t> </a:t>
            </a:r>
            <a:r>
              <a:rPr lang="de-DE" dirty="0" err="1"/>
              <a:t>instance</a:t>
            </a:r>
            <a:r>
              <a:rPr lang="de-DE" dirty="0"/>
              <a:t> </a:t>
            </a:r>
            <a:r>
              <a:rPr lang="de-DE" dirty="0" err="1"/>
              <a:t>runners</a:t>
            </a:r>
            <a:r>
              <a:rPr lang="de-DE" dirty="0"/>
              <a:t> </a:t>
            </a:r>
            <a:r>
              <a:rPr lang="de-DE" dirty="0" err="1"/>
              <a:t>for</a:t>
            </a:r>
            <a:r>
              <a:rPr lang="de-DE" dirty="0"/>
              <a:t> </a:t>
            </a:r>
            <a:r>
              <a:rPr lang="de-DE" dirty="0" err="1"/>
              <a:t>this</a:t>
            </a:r>
            <a:r>
              <a:rPr lang="de-DE" dirty="0"/>
              <a:t> </a:t>
            </a:r>
            <a:r>
              <a:rPr lang="de-DE" dirty="0" err="1"/>
              <a:t>group</a:t>
            </a:r>
            <a:r>
              <a:rPr lang="de-DE" dirty="0"/>
              <a:t>“ auswählen</a:t>
            </a:r>
          </a:p>
          <a:p>
            <a:pPr marL="857250" lvl="1" indent="-457200">
              <a:buFont typeface="+mj-lt"/>
              <a:buAutoNum type="arabicPeriod"/>
            </a:pPr>
            <a:r>
              <a:rPr lang="de-DE" dirty="0"/>
              <a:t>Deaktivieren: „</a:t>
            </a:r>
            <a:r>
              <a:rPr lang="de-DE" dirty="0" err="1"/>
              <a:t>Enable</a:t>
            </a:r>
            <a:r>
              <a:rPr lang="de-DE" dirty="0"/>
              <a:t> </a:t>
            </a:r>
            <a:r>
              <a:rPr lang="de-DE" dirty="0" err="1"/>
              <a:t>instance</a:t>
            </a:r>
            <a:r>
              <a:rPr lang="de-DE" dirty="0"/>
              <a:t> </a:t>
            </a:r>
            <a:r>
              <a:rPr lang="de-DE" dirty="0" err="1"/>
              <a:t>runners</a:t>
            </a:r>
            <a:r>
              <a:rPr lang="de-DE" dirty="0"/>
              <a:t> </a:t>
            </a:r>
            <a:r>
              <a:rPr lang="de-DE" dirty="0" err="1"/>
              <a:t>for</a:t>
            </a:r>
            <a:r>
              <a:rPr lang="de-DE" dirty="0"/>
              <a:t> </a:t>
            </a:r>
            <a:r>
              <a:rPr lang="de-DE" dirty="0" err="1"/>
              <a:t>this</a:t>
            </a:r>
            <a:r>
              <a:rPr lang="de-DE" dirty="0"/>
              <a:t> </a:t>
            </a:r>
            <a:r>
              <a:rPr lang="de-DE" dirty="0" err="1"/>
              <a:t>group</a:t>
            </a:r>
            <a:r>
              <a:rPr lang="de-DE" dirty="0"/>
              <a:t>“ abwählen</a:t>
            </a:r>
          </a:p>
          <a:p>
            <a:pPr marL="457200" indent="-457200">
              <a:buFont typeface="+mj-lt"/>
              <a:buAutoNum type="arabicPeriod"/>
            </a:pPr>
            <a:r>
              <a:rPr lang="de-DE" dirty="0"/>
              <a:t>Optional: Damit Instance Runners für individuelle Projekte oder Sub-Gruppen aktiviert werden können</a:t>
            </a:r>
          </a:p>
          <a:p>
            <a:pPr marL="857250" lvl="1" indent="-457200">
              <a:buFont typeface="Arial" panose="020B0604020202020204" pitchFamily="34" charset="0"/>
              <a:buChar char="•"/>
            </a:pPr>
            <a:r>
              <a:rPr lang="de-DE" dirty="0"/>
              <a:t>„</a:t>
            </a:r>
            <a:r>
              <a:rPr lang="en-US" dirty="0"/>
              <a:t>Allow projects and subgroups to override the group setting” </a:t>
            </a:r>
            <a:r>
              <a:rPr lang="en-US" dirty="0" err="1"/>
              <a:t>auswählen</a:t>
            </a: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pic>
        <p:nvPicPr>
          <p:cNvPr id="4" name="Grafik 3">
            <a:extLst>
              <a:ext uri="{FF2B5EF4-FFF2-40B4-BE49-F238E27FC236}">
                <a16:creationId xmlns:a16="http://schemas.microsoft.com/office/drawing/2014/main" id="{B3E807E2-CAD0-91A5-450B-3F51ACF1E5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79476789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Aufgabe 2: Instance Runner kennenlernen</a:t>
            </a:r>
          </a:p>
          <a:p>
            <a:pPr marL="457200" indent="-457200">
              <a:buFont typeface="+mj-lt"/>
              <a:buAutoNum type="arabicPeriod"/>
            </a:pPr>
            <a:r>
              <a:rPr lang="de-DE" b="1" dirty="0"/>
              <a:t>Voraussetzungen: </a:t>
            </a:r>
            <a:r>
              <a:rPr lang="de-DE" dirty="0"/>
              <a:t>Adminrechte in </a:t>
            </a:r>
            <a:r>
              <a:rPr lang="de-DE" dirty="0" err="1"/>
              <a:t>GitLab</a:t>
            </a:r>
            <a:endParaRPr lang="de-DE" b="1" dirty="0"/>
          </a:p>
          <a:p>
            <a:pPr marL="457200" indent="-457200">
              <a:buFont typeface="+mj-lt"/>
              <a:buAutoNum type="arabicPeriod"/>
            </a:pPr>
            <a:r>
              <a:rPr lang="de-DE" b="1" dirty="0"/>
              <a:t>Ziel:</a:t>
            </a:r>
            <a:r>
              <a:rPr lang="de-DE" dirty="0"/>
              <a:t> Verständnis über Runner schaffen</a:t>
            </a:r>
          </a:p>
          <a:p>
            <a:pPr marL="457200" indent="-457200">
              <a:buFont typeface="+mj-lt"/>
              <a:buAutoNum type="arabicPeriod"/>
            </a:pPr>
            <a:r>
              <a:rPr lang="de-DE" b="1" dirty="0"/>
              <a:t>Schritte:</a:t>
            </a:r>
          </a:p>
          <a:p>
            <a:pPr marL="857250" lvl="1" indent="-457200">
              <a:buFont typeface="Arial" panose="020B0604020202020204" pitchFamily="34" charset="0"/>
              <a:buChar char="•"/>
            </a:pPr>
            <a:r>
              <a:rPr lang="de-DE" dirty="0"/>
              <a:t>Erstellen Sie einen Instance Runner</a:t>
            </a:r>
          </a:p>
          <a:p>
            <a:pPr marL="857250" lvl="1" indent="-457200">
              <a:buFont typeface="Arial" panose="020B0604020202020204" pitchFamily="34" charset="0"/>
              <a:buChar char="•"/>
            </a:pPr>
            <a:r>
              <a:rPr lang="de-DE" dirty="0"/>
              <a:t>Schauen Sie sich an, wie man einen Instance Runner starten und stoppen kann</a:t>
            </a:r>
          </a:p>
          <a:p>
            <a:pPr marL="857250" lvl="1" indent="-457200">
              <a:buFont typeface="Arial" panose="020B0604020202020204" pitchFamily="34" charset="0"/>
              <a:buChar char="•"/>
            </a:pPr>
            <a:r>
              <a:rPr lang="de-DE" dirty="0"/>
              <a:t>Deaktivieren und aktivieren sie Ihren Instance Runner für Ihr Projekt</a:t>
            </a:r>
          </a:p>
          <a:p>
            <a:pPr marL="857250" lvl="1" indent="-457200">
              <a:buFont typeface="Arial" panose="020B0604020202020204" pitchFamily="34" charset="0"/>
              <a:buChar char="•"/>
            </a:pPr>
            <a:r>
              <a:rPr lang="de-DE" dirty="0"/>
              <a:t>Machen Sie das Gleiche für eine Gruppe</a:t>
            </a:r>
          </a:p>
          <a:p>
            <a:pPr marL="857250" lvl="1" indent="-457200">
              <a:buFont typeface="Arial" panose="020B0604020202020204" pitchFamily="34" charset="0"/>
              <a:buChar char="•"/>
            </a:pPr>
            <a:r>
              <a:rPr lang="de-DE" dirty="0"/>
              <a:t>Löschen Sie Ihren Instance Runner</a:t>
            </a:r>
          </a:p>
        </p:txBody>
      </p:sp>
    </p:spTree>
    <p:extLst>
      <p:ext uri="{BB962C8B-B14F-4D97-AF65-F5344CB8AC3E}">
        <p14:creationId xmlns:p14="http://schemas.microsoft.com/office/powerpoint/2010/main" val="22770278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9CC4AEF-6EFA-0D2D-E2CE-E34316F96359}"/>
              </a:ext>
            </a:extLst>
          </p:cNvPr>
          <p:cNvSpPr>
            <a:spLocks noGrp="1"/>
          </p:cNvSpPr>
          <p:nvPr>
            <p:ph type="title"/>
          </p:nvPr>
        </p:nvSpPr>
        <p:spPr/>
        <p:txBody>
          <a:bodyPr/>
          <a:lstStyle/>
          <a:p>
            <a:endParaRPr lang="de-DE"/>
          </a:p>
        </p:txBody>
      </p:sp>
      <p:pic>
        <p:nvPicPr>
          <p:cNvPr id="5" name="Inhaltsplatzhalter 4">
            <a:extLst>
              <a:ext uri="{FF2B5EF4-FFF2-40B4-BE49-F238E27FC236}">
                <a16:creationId xmlns:a16="http://schemas.microsoft.com/office/drawing/2014/main" id="{4DEFD6B5-72E4-6F84-C719-8B7182930DA7}"/>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19260" y="981075"/>
            <a:ext cx="8084842" cy="5400675"/>
          </a:xfrm>
        </p:spPr>
      </p:pic>
      <p:sp>
        <p:nvSpPr>
          <p:cNvPr id="3" name="Textfeld 2">
            <a:extLst>
              <a:ext uri="{FF2B5EF4-FFF2-40B4-BE49-F238E27FC236}">
                <a16:creationId xmlns:a16="http://schemas.microsoft.com/office/drawing/2014/main" id="{1B06D472-2925-11E5-AE3B-2E4506CD743F}"/>
              </a:ext>
            </a:extLst>
          </p:cNvPr>
          <p:cNvSpPr txBox="1"/>
          <p:nvPr/>
        </p:nvSpPr>
        <p:spPr bwMode="auto">
          <a:xfrm>
            <a:off x="5364088" y="6243250"/>
            <a:ext cx="3995936" cy="276999"/>
          </a:xfrm>
          <a:prstGeom prst="rect">
            <a:avLst/>
          </a:prstGeom>
          <a:noFill/>
          <a:ln w="9525">
            <a:noFill/>
            <a:miter lim="800000"/>
            <a:headEnd/>
            <a:tailEnd/>
          </a:ln>
        </p:spPr>
        <p:txBody>
          <a:bodyPr wrap="square" rtlCol="0" anchor="ctr">
            <a:spAutoFit/>
          </a:bodyPr>
          <a:lstStyle/>
          <a:p>
            <a:r>
              <a:rPr lang="de-DE" sz="600" dirty="0">
                <a:latin typeface="+mn-lt"/>
              </a:rPr>
              <a:t>Quelle: https://medium.com/@mosiko1234/optimizing-gitlab-ci-cd-pipelines-for-high-efficiency-f2ebbc046a89</a:t>
            </a:r>
          </a:p>
          <a:p>
            <a:endParaRPr lang="de-DE" sz="600" dirty="0">
              <a:latin typeface="+mn-lt"/>
            </a:endParaRPr>
          </a:p>
        </p:txBody>
      </p:sp>
    </p:spTree>
    <p:extLst>
      <p:ext uri="{BB962C8B-B14F-4D97-AF65-F5344CB8AC3E}">
        <p14:creationId xmlns:p14="http://schemas.microsoft.com/office/powerpoint/2010/main" val="299346465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Wie Instance Runners ihre Jobs auswählen</a:t>
            </a:r>
          </a:p>
          <a:p>
            <a:pPr>
              <a:buFont typeface="Arial" panose="020B0604020202020204" pitchFamily="34" charset="0"/>
              <a:buChar char="•"/>
            </a:pPr>
            <a:r>
              <a:rPr lang="de-DE" dirty="0"/>
              <a:t>Fair-Queuing</a:t>
            </a:r>
          </a:p>
          <a:p>
            <a:pPr>
              <a:buFont typeface="Arial" panose="020B0604020202020204" pitchFamily="34" charset="0"/>
              <a:buChar char="•"/>
            </a:pPr>
            <a:r>
              <a:rPr lang="de-DE" dirty="0"/>
              <a:t>Jobs: auf Basis von Projekten zugeordnet</a:t>
            </a:r>
          </a:p>
          <a:p>
            <a:pPr>
              <a:buFont typeface="Arial" panose="020B0604020202020204" pitchFamily="34" charset="0"/>
              <a:buChar char="•"/>
            </a:pPr>
            <a:r>
              <a:rPr lang="de-DE" dirty="0"/>
              <a:t>Projekt: geringste Anzahl laufender Runner </a:t>
            </a:r>
            <a:r>
              <a:rPr lang="de-DE" dirty="0">
                <a:sym typeface="Wingdings" panose="05000000000000000000" pitchFamily="2" charset="2"/>
              </a:rPr>
              <a:t> erhält Runner</a:t>
            </a:r>
            <a:endParaRPr lang="de-DE" dirty="0"/>
          </a:p>
          <a:p>
            <a:pPr>
              <a:buFont typeface="Arial" panose="020B0604020202020204" pitchFamily="34" charset="0"/>
              <a:buChar char="•"/>
            </a:pPr>
            <a:endParaRPr lang="de-DE" dirty="0"/>
          </a:p>
          <a:p>
            <a:pPr>
              <a:buFont typeface="Arial" panose="020B0604020202020204" pitchFamily="34" charset="0"/>
              <a:buChar char="•"/>
            </a:pPr>
            <a:r>
              <a:rPr lang="de-DE" dirty="0"/>
              <a:t>Beispiel-Queue</a:t>
            </a:r>
          </a:p>
          <a:p>
            <a:pPr lvl="1">
              <a:buFont typeface="Arial" panose="020B0604020202020204" pitchFamily="34" charset="0"/>
              <a:buChar char="•"/>
            </a:pPr>
            <a:r>
              <a:rPr lang="de-DE" dirty="0"/>
              <a:t>Job 1 für Project 1</a:t>
            </a:r>
          </a:p>
          <a:p>
            <a:pPr lvl="1">
              <a:buFont typeface="Arial" panose="020B0604020202020204" pitchFamily="34" charset="0"/>
              <a:buChar char="•"/>
            </a:pPr>
            <a:r>
              <a:rPr lang="de-DE" dirty="0"/>
              <a:t>Job 2 für Project 1</a:t>
            </a:r>
          </a:p>
          <a:p>
            <a:pPr lvl="1">
              <a:buFont typeface="Arial" panose="020B0604020202020204" pitchFamily="34" charset="0"/>
              <a:buChar char="•"/>
            </a:pPr>
            <a:r>
              <a:rPr lang="de-DE" dirty="0"/>
              <a:t>Job 3 für Project 1</a:t>
            </a:r>
          </a:p>
          <a:p>
            <a:pPr lvl="1">
              <a:buFont typeface="Arial" panose="020B0604020202020204" pitchFamily="34" charset="0"/>
              <a:buChar char="•"/>
            </a:pPr>
            <a:r>
              <a:rPr lang="de-DE" dirty="0"/>
              <a:t>Job 4 für Project 2</a:t>
            </a:r>
          </a:p>
          <a:p>
            <a:pPr lvl="1">
              <a:buFont typeface="Arial" panose="020B0604020202020204" pitchFamily="34" charset="0"/>
              <a:buChar char="•"/>
            </a:pPr>
            <a:r>
              <a:rPr lang="de-DE" dirty="0"/>
              <a:t>Job 5 für Project 2</a:t>
            </a:r>
          </a:p>
          <a:p>
            <a:pPr lvl="1">
              <a:buFont typeface="Arial" panose="020B0604020202020204" pitchFamily="34" charset="0"/>
              <a:buChar char="•"/>
            </a:pPr>
            <a:r>
              <a:rPr lang="de-DE" dirty="0"/>
              <a:t>Job 6 für Project 3</a:t>
            </a:r>
          </a:p>
          <a:p>
            <a:pPr>
              <a:buFont typeface="Arial" panose="020B0604020202020204" pitchFamily="34" charset="0"/>
              <a:buChar char="•"/>
            </a:pPr>
            <a:endParaRPr lang="de-DE" dirty="0"/>
          </a:p>
        </p:txBody>
      </p:sp>
    </p:spTree>
    <p:extLst>
      <p:ext uri="{BB962C8B-B14F-4D97-AF65-F5344CB8AC3E}">
        <p14:creationId xmlns:p14="http://schemas.microsoft.com/office/powerpoint/2010/main" val="248696631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Wie Instance Runners ihre Jobs auswählen</a:t>
            </a:r>
          </a:p>
          <a:p>
            <a:pPr marL="0" indent="0">
              <a:buNone/>
            </a:pPr>
            <a:r>
              <a:rPr lang="de-DE" dirty="0"/>
              <a:t>Reihenfolge bei paralleler Ausführung der Jobs</a:t>
            </a:r>
          </a:p>
          <a:p>
            <a:pPr marL="457200" indent="-457200">
              <a:buFont typeface="+mj-lt"/>
              <a:buAutoNum type="arabicPeriod"/>
            </a:pPr>
            <a:endParaRPr lang="de-DE" sz="2000" dirty="0"/>
          </a:p>
          <a:p>
            <a:pPr marL="457200" indent="-457200">
              <a:buFont typeface="+mj-lt"/>
              <a:buAutoNum type="arabicPeriod"/>
            </a:pPr>
            <a:endParaRPr lang="de-DE" dirty="0"/>
          </a:p>
          <a:p>
            <a:pPr marL="457200" indent="-457200">
              <a:buFont typeface="+mj-lt"/>
              <a:buAutoNum type="arabicPeriod"/>
            </a:pPr>
            <a:endParaRPr lang="de-DE" dirty="0"/>
          </a:p>
          <a:p>
            <a:pPr marL="457200" indent="-457200">
              <a:buFont typeface="+mj-lt"/>
              <a:buAutoNum type="arabicPeriod"/>
            </a:pPr>
            <a:endParaRPr lang="de-DE" dirty="0"/>
          </a:p>
        </p:txBody>
      </p:sp>
      <p:sp>
        <p:nvSpPr>
          <p:cNvPr id="4" name="Textfeld 3">
            <a:extLst>
              <a:ext uri="{FF2B5EF4-FFF2-40B4-BE49-F238E27FC236}">
                <a16:creationId xmlns:a16="http://schemas.microsoft.com/office/drawing/2014/main" id="{657B54FE-FC54-D477-EB6D-D468CF0DF236}"/>
              </a:ext>
            </a:extLst>
          </p:cNvPr>
          <p:cNvSpPr txBox="1"/>
          <p:nvPr/>
        </p:nvSpPr>
        <p:spPr bwMode="auto">
          <a:xfrm>
            <a:off x="302233" y="1988840"/>
            <a:ext cx="7128470" cy="2677656"/>
          </a:xfrm>
          <a:prstGeom prst="rect">
            <a:avLst/>
          </a:prstGeom>
          <a:noFill/>
          <a:ln w="9525">
            <a:noFill/>
            <a:miter lim="800000"/>
            <a:headEnd/>
            <a:tailEnd/>
          </a:ln>
        </p:spPr>
        <p:txBody>
          <a:bodyPr wrap="square" rtlCol="0" anchor="ctr">
            <a:spAutoFit/>
          </a:bodyPr>
          <a:lstStyle/>
          <a:p>
            <a:pPr>
              <a:buFont typeface="Arial" panose="020B0604020202020204" pitchFamily="34" charset="0"/>
              <a:buChar char="•"/>
            </a:pPr>
            <a:r>
              <a:rPr lang="de-DE" dirty="0">
                <a:latin typeface="+mj-lt"/>
              </a:rPr>
              <a:t>Beispiel-Queue</a:t>
            </a:r>
          </a:p>
          <a:p>
            <a:pPr lvl="1">
              <a:buFont typeface="Arial" panose="020B0604020202020204" pitchFamily="34" charset="0"/>
              <a:buChar char="•"/>
            </a:pPr>
            <a:r>
              <a:rPr lang="de-DE" dirty="0">
                <a:latin typeface="+mj-lt"/>
              </a:rPr>
              <a:t>Job 1 für Project 1</a:t>
            </a:r>
          </a:p>
          <a:p>
            <a:pPr lvl="1">
              <a:buFont typeface="Arial" panose="020B0604020202020204" pitchFamily="34" charset="0"/>
              <a:buChar char="•"/>
            </a:pPr>
            <a:r>
              <a:rPr lang="de-DE" dirty="0">
                <a:latin typeface="+mj-lt"/>
              </a:rPr>
              <a:t>Job 2 für Project 1</a:t>
            </a:r>
          </a:p>
          <a:p>
            <a:pPr lvl="1">
              <a:buFont typeface="Arial" panose="020B0604020202020204" pitchFamily="34" charset="0"/>
              <a:buChar char="•"/>
            </a:pPr>
            <a:r>
              <a:rPr lang="de-DE" dirty="0">
                <a:latin typeface="+mj-lt"/>
              </a:rPr>
              <a:t>Job 3 für Project 1</a:t>
            </a:r>
          </a:p>
          <a:p>
            <a:pPr lvl="1">
              <a:buFont typeface="Arial" panose="020B0604020202020204" pitchFamily="34" charset="0"/>
              <a:buChar char="•"/>
            </a:pPr>
            <a:r>
              <a:rPr lang="de-DE" dirty="0">
                <a:latin typeface="+mj-lt"/>
              </a:rPr>
              <a:t>Job 4 für Project 2</a:t>
            </a:r>
          </a:p>
          <a:p>
            <a:pPr lvl="1">
              <a:buFont typeface="Arial" panose="020B0604020202020204" pitchFamily="34" charset="0"/>
              <a:buChar char="•"/>
            </a:pPr>
            <a:r>
              <a:rPr lang="de-DE" dirty="0">
                <a:latin typeface="+mj-lt"/>
              </a:rPr>
              <a:t>Job 5 für Project 2</a:t>
            </a:r>
          </a:p>
          <a:p>
            <a:pPr lvl="1">
              <a:buFont typeface="Arial" panose="020B0604020202020204" pitchFamily="34" charset="0"/>
              <a:buChar char="•"/>
            </a:pPr>
            <a:r>
              <a:rPr lang="de-DE" dirty="0">
                <a:latin typeface="+mj-lt"/>
              </a:rPr>
              <a:t>Job 6 für Project 3</a:t>
            </a:r>
          </a:p>
        </p:txBody>
      </p:sp>
    </p:spTree>
    <p:extLst>
      <p:ext uri="{BB962C8B-B14F-4D97-AF65-F5344CB8AC3E}">
        <p14:creationId xmlns:p14="http://schemas.microsoft.com/office/powerpoint/2010/main" val="2723480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grpId="0" nodeType="clickEffect">
                                  <p:stCondLst>
                                    <p:cond delay="0"/>
                                  </p:stCondLst>
                                  <p:childTnLst>
                                    <p:animClr clrSpc="rgb" dir="cw">
                                      <p:cBhvr override="childStyle">
                                        <p:cTn id="6" dur="500" fill="hold"/>
                                        <p:tgtEl>
                                          <p:spTgt spid="4">
                                            <p:txEl>
                                              <p:pRg st="0" end="0"/>
                                            </p:txEl>
                                          </p:spTgt>
                                        </p:tgtEl>
                                        <p:attrNameLst>
                                          <p:attrName>style.color</p:attrName>
                                        </p:attrNameLst>
                                      </p:cBhvr>
                                      <p:to>
                                        <a:schemeClr val="accent2"/>
                                      </p:to>
                                    </p:animClr>
                                    <p:animClr clrSpc="rgb" dir="cw">
                                      <p:cBhvr>
                                        <p:cTn id="7" dur="500" fill="hold"/>
                                        <p:tgtEl>
                                          <p:spTgt spid="4">
                                            <p:txEl>
                                              <p:pRg st="0" end="0"/>
                                            </p:txEl>
                                          </p:spTgt>
                                        </p:tgtEl>
                                        <p:attrNameLst>
                                          <p:attrName>fillcolor</p:attrName>
                                        </p:attrNameLst>
                                      </p:cBhvr>
                                      <p:to>
                                        <a:schemeClr val="accent2"/>
                                      </p:to>
                                    </p:animClr>
                                    <p:set>
                                      <p:cBhvr>
                                        <p:cTn id="8" dur="500" fill="hold"/>
                                        <p:tgtEl>
                                          <p:spTgt spid="4">
                                            <p:txEl>
                                              <p:pRg st="0" end="0"/>
                                            </p:txEl>
                                          </p:spTgt>
                                        </p:tgtEl>
                                        <p:attrNameLst>
                                          <p:attrName>fill.type</p:attrName>
                                        </p:attrNameLst>
                                      </p:cBhvr>
                                      <p:to>
                                        <p:strVal val="solid"/>
                                      </p:to>
                                    </p:set>
                                    <p:set>
                                      <p:cBhvr>
                                        <p:cTn id="9" dur="500" fill="hold"/>
                                        <p:tgtEl>
                                          <p:spTgt spid="4">
                                            <p:txEl>
                                              <p:pRg st="0" end="0"/>
                                            </p:tx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19" presetClass="emph" presetSubtype="0" fill="hold" grpId="0" nodeType="clickEffect">
                                  <p:stCondLst>
                                    <p:cond delay="0"/>
                                  </p:stCondLst>
                                  <p:childTnLst>
                                    <p:animClr clrSpc="rgb" dir="cw">
                                      <p:cBhvr override="childStyle">
                                        <p:cTn id="13" dur="500" fill="hold"/>
                                        <p:tgtEl>
                                          <p:spTgt spid="4">
                                            <p:txEl>
                                              <p:pRg st="1" end="1"/>
                                            </p:txEl>
                                          </p:spTgt>
                                        </p:tgtEl>
                                        <p:attrNameLst>
                                          <p:attrName>style.color</p:attrName>
                                        </p:attrNameLst>
                                      </p:cBhvr>
                                      <p:to>
                                        <a:schemeClr val="accent2"/>
                                      </p:to>
                                    </p:animClr>
                                    <p:animClr clrSpc="rgb" dir="cw">
                                      <p:cBhvr>
                                        <p:cTn id="14" dur="500" fill="hold"/>
                                        <p:tgtEl>
                                          <p:spTgt spid="4">
                                            <p:txEl>
                                              <p:pRg st="1" end="1"/>
                                            </p:txEl>
                                          </p:spTgt>
                                        </p:tgtEl>
                                        <p:attrNameLst>
                                          <p:attrName>fillcolor</p:attrName>
                                        </p:attrNameLst>
                                      </p:cBhvr>
                                      <p:to>
                                        <a:schemeClr val="accent2"/>
                                      </p:to>
                                    </p:animClr>
                                    <p:set>
                                      <p:cBhvr>
                                        <p:cTn id="15" dur="500" fill="hold"/>
                                        <p:tgtEl>
                                          <p:spTgt spid="4">
                                            <p:txEl>
                                              <p:pRg st="1" end="1"/>
                                            </p:txEl>
                                          </p:spTgt>
                                        </p:tgtEl>
                                        <p:attrNameLst>
                                          <p:attrName>fill.type</p:attrName>
                                        </p:attrNameLst>
                                      </p:cBhvr>
                                      <p:to>
                                        <p:strVal val="solid"/>
                                      </p:to>
                                    </p:set>
                                    <p:set>
                                      <p:cBhvr>
                                        <p:cTn id="16" dur="500" fill="hold"/>
                                        <p:tgtEl>
                                          <p:spTgt spid="4">
                                            <p:txEl>
                                              <p:pRg st="1" end="1"/>
                                            </p:txEl>
                                          </p:spTgt>
                                        </p:tgtEl>
                                        <p:attrNameLst>
                                          <p:attrName>fill.on</p:attrName>
                                        </p:attrNameLst>
                                      </p:cBhvr>
                                      <p:to>
                                        <p:strVal val="true"/>
                                      </p:to>
                                    </p:set>
                                  </p:childTnLst>
                                </p:cTn>
                              </p:par>
                            </p:childTnLst>
                          </p:cTn>
                        </p:par>
                      </p:childTnLst>
                    </p:cTn>
                  </p:par>
                  <p:par>
                    <p:cTn id="17" fill="hold">
                      <p:stCondLst>
                        <p:cond delay="indefinite"/>
                      </p:stCondLst>
                      <p:childTnLst>
                        <p:par>
                          <p:cTn id="18" fill="hold">
                            <p:stCondLst>
                              <p:cond delay="0"/>
                            </p:stCondLst>
                            <p:childTnLst>
                              <p:par>
                                <p:cTn id="19" presetID="19" presetClass="emph" presetSubtype="0" fill="hold" grpId="0" nodeType="clickEffect">
                                  <p:stCondLst>
                                    <p:cond delay="0"/>
                                  </p:stCondLst>
                                  <p:childTnLst>
                                    <p:animClr clrSpc="rgb" dir="cw">
                                      <p:cBhvr override="childStyle">
                                        <p:cTn id="20" dur="500" fill="hold"/>
                                        <p:tgtEl>
                                          <p:spTgt spid="4">
                                            <p:txEl>
                                              <p:pRg st="4" end="4"/>
                                            </p:txEl>
                                          </p:spTgt>
                                        </p:tgtEl>
                                        <p:attrNameLst>
                                          <p:attrName>style.color</p:attrName>
                                        </p:attrNameLst>
                                      </p:cBhvr>
                                      <p:to>
                                        <a:schemeClr val="accent2"/>
                                      </p:to>
                                    </p:animClr>
                                    <p:animClr clrSpc="rgb" dir="cw">
                                      <p:cBhvr>
                                        <p:cTn id="21" dur="500" fill="hold"/>
                                        <p:tgtEl>
                                          <p:spTgt spid="4">
                                            <p:txEl>
                                              <p:pRg st="4" end="4"/>
                                            </p:txEl>
                                          </p:spTgt>
                                        </p:tgtEl>
                                        <p:attrNameLst>
                                          <p:attrName>fillcolor</p:attrName>
                                        </p:attrNameLst>
                                      </p:cBhvr>
                                      <p:to>
                                        <a:schemeClr val="accent2"/>
                                      </p:to>
                                    </p:animClr>
                                    <p:set>
                                      <p:cBhvr>
                                        <p:cTn id="22" dur="500" fill="hold"/>
                                        <p:tgtEl>
                                          <p:spTgt spid="4">
                                            <p:txEl>
                                              <p:pRg st="4" end="4"/>
                                            </p:txEl>
                                          </p:spTgt>
                                        </p:tgtEl>
                                        <p:attrNameLst>
                                          <p:attrName>fill.type</p:attrName>
                                        </p:attrNameLst>
                                      </p:cBhvr>
                                      <p:to>
                                        <p:strVal val="solid"/>
                                      </p:to>
                                    </p:set>
                                    <p:set>
                                      <p:cBhvr>
                                        <p:cTn id="23" dur="500" fill="hold"/>
                                        <p:tgtEl>
                                          <p:spTgt spid="4">
                                            <p:txEl>
                                              <p:pRg st="4" end="4"/>
                                            </p:txEl>
                                          </p:spTgt>
                                        </p:tgtEl>
                                        <p:attrNameLst>
                                          <p:attrName>fill.on</p:attrName>
                                        </p:attrNameLst>
                                      </p:cBhvr>
                                      <p:to>
                                        <p:strVal val="true"/>
                                      </p:to>
                                    </p:set>
                                  </p:childTnLst>
                                </p:cTn>
                              </p:par>
                            </p:childTnLst>
                          </p:cTn>
                        </p:par>
                      </p:childTnLst>
                    </p:cTn>
                  </p:par>
                  <p:par>
                    <p:cTn id="24" fill="hold">
                      <p:stCondLst>
                        <p:cond delay="indefinite"/>
                      </p:stCondLst>
                      <p:childTnLst>
                        <p:par>
                          <p:cTn id="25" fill="hold">
                            <p:stCondLst>
                              <p:cond delay="0"/>
                            </p:stCondLst>
                            <p:childTnLst>
                              <p:par>
                                <p:cTn id="26" presetID="19" presetClass="emph" presetSubtype="0" fill="hold" grpId="0" nodeType="clickEffect">
                                  <p:stCondLst>
                                    <p:cond delay="0"/>
                                  </p:stCondLst>
                                  <p:childTnLst>
                                    <p:animClr clrSpc="rgb" dir="cw">
                                      <p:cBhvr override="childStyle">
                                        <p:cTn id="27" dur="500" fill="hold"/>
                                        <p:tgtEl>
                                          <p:spTgt spid="4">
                                            <p:txEl>
                                              <p:pRg st="6" end="6"/>
                                            </p:txEl>
                                          </p:spTgt>
                                        </p:tgtEl>
                                        <p:attrNameLst>
                                          <p:attrName>style.color</p:attrName>
                                        </p:attrNameLst>
                                      </p:cBhvr>
                                      <p:to>
                                        <a:schemeClr val="accent2"/>
                                      </p:to>
                                    </p:animClr>
                                    <p:animClr clrSpc="rgb" dir="cw">
                                      <p:cBhvr>
                                        <p:cTn id="28" dur="500" fill="hold"/>
                                        <p:tgtEl>
                                          <p:spTgt spid="4">
                                            <p:txEl>
                                              <p:pRg st="6" end="6"/>
                                            </p:txEl>
                                          </p:spTgt>
                                        </p:tgtEl>
                                        <p:attrNameLst>
                                          <p:attrName>fillcolor</p:attrName>
                                        </p:attrNameLst>
                                      </p:cBhvr>
                                      <p:to>
                                        <a:schemeClr val="accent2"/>
                                      </p:to>
                                    </p:animClr>
                                    <p:set>
                                      <p:cBhvr>
                                        <p:cTn id="29" dur="500" fill="hold"/>
                                        <p:tgtEl>
                                          <p:spTgt spid="4">
                                            <p:txEl>
                                              <p:pRg st="6" end="6"/>
                                            </p:txEl>
                                          </p:spTgt>
                                        </p:tgtEl>
                                        <p:attrNameLst>
                                          <p:attrName>fill.type</p:attrName>
                                        </p:attrNameLst>
                                      </p:cBhvr>
                                      <p:to>
                                        <p:strVal val="solid"/>
                                      </p:to>
                                    </p:set>
                                    <p:set>
                                      <p:cBhvr>
                                        <p:cTn id="30" dur="500" fill="hold"/>
                                        <p:tgtEl>
                                          <p:spTgt spid="4">
                                            <p:txEl>
                                              <p:pRg st="6" end="6"/>
                                            </p:txEl>
                                          </p:spTgt>
                                        </p:tgtEl>
                                        <p:attrNameLst>
                                          <p:attrName>fill.on</p:attrName>
                                        </p:attrNameLst>
                                      </p:cBhvr>
                                      <p:to>
                                        <p:strVal val="true"/>
                                      </p:to>
                                    </p:set>
                                  </p:childTnLst>
                                </p:cTn>
                              </p:par>
                            </p:childTnLst>
                          </p:cTn>
                        </p:par>
                      </p:childTnLst>
                    </p:cTn>
                  </p:par>
                  <p:par>
                    <p:cTn id="31" fill="hold">
                      <p:stCondLst>
                        <p:cond delay="indefinite"/>
                      </p:stCondLst>
                      <p:childTnLst>
                        <p:par>
                          <p:cTn id="32" fill="hold">
                            <p:stCondLst>
                              <p:cond delay="0"/>
                            </p:stCondLst>
                            <p:childTnLst>
                              <p:par>
                                <p:cTn id="33" presetID="19" presetClass="emph" presetSubtype="0" fill="hold" grpId="0" nodeType="clickEffect">
                                  <p:stCondLst>
                                    <p:cond delay="0"/>
                                  </p:stCondLst>
                                  <p:childTnLst>
                                    <p:animClr clrSpc="rgb" dir="cw">
                                      <p:cBhvr override="childStyle">
                                        <p:cTn id="34" dur="500" fill="hold"/>
                                        <p:tgtEl>
                                          <p:spTgt spid="4">
                                            <p:txEl>
                                              <p:pRg st="2" end="2"/>
                                            </p:txEl>
                                          </p:spTgt>
                                        </p:tgtEl>
                                        <p:attrNameLst>
                                          <p:attrName>style.color</p:attrName>
                                        </p:attrNameLst>
                                      </p:cBhvr>
                                      <p:to>
                                        <a:schemeClr val="accent2"/>
                                      </p:to>
                                    </p:animClr>
                                    <p:animClr clrSpc="rgb" dir="cw">
                                      <p:cBhvr>
                                        <p:cTn id="35" dur="500" fill="hold"/>
                                        <p:tgtEl>
                                          <p:spTgt spid="4">
                                            <p:txEl>
                                              <p:pRg st="2" end="2"/>
                                            </p:txEl>
                                          </p:spTgt>
                                        </p:tgtEl>
                                        <p:attrNameLst>
                                          <p:attrName>fillcolor</p:attrName>
                                        </p:attrNameLst>
                                      </p:cBhvr>
                                      <p:to>
                                        <a:schemeClr val="accent2"/>
                                      </p:to>
                                    </p:animClr>
                                    <p:set>
                                      <p:cBhvr>
                                        <p:cTn id="36" dur="500" fill="hold"/>
                                        <p:tgtEl>
                                          <p:spTgt spid="4">
                                            <p:txEl>
                                              <p:pRg st="2" end="2"/>
                                            </p:txEl>
                                          </p:spTgt>
                                        </p:tgtEl>
                                        <p:attrNameLst>
                                          <p:attrName>fill.type</p:attrName>
                                        </p:attrNameLst>
                                      </p:cBhvr>
                                      <p:to>
                                        <p:strVal val="solid"/>
                                      </p:to>
                                    </p:set>
                                    <p:set>
                                      <p:cBhvr>
                                        <p:cTn id="37" dur="500" fill="hold"/>
                                        <p:tgtEl>
                                          <p:spTgt spid="4">
                                            <p:txEl>
                                              <p:pRg st="2" end="2"/>
                                            </p:txEl>
                                          </p:spTgt>
                                        </p:tgtEl>
                                        <p:attrNameLst>
                                          <p:attrName>fill.on</p:attrName>
                                        </p:attrNameLst>
                                      </p:cBhvr>
                                      <p:to>
                                        <p:strVal val="true"/>
                                      </p:to>
                                    </p:set>
                                  </p:childTnLst>
                                </p:cTn>
                              </p:par>
                            </p:childTnLst>
                          </p:cTn>
                        </p:par>
                      </p:childTnLst>
                    </p:cTn>
                  </p:par>
                  <p:par>
                    <p:cTn id="38" fill="hold">
                      <p:stCondLst>
                        <p:cond delay="indefinite"/>
                      </p:stCondLst>
                      <p:childTnLst>
                        <p:par>
                          <p:cTn id="39" fill="hold">
                            <p:stCondLst>
                              <p:cond delay="0"/>
                            </p:stCondLst>
                            <p:childTnLst>
                              <p:par>
                                <p:cTn id="40" presetID="19" presetClass="emph" presetSubtype="0" fill="hold" grpId="0" nodeType="clickEffect">
                                  <p:stCondLst>
                                    <p:cond delay="0"/>
                                  </p:stCondLst>
                                  <p:childTnLst>
                                    <p:animClr clrSpc="rgb" dir="cw">
                                      <p:cBhvr override="childStyle">
                                        <p:cTn id="41" dur="500" fill="hold"/>
                                        <p:tgtEl>
                                          <p:spTgt spid="4">
                                            <p:txEl>
                                              <p:pRg st="5" end="5"/>
                                            </p:txEl>
                                          </p:spTgt>
                                        </p:tgtEl>
                                        <p:attrNameLst>
                                          <p:attrName>style.color</p:attrName>
                                        </p:attrNameLst>
                                      </p:cBhvr>
                                      <p:to>
                                        <a:schemeClr val="accent2"/>
                                      </p:to>
                                    </p:animClr>
                                    <p:animClr clrSpc="rgb" dir="cw">
                                      <p:cBhvr>
                                        <p:cTn id="42" dur="500" fill="hold"/>
                                        <p:tgtEl>
                                          <p:spTgt spid="4">
                                            <p:txEl>
                                              <p:pRg st="5" end="5"/>
                                            </p:txEl>
                                          </p:spTgt>
                                        </p:tgtEl>
                                        <p:attrNameLst>
                                          <p:attrName>fillcolor</p:attrName>
                                        </p:attrNameLst>
                                      </p:cBhvr>
                                      <p:to>
                                        <a:schemeClr val="accent2"/>
                                      </p:to>
                                    </p:animClr>
                                    <p:set>
                                      <p:cBhvr>
                                        <p:cTn id="43" dur="500" fill="hold"/>
                                        <p:tgtEl>
                                          <p:spTgt spid="4">
                                            <p:txEl>
                                              <p:pRg st="5" end="5"/>
                                            </p:txEl>
                                          </p:spTgt>
                                        </p:tgtEl>
                                        <p:attrNameLst>
                                          <p:attrName>fill.type</p:attrName>
                                        </p:attrNameLst>
                                      </p:cBhvr>
                                      <p:to>
                                        <p:strVal val="solid"/>
                                      </p:to>
                                    </p:set>
                                    <p:set>
                                      <p:cBhvr>
                                        <p:cTn id="44" dur="500" fill="hold"/>
                                        <p:tgtEl>
                                          <p:spTgt spid="4">
                                            <p:txEl>
                                              <p:pRg st="5" end="5"/>
                                            </p:txEl>
                                          </p:spTgt>
                                        </p:tgtEl>
                                        <p:attrNameLst>
                                          <p:attrName>fill.on</p:attrName>
                                        </p:attrNameLst>
                                      </p:cBhvr>
                                      <p:to>
                                        <p:strVal val="true"/>
                                      </p:to>
                                    </p:set>
                                  </p:childTnLst>
                                </p:cTn>
                              </p:par>
                            </p:childTnLst>
                          </p:cTn>
                        </p:par>
                      </p:childTnLst>
                    </p:cTn>
                  </p:par>
                  <p:par>
                    <p:cTn id="45" fill="hold">
                      <p:stCondLst>
                        <p:cond delay="indefinite"/>
                      </p:stCondLst>
                      <p:childTnLst>
                        <p:par>
                          <p:cTn id="46" fill="hold">
                            <p:stCondLst>
                              <p:cond delay="0"/>
                            </p:stCondLst>
                            <p:childTnLst>
                              <p:par>
                                <p:cTn id="47" presetID="19" presetClass="emph" presetSubtype="0" fill="hold" grpId="0" nodeType="clickEffect">
                                  <p:stCondLst>
                                    <p:cond delay="0"/>
                                  </p:stCondLst>
                                  <p:childTnLst>
                                    <p:animClr clrSpc="rgb" dir="cw">
                                      <p:cBhvr override="childStyle">
                                        <p:cTn id="48" dur="500" fill="hold"/>
                                        <p:tgtEl>
                                          <p:spTgt spid="4">
                                            <p:txEl>
                                              <p:pRg st="3" end="3"/>
                                            </p:txEl>
                                          </p:spTgt>
                                        </p:tgtEl>
                                        <p:attrNameLst>
                                          <p:attrName>style.color</p:attrName>
                                        </p:attrNameLst>
                                      </p:cBhvr>
                                      <p:to>
                                        <a:schemeClr val="accent2"/>
                                      </p:to>
                                    </p:animClr>
                                    <p:animClr clrSpc="rgb" dir="cw">
                                      <p:cBhvr>
                                        <p:cTn id="49" dur="500" fill="hold"/>
                                        <p:tgtEl>
                                          <p:spTgt spid="4">
                                            <p:txEl>
                                              <p:pRg st="3" end="3"/>
                                            </p:txEl>
                                          </p:spTgt>
                                        </p:tgtEl>
                                        <p:attrNameLst>
                                          <p:attrName>fillcolor</p:attrName>
                                        </p:attrNameLst>
                                      </p:cBhvr>
                                      <p:to>
                                        <a:schemeClr val="accent2"/>
                                      </p:to>
                                    </p:animClr>
                                    <p:set>
                                      <p:cBhvr>
                                        <p:cTn id="50" dur="500" fill="hold"/>
                                        <p:tgtEl>
                                          <p:spTgt spid="4">
                                            <p:txEl>
                                              <p:pRg st="3" end="3"/>
                                            </p:txEl>
                                          </p:spTgt>
                                        </p:tgtEl>
                                        <p:attrNameLst>
                                          <p:attrName>fill.type</p:attrName>
                                        </p:attrNameLst>
                                      </p:cBhvr>
                                      <p:to>
                                        <p:strVal val="solid"/>
                                      </p:to>
                                    </p:set>
                                    <p:set>
                                      <p:cBhvr>
                                        <p:cTn id="51" dur="500" fill="hold"/>
                                        <p:tgtEl>
                                          <p:spTgt spid="4">
                                            <p:txEl>
                                              <p:pRg st="3" end="3"/>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Wie Instance Runners ihre Jobs auswählen</a:t>
            </a:r>
          </a:p>
          <a:p>
            <a:pPr marL="0" indent="0">
              <a:buNone/>
            </a:pPr>
            <a:r>
              <a:rPr lang="de-DE" dirty="0"/>
              <a:t>Reihenfolge bei sequenzieller Ausführung der Jobs</a:t>
            </a:r>
          </a:p>
          <a:p>
            <a:pPr marL="457200" indent="-457200">
              <a:buFont typeface="+mj-lt"/>
              <a:buAutoNum type="arabicPeriod"/>
            </a:pPr>
            <a:endParaRPr lang="de-DE" sz="2000" dirty="0"/>
          </a:p>
          <a:p>
            <a:pPr marL="457200" indent="-457200">
              <a:buFont typeface="+mj-lt"/>
              <a:buAutoNum type="arabicPeriod"/>
            </a:pPr>
            <a:endParaRPr lang="de-DE" dirty="0"/>
          </a:p>
          <a:p>
            <a:pPr marL="457200" indent="-457200">
              <a:buFont typeface="+mj-lt"/>
              <a:buAutoNum type="arabicPeriod"/>
            </a:pPr>
            <a:endParaRPr lang="de-DE" dirty="0"/>
          </a:p>
          <a:p>
            <a:pPr marL="457200" indent="-457200">
              <a:buFont typeface="+mj-lt"/>
              <a:buAutoNum type="arabicPeriod"/>
            </a:pPr>
            <a:endParaRPr lang="de-DE" dirty="0"/>
          </a:p>
        </p:txBody>
      </p:sp>
      <p:sp>
        <p:nvSpPr>
          <p:cNvPr id="4" name="Textfeld 3">
            <a:extLst>
              <a:ext uri="{FF2B5EF4-FFF2-40B4-BE49-F238E27FC236}">
                <a16:creationId xmlns:a16="http://schemas.microsoft.com/office/drawing/2014/main" id="{657B54FE-FC54-D477-EB6D-D468CF0DF236}"/>
              </a:ext>
            </a:extLst>
          </p:cNvPr>
          <p:cNvSpPr txBox="1"/>
          <p:nvPr/>
        </p:nvSpPr>
        <p:spPr bwMode="auto">
          <a:xfrm>
            <a:off x="285720" y="1916832"/>
            <a:ext cx="3251211" cy="2677656"/>
          </a:xfrm>
          <a:prstGeom prst="rect">
            <a:avLst/>
          </a:prstGeom>
          <a:noFill/>
          <a:ln w="9525">
            <a:noFill/>
            <a:miter lim="800000"/>
            <a:headEnd/>
            <a:tailEnd/>
          </a:ln>
        </p:spPr>
        <p:txBody>
          <a:bodyPr wrap="none" rtlCol="0" anchor="ctr">
            <a:spAutoFit/>
          </a:bodyPr>
          <a:lstStyle/>
          <a:p>
            <a:pPr>
              <a:buFont typeface="Arial" panose="020B0604020202020204" pitchFamily="34" charset="0"/>
              <a:buChar char="•"/>
            </a:pPr>
            <a:r>
              <a:rPr lang="de-DE" dirty="0">
                <a:latin typeface="+mj-lt"/>
              </a:rPr>
              <a:t>Beispiel-Queue</a:t>
            </a:r>
          </a:p>
          <a:p>
            <a:pPr lvl="1">
              <a:buFont typeface="Arial" panose="020B0604020202020204" pitchFamily="34" charset="0"/>
              <a:buChar char="•"/>
            </a:pPr>
            <a:r>
              <a:rPr lang="de-DE" dirty="0">
                <a:latin typeface="+mj-lt"/>
              </a:rPr>
              <a:t>Job 1 für Project 1</a:t>
            </a:r>
          </a:p>
          <a:p>
            <a:pPr lvl="1">
              <a:buFont typeface="Arial" panose="020B0604020202020204" pitchFamily="34" charset="0"/>
              <a:buChar char="•"/>
            </a:pPr>
            <a:r>
              <a:rPr lang="de-DE" dirty="0">
                <a:latin typeface="+mj-lt"/>
              </a:rPr>
              <a:t>Job 2 für Project 1</a:t>
            </a:r>
          </a:p>
          <a:p>
            <a:pPr lvl="1">
              <a:buFont typeface="Arial" panose="020B0604020202020204" pitchFamily="34" charset="0"/>
              <a:buChar char="•"/>
            </a:pPr>
            <a:r>
              <a:rPr lang="de-DE" dirty="0">
                <a:latin typeface="+mj-lt"/>
              </a:rPr>
              <a:t>Job 3 für Project 1</a:t>
            </a:r>
          </a:p>
          <a:p>
            <a:pPr lvl="1">
              <a:buFont typeface="Arial" panose="020B0604020202020204" pitchFamily="34" charset="0"/>
              <a:buChar char="•"/>
            </a:pPr>
            <a:r>
              <a:rPr lang="de-DE" dirty="0">
                <a:latin typeface="+mj-lt"/>
              </a:rPr>
              <a:t>Job 4 für Project 2</a:t>
            </a:r>
          </a:p>
          <a:p>
            <a:pPr lvl="1">
              <a:buFont typeface="Arial" panose="020B0604020202020204" pitchFamily="34" charset="0"/>
              <a:buChar char="•"/>
            </a:pPr>
            <a:r>
              <a:rPr lang="de-DE" dirty="0">
                <a:latin typeface="+mj-lt"/>
              </a:rPr>
              <a:t>Job 5 für Project 2</a:t>
            </a:r>
          </a:p>
          <a:p>
            <a:pPr lvl="1">
              <a:buFont typeface="Arial" panose="020B0604020202020204" pitchFamily="34" charset="0"/>
              <a:buChar char="•"/>
            </a:pPr>
            <a:r>
              <a:rPr lang="de-DE" dirty="0">
                <a:latin typeface="+mj-lt"/>
              </a:rPr>
              <a:t>Job 6 für Project 3</a:t>
            </a:r>
          </a:p>
        </p:txBody>
      </p:sp>
    </p:spTree>
    <p:extLst>
      <p:ext uri="{BB962C8B-B14F-4D97-AF65-F5344CB8AC3E}">
        <p14:creationId xmlns:p14="http://schemas.microsoft.com/office/powerpoint/2010/main" val="26768980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4">
                                            <p:txEl>
                                              <p:pRg st="0" end="0"/>
                                            </p:txEl>
                                          </p:spTgt>
                                        </p:tgtEl>
                                        <p:attrNameLst>
                                          <p:attrName>style.color</p:attrName>
                                        </p:attrNameLst>
                                      </p:cBhvr>
                                      <p:to>
                                        <a:schemeClr val="accent2"/>
                                      </p:to>
                                    </p:animClr>
                                    <p:animClr clrSpc="rgb" dir="cw">
                                      <p:cBhvr>
                                        <p:cTn id="7" dur="500" fill="hold"/>
                                        <p:tgtEl>
                                          <p:spTgt spid="4">
                                            <p:txEl>
                                              <p:pRg st="0" end="0"/>
                                            </p:txEl>
                                          </p:spTgt>
                                        </p:tgtEl>
                                        <p:attrNameLst>
                                          <p:attrName>fillcolor</p:attrName>
                                        </p:attrNameLst>
                                      </p:cBhvr>
                                      <p:to>
                                        <a:schemeClr val="accent2"/>
                                      </p:to>
                                    </p:animClr>
                                    <p:set>
                                      <p:cBhvr>
                                        <p:cTn id="8" dur="500" fill="hold"/>
                                        <p:tgtEl>
                                          <p:spTgt spid="4">
                                            <p:txEl>
                                              <p:pRg st="0" end="0"/>
                                            </p:txEl>
                                          </p:spTgt>
                                        </p:tgtEl>
                                        <p:attrNameLst>
                                          <p:attrName>fill.type</p:attrName>
                                        </p:attrNameLst>
                                      </p:cBhvr>
                                      <p:to>
                                        <p:strVal val="solid"/>
                                      </p:to>
                                    </p:set>
                                    <p:set>
                                      <p:cBhvr>
                                        <p:cTn id="9" dur="500" fill="hold"/>
                                        <p:tgtEl>
                                          <p:spTgt spid="4">
                                            <p:txEl>
                                              <p:pRg st="0" end="0"/>
                                            </p:tx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19" presetClass="emph" presetSubtype="0" fill="hold" nodeType="clickEffect">
                                  <p:stCondLst>
                                    <p:cond delay="0"/>
                                  </p:stCondLst>
                                  <p:childTnLst>
                                    <p:animClr clrSpc="rgb" dir="cw">
                                      <p:cBhvr override="childStyle">
                                        <p:cTn id="13" dur="500" fill="hold"/>
                                        <p:tgtEl>
                                          <p:spTgt spid="4">
                                            <p:txEl>
                                              <p:pRg st="1" end="1"/>
                                            </p:txEl>
                                          </p:spTgt>
                                        </p:tgtEl>
                                        <p:attrNameLst>
                                          <p:attrName>style.color</p:attrName>
                                        </p:attrNameLst>
                                      </p:cBhvr>
                                      <p:to>
                                        <a:schemeClr val="accent2"/>
                                      </p:to>
                                    </p:animClr>
                                    <p:animClr clrSpc="rgb" dir="cw">
                                      <p:cBhvr>
                                        <p:cTn id="14" dur="500" fill="hold"/>
                                        <p:tgtEl>
                                          <p:spTgt spid="4">
                                            <p:txEl>
                                              <p:pRg st="1" end="1"/>
                                            </p:txEl>
                                          </p:spTgt>
                                        </p:tgtEl>
                                        <p:attrNameLst>
                                          <p:attrName>fillcolor</p:attrName>
                                        </p:attrNameLst>
                                      </p:cBhvr>
                                      <p:to>
                                        <a:schemeClr val="accent2"/>
                                      </p:to>
                                    </p:animClr>
                                    <p:set>
                                      <p:cBhvr>
                                        <p:cTn id="15" dur="500" fill="hold"/>
                                        <p:tgtEl>
                                          <p:spTgt spid="4">
                                            <p:txEl>
                                              <p:pRg st="1" end="1"/>
                                            </p:txEl>
                                          </p:spTgt>
                                        </p:tgtEl>
                                        <p:attrNameLst>
                                          <p:attrName>fill.type</p:attrName>
                                        </p:attrNameLst>
                                      </p:cBhvr>
                                      <p:to>
                                        <p:strVal val="solid"/>
                                      </p:to>
                                    </p:set>
                                    <p:set>
                                      <p:cBhvr>
                                        <p:cTn id="16" dur="500" fill="hold"/>
                                        <p:tgtEl>
                                          <p:spTgt spid="4">
                                            <p:txEl>
                                              <p:pRg st="1" end="1"/>
                                            </p:txEl>
                                          </p:spTgt>
                                        </p:tgtEl>
                                        <p:attrNameLst>
                                          <p:attrName>fill.on</p:attrName>
                                        </p:attrNameLst>
                                      </p:cBhvr>
                                      <p:to>
                                        <p:strVal val="true"/>
                                      </p:to>
                                    </p:set>
                                  </p:childTnLst>
                                </p:cTn>
                              </p:par>
                            </p:childTnLst>
                          </p:cTn>
                        </p:par>
                      </p:childTnLst>
                    </p:cTn>
                  </p:par>
                  <p:par>
                    <p:cTn id="17" fill="hold">
                      <p:stCondLst>
                        <p:cond delay="indefinite"/>
                      </p:stCondLst>
                      <p:childTnLst>
                        <p:par>
                          <p:cTn id="18" fill="hold">
                            <p:stCondLst>
                              <p:cond delay="0"/>
                            </p:stCondLst>
                            <p:childTnLst>
                              <p:par>
                                <p:cTn id="19" presetID="19" presetClass="emph" presetSubtype="0" fill="hold" nodeType="clickEffect">
                                  <p:stCondLst>
                                    <p:cond delay="0"/>
                                  </p:stCondLst>
                                  <p:childTnLst>
                                    <p:animClr clrSpc="rgb" dir="cw">
                                      <p:cBhvr override="childStyle">
                                        <p:cTn id="20" dur="500" fill="hold"/>
                                        <p:tgtEl>
                                          <p:spTgt spid="4">
                                            <p:txEl>
                                              <p:pRg st="2" end="2"/>
                                            </p:txEl>
                                          </p:spTgt>
                                        </p:tgtEl>
                                        <p:attrNameLst>
                                          <p:attrName>style.color</p:attrName>
                                        </p:attrNameLst>
                                      </p:cBhvr>
                                      <p:to>
                                        <a:schemeClr val="accent2"/>
                                      </p:to>
                                    </p:animClr>
                                    <p:animClr clrSpc="rgb" dir="cw">
                                      <p:cBhvr>
                                        <p:cTn id="21" dur="500" fill="hold"/>
                                        <p:tgtEl>
                                          <p:spTgt spid="4">
                                            <p:txEl>
                                              <p:pRg st="2" end="2"/>
                                            </p:txEl>
                                          </p:spTgt>
                                        </p:tgtEl>
                                        <p:attrNameLst>
                                          <p:attrName>fillcolor</p:attrName>
                                        </p:attrNameLst>
                                      </p:cBhvr>
                                      <p:to>
                                        <a:schemeClr val="accent2"/>
                                      </p:to>
                                    </p:animClr>
                                    <p:set>
                                      <p:cBhvr>
                                        <p:cTn id="22" dur="500" fill="hold"/>
                                        <p:tgtEl>
                                          <p:spTgt spid="4">
                                            <p:txEl>
                                              <p:pRg st="2" end="2"/>
                                            </p:txEl>
                                          </p:spTgt>
                                        </p:tgtEl>
                                        <p:attrNameLst>
                                          <p:attrName>fill.type</p:attrName>
                                        </p:attrNameLst>
                                      </p:cBhvr>
                                      <p:to>
                                        <p:strVal val="solid"/>
                                      </p:to>
                                    </p:set>
                                    <p:set>
                                      <p:cBhvr>
                                        <p:cTn id="23" dur="500" fill="hold"/>
                                        <p:tgtEl>
                                          <p:spTgt spid="4">
                                            <p:txEl>
                                              <p:pRg st="2" end="2"/>
                                            </p:txEl>
                                          </p:spTgt>
                                        </p:tgtEl>
                                        <p:attrNameLst>
                                          <p:attrName>fill.on</p:attrName>
                                        </p:attrNameLst>
                                      </p:cBhvr>
                                      <p:to>
                                        <p:strVal val="true"/>
                                      </p:to>
                                    </p:set>
                                  </p:childTnLst>
                                </p:cTn>
                              </p:par>
                            </p:childTnLst>
                          </p:cTn>
                        </p:par>
                      </p:childTnLst>
                    </p:cTn>
                  </p:par>
                  <p:par>
                    <p:cTn id="24" fill="hold">
                      <p:stCondLst>
                        <p:cond delay="indefinite"/>
                      </p:stCondLst>
                      <p:childTnLst>
                        <p:par>
                          <p:cTn id="25" fill="hold">
                            <p:stCondLst>
                              <p:cond delay="0"/>
                            </p:stCondLst>
                            <p:childTnLst>
                              <p:par>
                                <p:cTn id="26" presetID="19" presetClass="emph" presetSubtype="0" fill="hold" nodeType="clickEffect">
                                  <p:stCondLst>
                                    <p:cond delay="0"/>
                                  </p:stCondLst>
                                  <p:childTnLst>
                                    <p:animClr clrSpc="rgb" dir="cw">
                                      <p:cBhvr override="childStyle">
                                        <p:cTn id="27" dur="500" fill="hold"/>
                                        <p:tgtEl>
                                          <p:spTgt spid="4">
                                            <p:txEl>
                                              <p:pRg st="4" end="4"/>
                                            </p:txEl>
                                          </p:spTgt>
                                        </p:tgtEl>
                                        <p:attrNameLst>
                                          <p:attrName>style.color</p:attrName>
                                        </p:attrNameLst>
                                      </p:cBhvr>
                                      <p:to>
                                        <a:schemeClr val="accent2"/>
                                      </p:to>
                                    </p:animClr>
                                    <p:animClr clrSpc="rgb" dir="cw">
                                      <p:cBhvr>
                                        <p:cTn id="28" dur="500" fill="hold"/>
                                        <p:tgtEl>
                                          <p:spTgt spid="4">
                                            <p:txEl>
                                              <p:pRg st="4" end="4"/>
                                            </p:txEl>
                                          </p:spTgt>
                                        </p:tgtEl>
                                        <p:attrNameLst>
                                          <p:attrName>fillcolor</p:attrName>
                                        </p:attrNameLst>
                                      </p:cBhvr>
                                      <p:to>
                                        <a:schemeClr val="accent2"/>
                                      </p:to>
                                    </p:animClr>
                                    <p:set>
                                      <p:cBhvr>
                                        <p:cTn id="29" dur="500" fill="hold"/>
                                        <p:tgtEl>
                                          <p:spTgt spid="4">
                                            <p:txEl>
                                              <p:pRg st="4" end="4"/>
                                            </p:txEl>
                                          </p:spTgt>
                                        </p:tgtEl>
                                        <p:attrNameLst>
                                          <p:attrName>fill.type</p:attrName>
                                        </p:attrNameLst>
                                      </p:cBhvr>
                                      <p:to>
                                        <p:strVal val="solid"/>
                                      </p:to>
                                    </p:set>
                                    <p:set>
                                      <p:cBhvr>
                                        <p:cTn id="30" dur="500" fill="hold"/>
                                        <p:tgtEl>
                                          <p:spTgt spid="4">
                                            <p:txEl>
                                              <p:pRg st="4" end="4"/>
                                            </p:txEl>
                                          </p:spTgt>
                                        </p:tgtEl>
                                        <p:attrNameLst>
                                          <p:attrName>fill.on</p:attrName>
                                        </p:attrNameLst>
                                      </p:cBhvr>
                                      <p:to>
                                        <p:strVal val="true"/>
                                      </p:to>
                                    </p:set>
                                  </p:childTnLst>
                                </p:cTn>
                              </p:par>
                            </p:childTnLst>
                          </p:cTn>
                        </p:par>
                      </p:childTnLst>
                    </p:cTn>
                  </p:par>
                  <p:par>
                    <p:cTn id="31" fill="hold">
                      <p:stCondLst>
                        <p:cond delay="indefinite"/>
                      </p:stCondLst>
                      <p:childTnLst>
                        <p:par>
                          <p:cTn id="32" fill="hold">
                            <p:stCondLst>
                              <p:cond delay="0"/>
                            </p:stCondLst>
                            <p:childTnLst>
                              <p:par>
                                <p:cTn id="33" presetID="19" presetClass="emph" presetSubtype="0" fill="hold" nodeType="clickEffect">
                                  <p:stCondLst>
                                    <p:cond delay="0"/>
                                  </p:stCondLst>
                                  <p:childTnLst>
                                    <p:animClr clrSpc="rgb" dir="cw">
                                      <p:cBhvr override="childStyle">
                                        <p:cTn id="34" dur="500" fill="hold"/>
                                        <p:tgtEl>
                                          <p:spTgt spid="4">
                                            <p:txEl>
                                              <p:pRg st="5" end="5"/>
                                            </p:txEl>
                                          </p:spTgt>
                                        </p:tgtEl>
                                        <p:attrNameLst>
                                          <p:attrName>style.color</p:attrName>
                                        </p:attrNameLst>
                                      </p:cBhvr>
                                      <p:to>
                                        <a:schemeClr val="accent2"/>
                                      </p:to>
                                    </p:animClr>
                                    <p:animClr clrSpc="rgb" dir="cw">
                                      <p:cBhvr>
                                        <p:cTn id="35" dur="500" fill="hold"/>
                                        <p:tgtEl>
                                          <p:spTgt spid="4">
                                            <p:txEl>
                                              <p:pRg st="5" end="5"/>
                                            </p:txEl>
                                          </p:spTgt>
                                        </p:tgtEl>
                                        <p:attrNameLst>
                                          <p:attrName>fillcolor</p:attrName>
                                        </p:attrNameLst>
                                      </p:cBhvr>
                                      <p:to>
                                        <a:schemeClr val="accent2"/>
                                      </p:to>
                                    </p:animClr>
                                    <p:set>
                                      <p:cBhvr>
                                        <p:cTn id="36" dur="500" fill="hold"/>
                                        <p:tgtEl>
                                          <p:spTgt spid="4">
                                            <p:txEl>
                                              <p:pRg st="5" end="5"/>
                                            </p:txEl>
                                          </p:spTgt>
                                        </p:tgtEl>
                                        <p:attrNameLst>
                                          <p:attrName>fill.type</p:attrName>
                                        </p:attrNameLst>
                                      </p:cBhvr>
                                      <p:to>
                                        <p:strVal val="solid"/>
                                      </p:to>
                                    </p:set>
                                    <p:set>
                                      <p:cBhvr>
                                        <p:cTn id="37" dur="500" fill="hold"/>
                                        <p:tgtEl>
                                          <p:spTgt spid="4">
                                            <p:txEl>
                                              <p:pRg st="5" end="5"/>
                                            </p:txEl>
                                          </p:spTgt>
                                        </p:tgtEl>
                                        <p:attrNameLst>
                                          <p:attrName>fill.on</p:attrName>
                                        </p:attrNameLst>
                                      </p:cBhvr>
                                      <p:to>
                                        <p:strVal val="true"/>
                                      </p:to>
                                    </p:set>
                                  </p:childTnLst>
                                </p:cTn>
                              </p:par>
                            </p:childTnLst>
                          </p:cTn>
                        </p:par>
                      </p:childTnLst>
                    </p:cTn>
                  </p:par>
                  <p:par>
                    <p:cTn id="38" fill="hold">
                      <p:stCondLst>
                        <p:cond delay="indefinite"/>
                      </p:stCondLst>
                      <p:childTnLst>
                        <p:par>
                          <p:cTn id="39" fill="hold">
                            <p:stCondLst>
                              <p:cond delay="0"/>
                            </p:stCondLst>
                            <p:childTnLst>
                              <p:par>
                                <p:cTn id="40" presetID="19" presetClass="emph" presetSubtype="0" fill="hold" nodeType="clickEffect">
                                  <p:stCondLst>
                                    <p:cond delay="0"/>
                                  </p:stCondLst>
                                  <p:childTnLst>
                                    <p:animClr clrSpc="rgb" dir="cw">
                                      <p:cBhvr override="childStyle">
                                        <p:cTn id="41" dur="500" fill="hold"/>
                                        <p:tgtEl>
                                          <p:spTgt spid="4">
                                            <p:txEl>
                                              <p:pRg st="6" end="6"/>
                                            </p:txEl>
                                          </p:spTgt>
                                        </p:tgtEl>
                                        <p:attrNameLst>
                                          <p:attrName>style.color</p:attrName>
                                        </p:attrNameLst>
                                      </p:cBhvr>
                                      <p:to>
                                        <a:schemeClr val="accent2"/>
                                      </p:to>
                                    </p:animClr>
                                    <p:animClr clrSpc="rgb" dir="cw">
                                      <p:cBhvr>
                                        <p:cTn id="42" dur="500" fill="hold"/>
                                        <p:tgtEl>
                                          <p:spTgt spid="4">
                                            <p:txEl>
                                              <p:pRg st="6" end="6"/>
                                            </p:txEl>
                                          </p:spTgt>
                                        </p:tgtEl>
                                        <p:attrNameLst>
                                          <p:attrName>fillcolor</p:attrName>
                                        </p:attrNameLst>
                                      </p:cBhvr>
                                      <p:to>
                                        <a:schemeClr val="accent2"/>
                                      </p:to>
                                    </p:animClr>
                                    <p:set>
                                      <p:cBhvr>
                                        <p:cTn id="43" dur="500" fill="hold"/>
                                        <p:tgtEl>
                                          <p:spTgt spid="4">
                                            <p:txEl>
                                              <p:pRg st="6" end="6"/>
                                            </p:txEl>
                                          </p:spTgt>
                                        </p:tgtEl>
                                        <p:attrNameLst>
                                          <p:attrName>fill.type</p:attrName>
                                        </p:attrNameLst>
                                      </p:cBhvr>
                                      <p:to>
                                        <p:strVal val="solid"/>
                                      </p:to>
                                    </p:set>
                                    <p:set>
                                      <p:cBhvr>
                                        <p:cTn id="44" dur="500" fill="hold"/>
                                        <p:tgtEl>
                                          <p:spTgt spid="4">
                                            <p:txEl>
                                              <p:pRg st="6" end="6"/>
                                            </p:txEl>
                                          </p:spTgt>
                                        </p:tgtEl>
                                        <p:attrNameLst>
                                          <p:attrName>fill.on</p:attrName>
                                        </p:attrNameLst>
                                      </p:cBhvr>
                                      <p:to>
                                        <p:strVal val="true"/>
                                      </p:to>
                                    </p:set>
                                  </p:childTnLst>
                                </p:cTn>
                              </p:par>
                            </p:childTnLst>
                          </p:cTn>
                        </p:par>
                      </p:childTnLst>
                    </p:cTn>
                  </p:par>
                  <p:par>
                    <p:cTn id="45" fill="hold">
                      <p:stCondLst>
                        <p:cond delay="indefinite"/>
                      </p:stCondLst>
                      <p:childTnLst>
                        <p:par>
                          <p:cTn id="46" fill="hold">
                            <p:stCondLst>
                              <p:cond delay="0"/>
                            </p:stCondLst>
                            <p:childTnLst>
                              <p:par>
                                <p:cTn id="47" presetID="19" presetClass="emph" presetSubtype="0" fill="hold" nodeType="clickEffect">
                                  <p:stCondLst>
                                    <p:cond delay="0"/>
                                  </p:stCondLst>
                                  <p:childTnLst>
                                    <p:animClr clrSpc="rgb" dir="cw">
                                      <p:cBhvr override="childStyle">
                                        <p:cTn id="48" dur="500" fill="hold"/>
                                        <p:tgtEl>
                                          <p:spTgt spid="4">
                                            <p:txEl>
                                              <p:pRg st="3" end="3"/>
                                            </p:txEl>
                                          </p:spTgt>
                                        </p:tgtEl>
                                        <p:attrNameLst>
                                          <p:attrName>style.color</p:attrName>
                                        </p:attrNameLst>
                                      </p:cBhvr>
                                      <p:to>
                                        <a:schemeClr val="accent2"/>
                                      </p:to>
                                    </p:animClr>
                                    <p:animClr clrSpc="rgb" dir="cw">
                                      <p:cBhvr>
                                        <p:cTn id="49" dur="500" fill="hold"/>
                                        <p:tgtEl>
                                          <p:spTgt spid="4">
                                            <p:txEl>
                                              <p:pRg st="3" end="3"/>
                                            </p:txEl>
                                          </p:spTgt>
                                        </p:tgtEl>
                                        <p:attrNameLst>
                                          <p:attrName>fillcolor</p:attrName>
                                        </p:attrNameLst>
                                      </p:cBhvr>
                                      <p:to>
                                        <a:schemeClr val="accent2"/>
                                      </p:to>
                                    </p:animClr>
                                    <p:set>
                                      <p:cBhvr>
                                        <p:cTn id="50" dur="500" fill="hold"/>
                                        <p:tgtEl>
                                          <p:spTgt spid="4">
                                            <p:txEl>
                                              <p:pRg st="3" end="3"/>
                                            </p:txEl>
                                          </p:spTgt>
                                        </p:tgtEl>
                                        <p:attrNameLst>
                                          <p:attrName>fill.type</p:attrName>
                                        </p:attrNameLst>
                                      </p:cBhvr>
                                      <p:to>
                                        <p:strVal val="solid"/>
                                      </p:to>
                                    </p:set>
                                    <p:set>
                                      <p:cBhvr>
                                        <p:cTn id="51" dur="500" fill="hold"/>
                                        <p:tgtEl>
                                          <p:spTgt spid="4">
                                            <p:txEl>
                                              <p:pRg st="3" end="3"/>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Live Demo: Group Runners</a:t>
            </a:r>
          </a:p>
          <a:p>
            <a:pPr>
              <a:buFont typeface="Arial" panose="020B0604020202020204" pitchFamily="34" charset="0"/>
              <a:buChar char="•"/>
            </a:pPr>
            <a:r>
              <a:rPr lang="de-DE" dirty="0"/>
              <a:t>Einen Group Runner mit Authentication Token erstellen</a:t>
            </a:r>
          </a:p>
          <a:p>
            <a:pPr>
              <a:buFont typeface="Arial" panose="020B0604020202020204" pitchFamily="34" charset="0"/>
              <a:buChar char="•"/>
            </a:pPr>
            <a:r>
              <a:rPr lang="de-DE" dirty="0"/>
              <a:t>Group Runners anzeigen lassen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Group Runner löschen</a:t>
            </a:r>
          </a:p>
          <a:p>
            <a:pPr>
              <a:buFont typeface="Arial" panose="020B0604020202020204" pitchFamily="34" charset="0"/>
              <a:buChar char="•"/>
            </a:pPr>
            <a:r>
              <a:rPr lang="de-DE" dirty="0"/>
              <a:t>Alte Group Runners bereinigen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pic>
        <p:nvPicPr>
          <p:cNvPr id="4" name="Grafik 3">
            <a:extLst>
              <a:ext uri="{FF2B5EF4-FFF2-40B4-BE49-F238E27FC236}">
                <a16:creationId xmlns:a16="http://schemas.microsoft.com/office/drawing/2014/main" id="{CDB76613-5720-9387-E37B-BFC3BF41282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34651499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C4D9DE2-C4DE-7843-1959-88CA8F7E01E0}"/>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DB14CDB8-DDB1-427E-14F6-4D57CBC16420}"/>
              </a:ext>
            </a:extLst>
          </p:cNvPr>
          <p:cNvSpPr>
            <a:spLocks noGrp="1"/>
          </p:cNvSpPr>
          <p:nvPr>
            <p:ph idx="1"/>
          </p:nvPr>
        </p:nvSpPr>
        <p:spPr/>
        <p:txBody>
          <a:bodyPr/>
          <a:lstStyle/>
          <a:p>
            <a:pPr marL="0" indent="0">
              <a:buNone/>
            </a:pPr>
            <a:endParaRPr lang="de-DE" dirty="0"/>
          </a:p>
        </p:txBody>
      </p:sp>
      <p:pic>
        <p:nvPicPr>
          <p:cNvPr id="9" name="Grafik 8">
            <a:extLst>
              <a:ext uri="{FF2B5EF4-FFF2-40B4-BE49-F238E27FC236}">
                <a16:creationId xmlns:a16="http://schemas.microsoft.com/office/drawing/2014/main" id="{FE3D458B-5F22-8DB8-7CF4-F9400D7642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89163" y="1051731"/>
            <a:ext cx="5165673" cy="4754538"/>
          </a:xfrm>
          <a:prstGeom prst="rect">
            <a:avLst/>
          </a:prstGeom>
        </p:spPr>
      </p:pic>
      <p:pic>
        <p:nvPicPr>
          <p:cNvPr id="11" name="Grafik 10">
            <a:extLst>
              <a:ext uri="{FF2B5EF4-FFF2-40B4-BE49-F238E27FC236}">
                <a16:creationId xmlns:a16="http://schemas.microsoft.com/office/drawing/2014/main" id="{B598B5D2-663A-5996-059E-B3EE842C904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71432" y="4209527"/>
            <a:ext cx="5068455" cy="2108680"/>
          </a:xfrm>
          <a:prstGeom prst="rect">
            <a:avLst/>
          </a:prstGeom>
        </p:spPr>
      </p:pic>
    </p:spTree>
    <p:extLst>
      <p:ext uri="{BB962C8B-B14F-4D97-AF65-F5344CB8AC3E}">
        <p14:creationId xmlns:p14="http://schemas.microsoft.com/office/powerpoint/2010/main" val="141925752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Group Runners</a:t>
            </a:r>
          </a:p>
          <a:p>
            <a:pPr>
              <a:buFont typeface="Arial" panose="020B0604020202020204" pitchFamily="34" charset="0"/>
              <a:buChar char="•"/>
            </a:pPr>
            <a:r>
              <a:rPr lang="de-DE" u="sng" dirty="0"/>
              <a:t>Einen Group Runner mit Authentication Token erstellen</a:t>
            </a:r>
          </a:p>
          <a:p>
            <a:pPr>
              <a:buFont typeface="Arial" panose="020B0604020202020204" pitchFamily="34" charset="0"/>
              <a:buChar char="•"/>
            </a:pPr>
            <a:r>
              <a:rPr lang="de-DE" dirty="0"/>
              <a:t>Group Runners anzeigen lassen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Group Runner löschen</a:t>
            </a:r>
          </a:p>
          <a:p>
            <a:pPr>
              <a:buFont typeface="Arial" panose="020B0604020202020204" pitchFamily="34" charset="0"/>
              <a:buChar char="•"/>
            </a:pPr>
            <a:r>
              <a:rPr lang="de-DE" dirty="0"/>
              <a:t>Alte Group Runners bereinigen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pic>
        <p:nvPicPr>
          <p:cNvPr id="4" name="Grafik 3">
            <a:extLst>
              <a:ext uri="{FF2B5EF4-FFF2-40B4-BE49-F238E27FC236}">
                <a16:creationId xmlns:a16="http://schemas.microsoft.com/office/drawing/2014/main" id="{0190A76D-2574-D7BA-CF83-D0AF35B8711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391099233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Einen Group Runner mit Authentication Token erstellen</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de-DE" sz="2000" b="0" i="0" u="none" strike="noStrike" kern="0" cap="none" spc="0" normalizeH="0" baseline="0" noProof="0" dirty="0">
                <a:ln>
                  <a:noFill/>
                </a:ln>
                <a:solidFill>
                  <a:srgbClr val="000000"/>
                </a:solidFill>
                <a:effectLst/>
                <a:uLnTx/>
                <a:uFillTx/>
                <a:latin typeface="Arial"/>
                <a:ea typeface="+mn-ea"/>
                <a:cs typeface="+mn-cs"/>
              </a:rPr>
              <a:t>Voraussetzung: </a:t>
            </a:r>
            <a:r>
              <a:rPr kumimoji="0" lang="de-DE" sz="2000" b="0" i="0" u="none" strike="noStrike" kern="0" cap="none" spc="0" normalizeH="0" baseline="0" noProof="0" dirty="0" err="1">
                <a:ln>
                  <a:noFill/>
                </a:ln>
                <a:solidFill>
                  <a:srgbClr val="000000"/>
                </a:solidFill>
                <a:effectLst/>
                <a:uLnTx/>
                <a:uFillTx/>
                <a:latin typeface="Arial"/>
                <a:ea typeface="+mn-ea"/>
                <a:cs typeface="+mn-cs"/>
              </a:rPr>
              <a:t>Owner</a:t>
            </a:r>
            <a:r>
              <a:rPr kumimoji="0" lang="de-DE" sz="2000" b="0" i="0" u="none" strike="noStrike" kern="0" cap="none" spc="0" normalizeH="0" baseline="0" noProof="0" dirty="0">
                <a:ln>
                  <a:noFill/>
                </a:ln>
                <a:solidFill>
                  <a:srgbClr val="000000"/>
                </a:solidFill>
                <a:effectLst/>
                <a:uLnTx/>
                <a:uFillTx/>
                <a:latin typeface="Arial"/>
                <a:ea typeface="+mn-ea"/>
                <a:cs typeface="+mn-cs"/>
              </a:rPr>
              <a:t>-Rechte für die Gruppe</a:t>
            </a:r>
          </a:p>
          <a:p>
            <a:pPr marL="457200" marR="0" lvl="0" indent="-457200" algn="l" defTabSz="914400" rtl="0" eaLnBrk="1" fontAlgn="base" latinLnBrk="0" hangingPunct="1">
              <a:lnSpc>
                <a:spcPct val="100000"/>
              </a:lnSpc>
              <a:spcBef>
                <a:spcPct val="20000"/>
              </a:spcBef>
              <a:spcAft>
                <a:spcPct val="0"/>
              </a:spcAft>
              <a:buClr>
                <a:srgbClr val="008C5A"/>
              </a:buClr>
              <a:buSzTx/>
              <a:buFont typeface="+mj-lt"/>
              <a:buAutoNum type="arabicPeriod"/>
              <a:tabLst/>
              <a:defRPr/>
            </a:pPr>
            <a:r>
              <a:rPr kumimoji="0" lang="de-DE" b="0" i="0" u="none" strike="noStrike" kern="0" cap="none" spc="0" normalizeH="0" baseline="0" noProof="0" dirty="0">
                <a:ln>
                  <a:noFill/>
                </a:ln>
                <a:solidFill>
                  <a:srgbClr val="000000"/>
                </a:solidFill>
                <a:effectLst/>
                <a:uLnTx/>
                <a:uFillTx/>
                <a:ea typeface="+mn-ea"/>
                <a:cs typeface="+mn-cs"/>
              </a:rPr>
              <a:t>Gewünschte Gruppe auswählen in </a:t>
            </a:r>
            <a:r>
              <a:rPr kumimoji="0" lang="de-DE" b="0" i="0" u="none" strike="noStrike" kern="0" cap="none" spc="0" normalizeH="0" baseline="0" noProof="0" dirty="0" err="1">
                <a:ln>
                  <a:noFill/>
                </a:ln>
                <a:solidFill>
                  <a:srgbClr val="000000"/>
                </a:solidFill>
                <a:effectLst/>
                <a:uLnTx/>
                <a:uFillTx/>
                <a:ea typeface="+mn-ea"/>
                <a:cs typeface="+mn-cs"/>
              </a:rPr>
              <a:t>GitLab</a:t>
            </a:r>
            <a:endParaRPr kumimoji="0" lang="de-DE" b="0" i="0" u="none" strike="noStrike" kern="0" cap="none" spc="0" normalizeH="0" baseline="0" noProof="0" dirty="0">
              <a:ln>
                <a:noFill/>
              </a:ln>
              <a:solidFill>
                <a:srgbClr val="000000"/>
              </a:solidFill>
              <a:effectLst/>
              <a:uLnTx/>
              <a:uFillTx/>
              <a:ea typeface="+mn-ea"/>
              <a:cs typeface="+mn-cs"/>
            </a:endParaRPr>
          </a:p>
          <a:p>
            <a:pPr marL="457200" marR="0" lvl="0" indent="-457200" algn="l" defTabSz="914400" rtl="0" eaLnBrk="1" fontAlgn="base" latinLnBrk="0" hangingPunct="1">
              <a:lnSpc>
                <a:spcPct val="100000"/>
              </a:lnSpc>
              <a:spcBef>
                <a:spcPct val="20000"/>
              </a:spcBef>
              <a:spcAft>
                <a:spcPct val="0"/>
              </a:spcAft>
              <a:buClr>
                <a:srgbClr val="008C5A"/>
              </a:buClr>
              <a:buSzTx/>
              <a:buFont typeface="+mj-lt"/>
              <a:buAutoNum type="arabicPeriod"/>
              <a:tabLst/>
              <a:defRPr/>
            </a:pPr>
            <a:r>
              <a:rPr lang="de-DE" dirty="0">
                <a:solidFill>
                  <a:srgbClr val="000000"/>
                </a:solidFill>
              </a:rPr>
              <a:t>„</a:t>
            </a:r>
            <a:r>
              <a:rPr lang="de-DE" dirty="0" err="1">
                <a:solidFill>
                  <a:srgbClr val="000000"/>
                </a:solidFill>
              </a:rPr>
              <a:t>Build</a:t>
            </a:r>
            <a:r>
              <a:rPr lang="de-DE" dirty="0">
                <a:solidFill>
                  <a:srgbClr val="000000"/>
                </a:solidFill>
              </a:rPr>
              <a:t>“ </a:t>
            </a:r>
            <a:r>
              <a:rPr lang="de-DE" dirty="0">
                <a:solidFill>
                  <a:srgbClr val="000000"/>
                </a:solidFill>
                <a:sym typeface="Wingdings" panose="05000000000000000000" pitchFamily="2" charset="2"/>
              </a:rPr>
              <a:t> „Runners“ auswählen</a:t>
            </a:r>
          </a:p>
          <a:p>
            <a:pPr marL="457200" marR="0" lvl="0" indent="-457200" algn="l" defTabSz="914400" rtl="0" eaLnBrk="1" fontAlgn="base" latinLnBrk="0" hangingPunct="1">
              <a:lnSpc>
                <a:spcPct val="100000"/>
              </a:lnSpc>
              <a:spcBef>
                <a:spcPct val="20000"/>
              </a:spcBef>
              <a:spcAft>
                <a:spcPct val="0"/>
              </a:spcAft>
              <a:buClr>
                <a:srgbClr val="008C5A"/>
              </a:buClr>
              <a:buSzTx/>
              <a:buFont typeface="+mj-lt"/>
              <a:buAutoNum type="arabicPeriod"/>
              <a:tabLst/>
              <a:defRPr/>
            </a:pPr>
            <a:r>
              <a:rPr kumimoji="0" lang="de-DE" b="0" i="0" u="none" strike="noStrike" kern="0" cap="none" spc="0" normalizeH="0" baseline="0" noProof="0" dirty="0">
                <a:ln>
                  <a:noFill/>
                </a:ln>
                <a:solidFill>
                  <a:srgbClr val="000000"/>
                </a:solidFill>
                <a:effectLst/>
                <a:uLnTx/>
                <a:uFillTx/>
                <a:ea typeface="+mn-ea"/>
                <a:cs typeface="+mn-cs"/>
                <a:sym typeface="Wingdings" panose="05000000000000000000" pitchFamily="2" charset="2"/>
              </a:rPr>
              <a:t>„New </a:t>
            </a:r>
            <a:r>
              <a:rPr kumimoji="0" lang="de-DE" b="0" i="0" u="none" strike="noStrike" kern="0" cap="none" spc="0" normalizeH="0" baseline="0" noProof="0" dirty="0" err="1">
                <a:ln>
                  <a:noFill/>
                </a:ln>
                <a:solidFill>
                  <a:srgbClr val="000000"/>
                </a:solidFill>
                <a:effectLst/>
                <a:uLnTx/>
                <a:uFillTx/>
                <a:ea typeface="+mn-ea"/>
                <a:cs typeface="+mn-cs"/>
                <a:sym typeface="Wingdings" panose="05000000000000000000" pitchFamily="2" charset="2"/>
              </a:rPr>
              <a:t>group</a:t>
            </a:r>
            <a:r>
              <a:rPr kumimoji="0" lang="de-DE" b="0" i="0" u="none" strike="noStrike" kern="0" cap="none" spc="0" normalizeH="0" baseline="0" noProof="0" dirty="0">
                <a:ln>
                  <a:noFill/>
                </a:ln>
                <a:solidFill>
                  <a:srgbClr val="000000"/>
                </a:solidFill>
                <a:effectLst/>
                <a:uLnTx/>
                <a:uFillTx/>
                <a:ea typeface="+mn-ea"/>
                <a:cs typeface="+mn-cs"/>
                <a:sym typeface="Wingdings" panose="05000000000000000000" pitchFamily="2" charset="2"/>
              </a:rPr>
              <a:t> </a:t>
            </a:r>
            <a:r>
              <a:rPr kumimoji="0" lang="de-DE" b="0" i="0" u="none" strike="noStrike" kern="0" cap="none" spc="0" normalizeH="0" baseline="0" noProof="0" dirty="0" err="1">
                <a:ln>
                  <a:noFill/>
                </a:ln>
                <a:solidFill>
                  <a:srgbClr val="000000"/>
                </a:solidFill>
                <a:effectLst/>
                <a:uLnTx/>
                <a:uFillTx/>
                <a:ea typeface="+mn-ea"/>
                <a:cs typeface="+mn-cs"/>
                <a:sym typeface="Wingdings" panose="05000000000000000000" pitchFamily="2" charset="2"/>
              </a:rPr>
              <a:t>runner</a:t>
            </a:r>
            <a:r>
              <a:rPr kumimoji="0" lang="de-DE" b="0" i="0" u="none" strike="noStrike" kern="0" cap="none" spc="0" normalizeH="0" baseline="0" noProof="0" dirty="0">
                <a:ln>
                  <a:noFill/>
                </a:ln>
                <a:solidFill>
                  <a:srgbClr val="000000"/>
                </a:solidFill>
                <a:effectLst/>
                <a:uLnTx/>
                <a:uFillTx/>
                <a:ea typeface="+mn-ea"/>
                <a:cs typeface="+mn-cs"/>
                <a:sym typeface="Wingdings" panose="05000000000000000000" pitchFamily="2" charset="2"/>
              </a:rPr>
              <a:t>“ auswählen</a:t>
            </a:r>
          </a:p>
          <a:p>
            <a:pPr marL="457200" indent="-457200">
              <a:buFont typeface="+mj-lt"/>
              <a:buAutoNum type="arabicPeriod"/>
              <a:defRPr/>
            </a:pPr>
            <a:r>
              <a:rPr lang="de-DE" dirty="0"/>
              <a:t>Tags auswählen bzw. erstellen, falls nicht vorhanden, dann „Run </a:t>
            </a:r>
            <a:r>
              <a:rPr lang="de-DE" dirty="0" err="1"/>
              <a:t>untagged</a:t>
            </a:r>
            <a:r>
              <a:rPr lang="de-DE" dirty="0"/>
              <a:t>“ auswählen</a:t>
            </a:r>
          </a:p>
          <a:p>
            <a:pPr marL="457200" indent="-457200">
              <a:buFont typeface="+mj-lt"/>
              <a:buAutoNum type="arabicPeriod"/>
            </a:pPr>
            <a:r>
              <a:rPr lang="de-DE" dirty="0"/>
              <a:t>Optional: Beschreibung ausfüllen</a:t>
            </a:r>
          </a:p>
          <a:p>
            <a:pPr marL="457200" indent="-457200">
              <a:buFont typeface="+mj-lt"/>
              <a:buAutoNum type="arabicPeriod"/>
            </a:pPr>
            <a:r>
              <a:rPr lang="de-DE" dirty="0"/>
              <a:t>Optional: Konfiguration ausfüllen</a:t>
            </a:r>
          </a:p>
          <a:p>
            <a:pPr marL="457200" indent="-457200">
              <a:buFont typeface="+mj-lt"/>
              <a:buAutoNum type="arabicPeriod"/>
            </a:pPr>
            <a:r>
              <a:rPr lang="de-DE" dirty="0"/>
              <a:t>„Create </a:t>
            </a:r>
            <a:r>
              <a:rPr lang="de-DE" dirty="0" err="1"/>
              <a:t>runner</a:t>
            </a:r>
            <a:r>
              <a:rPr lang="de-DE" dirty="0"/>
              <a:t>“ auswählen</a:t>
            </a:r>
          </a:p>
          <a:p>
            <a:pPr marL="457200" indent="-457200">
              <a:buFont typeface="+mj-lt"/>
              <a:buAutoNum type="arabicPeriod"/>
            </a:pPr>
            <a:r>
              <a:rPr lang="de-DE" dirty="0"/>
              <a:t>Die Anweisungen von </a:t>
            </a:r>
            <a:r>
              <a:rPr lang="de-DE" dirty="0" err="1"/>
              <a:t>GitLab</a:t>
            </a:r>
            <a:r>
              <a:rPr lang="de-DE" dirty="0"/>
              <a:t> folgen, um den Runner zu registrieren</a:t>
            </a:r>
          </a:p>
          <a:p>
            <a:pPr marL="457200" indent="-457200">
              <a:buFont typeface="+mj-lt"/>
              <a:buAutoNum type="arabicPeriod"/>
              <a:defRPr/>
            </a:pPr>
            <a:endParaRPr lang="de-DE" sz="2000" dirty="0"/>
          </a:p>
          <a:p>
            <a:pPr marL="457200" marR="0" lvl="0" indent="-457200" algn="l" defTabSz="914400" rtl="0" eaLnBrk="1" fontAlgn="base" latinLnBrk="0" hangingPunct="1">
              <a:lnSpc>
                <a:spcPct val="100000"/>
              </a:lnSpc>
              <a:spcBef>
                <a:spcPct val="20000"/>
              </a:spcBef>
              <a:spcAft>
                <a:spcPct val="0"/>
              </a:spcAft>
              <a:buClr>
                <a:srgbClr val="008C5A"/>
              </a:buClr>
              <a:buSzTx/>
              <a:buFont typeface="+mj-lt"/>
              <a:buAutoNum type="arabicPeriod"/>
              <a:tabLst/>
              <a:defRPr/>
            </a:pPr>
            <a:endParaRPr kumimoji="0" lang="de-DE" sz="2000" b="0" i="0" u="none" strike="noStrike" kern="0" cap="none" spc="0" normalizeH="0" baseline="0" noProof="0" dirty="0">
              <a:ln>
                <a:noFill/>
              </a:ln>
              <a:solidFill>
                <a:srgbClr val="000000"/>
              </a:solidFill>
              <a:effectLst/>
              <a:uLnTx/>
              <a:uFillTx/>
              <a:latin typeface="Arial"/>
              <a:ea typeface="+mn-ea"/>
              <a:cs typeface="+mn-cs"/>
              <a:sym typeface="Wingdings" panose="05000000000000000000" pitchFamily="2" charset="2"/>
            </a:endParaRPr>
          </a:p>
          <a:p>
            <a:pPr marL="457200" marR="0" lvl="0" indent="-457200" algn="l" defTabSz="914400" rtl="0" eaLnBrk="1" fontAlgn="base" latinLnBrk="0" hangingPunct="1">
              <a:lnSpc>
                <a:spcPct val="100000"/>
              </a:lnSpc>
              <a:spcBef>
                <a:spcPct val="20000"/>
              </a:spcBef>
              <a:spcAft>
                <a:spcPct val="0"/>
              </a:spcAft>
              <a:buClr>
                <a:srgbClr val="008C5A"/>
              </a:buClr>
              <a:buSzTx/>
              <a:buFont typeface="+mj-lt"/>
              <a:buAutoNum type="arabicPeriod"/>
              <a:tabLst/>
              <a:defRPr/>
            </a:pPr>
            <a:endParaRPr kumimoji="0" lang="de-DE" sz="2000" b="0" i="0" u="none" strike="noStrike" kern="0" cap="none" spc="0" normalizeH="0" baseline="0" noProof="0" dirty="0">
              <a:ln>
                <a:noFill/>
              </a:ln>
              <a:solidFill>
                <a:srgbClr val="000000"/>
              </a:solidFill>
              <a:effectLst/>
              <a:uLnTx/>
              <a:uFillTx/>
              <a:latin typeface="Arial"/>
              <a:ea typeface="+mn-ea"/>
              <a:cs typeface="+mn-cs"/>
            </a:endParaRPr>
          </a:p>
          <a:p>
            <a:pPr marL="0" indent="0">
              <a:buNone/>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pic>
        <p:nvPicPr>
          <p:cNvPr id="4" name="Grafik 3">
            <a:extLst>
              <a:ext uri="{FF2B5EF4-FFF2-40B4-BE49-F238E27FC236}">
                <a16:creationId xmlns:a16="http://schemas.microsoft.com/office/drawing/2014/main" id="{98AA6E6E-5E64-22E6-54BC-AC23777735F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422311024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Group Runners</a:t>
            </a:r>
          </a:p>
          <a:p>
            <a:pPr>
              <a:buFont typeface="Arial" panose="020B0604020202020204" pitchFamily="34" charset="0"/>
              <a:buChar char="•"/>
            </a:pPr>
            <a:r>
              <a:rPr lang="de-DE" dirty="0"/>
              <a:t>Einen Group Runner mit Authentication Token erstellen</a:t>
            </a:r>
          </a:p>
          <a:p>
            <a:pPr>
              <a:buFont typeface="Arial" panose="020B0604020202020204" pitchFamily="34" charset="0"/>
              <a:buChar char="•"/>
            </a:pPr>
            <a:r>
              <a:rPr lang="de-DE" u="sng" dirty="0"/>
              <a:t>Group Runners anzeigen lassen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Group Runner löschen</a:t>
            </a:r>
          </a:p>
          <a:p>
            <a:pPr>
              <a:buFont typeface="Arial" panose="020B0604020202020204" pitchFamily="34" charset="0"/>
              <a:buChar char="•"/>
            </a:pPr>
            <a:r>
              <a:rPr lang="de-DE" dirty="0"/>
              <a:t>Alte Group Runners bereinigen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pic>
        <p:nvPicPr>
          <p:cNvPr id="4" name="Grafik 3">
            <a:extLst>
              <a:ext uri="{FF2B5EF4-FFF2-40B4-BE49-F238E27FC236}">
                <a16:creationId xmlns:a16="http://schemas.microsoft.com/office/drawing/2014/main" id="{AB8E454B-01D8-F281-5B48-FFAA6A15438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184048507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Group Runners anzeigen lassen</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de-DE" sz="2000" b="0" i="0" u="none" strike="noStrike" kern="0" cap="none" spc="0" normalizeH="0" baseline="0" noProof="0" dirty="0">
                <a:ln>
                  <a:noFill/>
                </a:ln>
                <a:solidFill>
                  <a:srgbClr val="000000"/>
                </a:solidFill>
                <a:effectLst/>
                <a:uLnTx/>
                <a:uFillTx/>
                <a:latin typeface="Arial"/>
                <a:ea typeface="+mn-ea"/>
                <a:cs typeface="+mn-cs"/>
              </a:rPr>
              <a:t>Voraussetzung: </a:t>
            </a:r>
            <a:r>
              <a:rPr kumimoji="0" lang="de-DE" sz="2000" b="0" i="0" u="none" strike="noStrike" kern="0" cap="none" spc="0" normalizeH="0" baseline="0" noProof="0" dirty="0" err="1">
                <a:ln>
                  <a:noFill/>
                </a:ln>
                <a:solidFill>
                  <a:srgbClr val="000000"/>
                </a:solidFill>
                <a:effectLst/>
                <a:uLnTx/>
                <a:uFillTx/>
                <a:latin typeface="Arial"/>
                <a:ea typeface="+mn-ea"/>
                <a:cs typeface="+mn-cs"/>
              </a:rPr>
              <a:t>Maintainer</a:t>
            </a:r>
            <a:r>
              <a:rPr kumimoji="0" lang="de-DE" sz="2000" b="0" i="0" u="none" strike="noStrike" kern="0" cap="none" spc="0" normalizeH="0" baseline="0" noProof="0" dirty="0">
                <a:ln>
                  <a:noFill/>
                </a:ln>
                <a:solidFill>
                  <a:srgbClr val="000000"/>
                </a:solidFill>
                <a:effectLst/>
                <a:uLnTx/>
                <a:uFillTx/>
                <a:latin typeface="Arial"/>
                <a:ea typeface="+mn-ea"/>
                <a:cs typeface="+mn-cs"/>
              </a:rPr>
              <a:t>- oder </a:t>
            </a:r>
            <a:r>
              <a:rPr kumimoji="0" lang="de-DE" sz="2000" b="0" i="0" u="none" strike="noStrike" kern="0" cap="none" spc="0" normalizeH="0" baseline="0" noProof="0" dirty="0" err="1">
                <a:ln>
                  <a:noFill/>
                </a:ln>
                <a:solidFill>
                  <a:srgbClr val="000000"/>
                </a:solidFill>
                <a:effectLst/>
                <a:uLnTx/>
                <a:uFillTx/>
                <a:latin typeface="Arial"/>
                <a:ea typeface="+mn-ea"/>
                <a:cs typeface="+mn-cs"/>
              </a:rPr>
              <a:t>Owner</a:t>
            </a:r>
            <a:r>
              <a:rPr kumimoji="0" lang="de-DE" sz="2000" b="0" i="0" u="none" strike="noStrike" kern="0" cap="none" spc="0" normalizeH="0" baseline="0" noProof="0" dirty="0">
                <a:ln>
                  <a:noFill/>
                </a:ln>
                <a:solidFill>
                  <a:srgbClr val="000000"/>
                </a:solidFill>
                <a:effectLst/>
                <a:uLnTx/>
                <a:uFillTx/>
                <a:latin typeface="Arial"/>
                <a:ea typeface="+mn-ea"/>
                <a:cs typeface="+mn-cs"/>
              </a:rPr>
              <a:t>-Rechte für die Gruppe</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endParaRPr kumimoji="0" lang="de-DE" sz="2000" b="0" i="0" u="none" strike="noStrike" kern="0" cap="none" spc="0" normalizeH="0" baseline="0" noProof="0" dirty="0">
              <a:ln>
                <a:noFill/>
              </a:ln>
              <a:solidFill>
                <a:srgbClr val="000000"/>
              </a:solidFill>
              <a:effectLst/>
              <a:uLnTx/>
              <a:uFillTx/>
              <a:latin typeface="Arial"/>
              <a:ea typeface="+mn-ea"/>
              <a:cs typeface="+mn-cs"/>
            </a:endParaRP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lang="de-DE" dirty="0"/>
              <a:t>Alle Runner einer Gruppe und dessen Sub-Gruppen sowie Projekte kann man wie folgt einsehen:</a:t>
            </a:r>
          </a:p>
          <a:p>
            <a:pPr marL="457200" indent="-457200">
              <a:buFont typeface="+mj-lt"/>
              <a:buAutoNum type="arabicPeriod"/>
            </a:pPr>
            <a:r>
              <a:rPr lang="de-DE" dirty="0"/>
              <a:t>Gewünschte Gruppe in </a:t>
            </a:r>
            <a:r>
              <a:rPr lang="de-DE" dirty="0" err="1"/>
              <a:t>GitLab</a:t>
            </a:r>
            <a:r>
              <a:rPr lang="de-DE" dirty="0"/>
              <a:t> auswählen</a:t>
            </a:r>
          </a:p>
          <a:p>
            <a:pPr marL="457200" indent="-457200">
              <a:buFont typeface="+mj-lt"/>
              <a:buAutoNum type="arabicPeriod"/>
            </a:pPr>
            <a:r>
              <a:rPr lang="de-DE" dirty="0"/>
              <a:t>„</a:t>
            </a:r>
            <a:r>
              <a:rPr lang="de-DE" dirty="0" err="1"/>
              <a:t>Build</a:t>
            </a:r>
            <a:r>
              <a:rPr lang="de-DE" dirty="0"/>
              <a:t>“ </a:t>
            </a:r>
            <a:r>
              <a:rPr lang="de-DE" dirty="0">
                <a:sym typeface="Wingdings" panose="05000000000000000000" pitchFamily="2" charset="2"/>
              </a:rPr>
              <a:t> „Runners“ auswählen</a:t>
            </a:r>
          </a:p>
          <a:p>
            <a:pPr marL="457200" indent="-457200">
              <a:buFont typeface="+mj-lt"/>
              <a:buAutoNum type="arabicPeriod"/>
            </a:pPr>
            <a:r>
              <a:rPr lang="de-DE" dirty="0">
                <a:sym typeface="Wingdings" panose="05000000000000000000" pitchFamily="2" charset="2"/>
              </a:rPr>
              <a:t>Filter, um nur Sub-Gruppen zu sehen:</a:t>
            </a:r>
          </a:p>
          <a:p>
            <a:pPr marL="857250" lvl="1" indent="-457200">
              <a:buFont typeface="Arial" panose="020B0604020202020204" pitchFamily="34" charset="0"/>
              <a:buChar char="•"/>
            </a:pPr>
            <a:r>
              <a:rPr lang="de-DE" dirty="0"/>
              <a:t>„Show </a:t>
            </a:r>
            <a:r>
              <a:rPr lang="de-DE" dirty="0" err="1"/>
              <a:t>only</a:t>
            </a:r>
            <a:r>
              <a:rPr lang="de-DE" dirty="0"/>
              <a:t> </a:t>
            </a:r>
            <a:r>
              <a:rPr lang="de-DE" dirty="0" err="1"/>
              <a:t>inherited</a:t>
            </a:r>
            <a:r>
              <a:rPr lang="de-DE" dirty="0"/>
              <a:t>“ </a:t>
            </a:r>
            <a:r>
              <a:rPr lang="de-DE" dirty="0" err="1"/>
              <a:t>toggeln</a:t>
            </a: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pic>
        <p:nvPicPr>
          <p:cNvPr id="4" name="Grafik 3">
            <a:extLst>
              <a:ext uri="{FF2B5EF4-FFF2-40B4-BE49-F238E27FC236}">
                <a16:creationId xmlns:a16="http://schemas.microsoft.com/office/drawing/2014/main" id="{DDA38A5F-E7DA-189D-25F7-AC40673364A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270043916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Group Runners</a:t>
            </a:r>
          </a:p>
          <a:p>
            <a:pPr>
              <a:buFont typeface="Arial" panose="020B0604020202020204" pitchFamily="34" charset="0"/>
              <a:buChar char="•"/>
            </a:pPr>
            <a:r>
              <a:rPr lang="de-DE" dirty="0"/>
              <a:t>Einen Group Runner mit Authentication Token erstellen</a:t>
            </a:r>
          </a:p>
          <a:p>
            <a:pPr>
              <a:buFont typeface="Arial" panose="020B0604020202020204" pitchFamily="34" charset="0"/>
              <a:buChar char="•"/>
            </a:pPr>
            <a:r>
              <a:rPr lang="de-DE" dirty="0"/>
              <a:t>Group Runners anzeigen lassen</a:t>
            </a:r>
          </a:p>
          <a:p>
            <a:pPr>
              <a:buFont typeface="Arial" panose="020B0604020202020204" pitchFamily="34" charset="0"/>
              <a:buChar char="•"/>
            </a:pPr>
            <a:r>
              <a:rPr lang="de-DE" u="sng" dirty="0"/>
              <a:t>Anhalten und Fortsetzen eines Runners</a:t>
            </a:r>
          </a:p>
          <a:p>
            <a:pPr>
              <a:buFont typeface="Arial" panose="020B0604020202020204" pitchFamily="34" charset="0"/>
              <a:buChar char="•"/>
            </a:pPr>
            <a:r>
              <a:rPr lang="de-DE" dirty="0"/>
              <a:t>Einen Group Runner löschen</a:t>
            </a:r>
          </a:p>
          <a:p>
            <a:pPr>
              <a:buFont typeface="Arial" panose="020B0604020202020204" pitchFamily="34" charset="0"/>
              <a:buChar char="•"/>
            </a:pPr>
            <a:r>
              <a:rPr lang="de-DE" dirty="0"/>
              <a:t>Alte Group Runners bereinigen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pic>
        <p:nvPicPr>
          <p:cNvPr id="4" name="Grafik 3">
            <a:extLst>
              <a:ext uri="{FF2B5EF4-FFF2-40B4-BE49-F238E27FC236}">
                <a16:creationId xmlns:a16="http://schemas.microsoft.com/office/drawing/2014/main" id="{2EF1D070-A0FE-273E-693A-DD83D0122FB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14746004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Basics</a:t>
            </a:r>
          </a:p>
          <a:p>
            <a:pPr>
              <a:buFont typeface="Arial" panose="020B0604020202020204" pitchFamily="34" charset="0"/>
              <a:buChar char="•"/>
            </a:pPr>
            <a:r>
              <a:rPr lang="de-DE" dirty="0"/>
              <a:t>Arbeiten Aufträge (Jobs) in einer Pipeline ab</a:t>
            </a:r>
          </a:p>
          <a:p>
            <a:pPr>
              <a:buFont typeface="Arial" panose="020B0604020202020204" pitchFamily="34" charset="0"/>
              <a:buChar char="•"/>
            </a:pPr>
            <a:r>
              <a:rPr lang="de-DE" dirty="0"/>
              <a:t>Varianten</a:t>
            </a:r>
          </a:p>
          <a:p>
            <a:pPr marL="857250" lvl="1" indent="-457200">
              <a:buFont typeface="+mj-lt"/>
              <a:buAutoNum type="arabicPeriod"/>
            </a:pPr>
            <a:r>
              <a:rPr lang="de-DE" dirty="0" err="1"/>
              <a:t>GitLab-hosted</a:t>
            </a:r>
            <a:r>
              <a:rPr lang="de-DE" dirty="0"/>
              <a:t> Runners</a:t>
            </a:r>
          </a:p>
          <a:p>
            <a:pPr marL="857250" lvl="1" indent="-457200">
              <a:buFont typeface="+mj-lt"/>
              <a:buAutoNum type="arabicPeriod"/>
            </a:pPr>
            <a:r>
              <a:rPr lang="de-DE" dirty="0"/>
              <a:t>Self-</a:t>
            </a:r>
            <a:r>
              <a:rPr lang="de-DE" dirty="0" err="1"/>
              <a:t>managed</a:t>
            </a:r>
            <a:r>
              <a:rPr lang="de-DE" dirty="0"/>
              <a:t> Runners</a:t>
            </a:r>
          </a:p>
          <a:p>
            <a:pPr marL="400050" lvl="1" indent="0">
              <a:buNone/>
            </a:pPr>
            <a:endParaRPr lang="de-DE" dirty="0"/>
          </a:p>
          <a:p>
            <a:pPr>
              <a:buFont typeface="Arial" panose="020B0604020202020204" pitchFamily="34" charset="0"/>
              <a:buChar char="•"/>
            </a:pPr>
            <a:r>
              <a:rPr lang="de-DE" dirty="0" err="1"/>
              <a:t>GitLab-hosted</a:t>
            </a:r>
            <a:r>
              <a:rPr lang="de-DE" dirty="0"/>
              <a:t> Runners</a:t>
            </a:r>
          </a:p>
          <a:p>
            <a:pPr lvl="1">
              <a:buFont typeface="Arial" panose="020B0604020202020204" pitchFamily="34" charset="0"/>
              <a:buChar char="•"/>
            </a:pPr>
            <a:r>
              <a:rPr lang="de-DE" dirty="0"/>
              <a:t>GitLab.com oder „</a:t>
            </a:r>
            <a:r>
              <a:rPr lang="de-DE" dirty="0" err="1"/>
              <a:t>GitLab</a:t>
            </a:r>
            <a:r>
              <a:rPr lang="de-DE" dirty="0"/>
              <a:t> Dedicated“* </a:t>
            </a:r>
          </a:p>
          <a:p>
            <a:pPr lvl="1">
              <a:buFont typeface="Arial" panose="020B0604020202020204" pitchFamily="34" charset="0"/>
              <a:buChar char="•"/>
            </a:pPr>
            <a:r>
              <a:rPr lang="de-DE" dirty="0"/>
              <a:t>Default: </a:t>
            </a:r>
            <a:r>
              <a:rPr lang="de-DE" dirty="0" err="1"/>
              <a:t>enabled</a:t>
            </a:r>
            <a:endParaRPr lang="de-DE" dirty="0"/>
          </a:p>
          <a:p>
            <a:pPr lvl="1">
              <a:buFont typeface="Arial" panose="020B0604020202020204" pitchFamily="34" charset="0"/>
              <a:buChar char="•"/>
            </a:pPr>
            <a:endParaRPr lang="de-DE" dirty="0"/>
          </a:p>
          <a:p>
            <a:pPr>
              <a:buFont typeface="Arial" panose="020B0604020202020204" pitchFamily="34" charset="0"/>
              <a:buChar char="•"/>
            </a:pPr>
            <a:r>
              <a:rPr lang="de-DE" b="1" dirty="0"/>
              <a:t>Self-</a:t>
            </a:r>
            <a:r>
              <a:rPr lang="de-DE" b="1" dirty="0" err="1"/>
              <a:t>managed</a:t>
            </a:r>
            <a:r>
              <a:rPr lang="de-DE" b="1" dirty="0"/>
              <a:t> Runners</a:t>
            </a:r>
          </a:p>
          <a:p>
            <a:pPr lvl="1">
              <a:buFont typeface="Arial" panose="020B0604020202020204" pitchFamily="34" charset="0"/>
              <a:buChar char="•"/>
            </a:pPr>
            <a:r>
              <a:rPr lang="de-DE" dirty="0" err="1"/>
              <a:t>GitLab</a:t>
            </a:r>
            <a:r>
              <a:rPr lang="de-DE" dirty="0"/>
              <a:t> Runner auf Infrastruktur installieren</a:t>
            </a:r>
          </a:p>
          <a:p>
            <a:pPr lvl="1">
              <a:buFont typeface="Arial" panose="020B0604020202020204" pitchFamily="34" charset="0"/>
              <a:buChar char="•"/>
            </a:pPr>
            <a:r>
              <a:rPr lang="de-DE" dirty="0"/>
              <a:t>Im Anschluss in </a:t>
            </a:r>
            <a:r>
              <a:rPr lang="de-DE" dirty="0" err="1"/>
              <a:t>GitLab</a:t>
            </a:r>
            <a:r>
              <a:rPr lang="de-DE" dirty="0"/>
              <a:t> registrieren</a:t>
            </a:r>
          </a:p>
          <a:p>
            <a:pPr marL="0" indent="0" algn="l">
              <a:buNone/>
            </a:pPr>
            <a:endParaRPr lang="de-DE" sz="1400" dirty="0">
              <a:latin typeface="+mj-lt"/>
            </a:endParaRPr>
          </a:p>
          <a:p>
            <a:pPr marL="0" indent="0" algn="l">
              <a:buNone/>
            </a:pPr>
            <a:endParaRPr lang="de-DE" sz="1400" dirty="0">
              <a:latin typeface="+mj-lt"/>
            </a:endParaRPr>
          </a:p>
          <a:p>
            <a:pPr marL="0" indent="0" algn="l">
              <a:buNone/>
            </a:pPr>
            <a:r>
              <a:rPr lang="de-DE" sz="1400" dirty="0">
                <a:latin typeface="+mj-lt"/>
              </a:rPr>
              <a:t>*</a:t>
            </a:r>
            <a:r>
              <a:rPr lang="en-US" sz="1400" b="0" i="0" dirty="0">
                <a:solidFill>
                  <a:srgbClr val="171321"/>
                </a:solidFill>
                <a:effectLst/>
                <a:latin typeface="+mj-lt"/>
              </a:rPr>
              <a:t>GitLab Enterprise </a:t>
            </a:r>
            <a:r>
              <a:rPr lang="en-US" sz="1400" b="0" i="0" dirty="0" err="1">
                <a:solidFill>
                  <a:srgbClr val="171321"/>
                </a:solidFill>
                <a:effectLst/>
                <a:latin typeface="+mj-lt"/>
              </a:rPr>
              <a:t>DevSecOps</a:t>
            </a:r>
            <a:r>
              <a:rPr lang="en-US" sz="1400" b="0" i="0" dirty="0">
                <a:solidFill>
                  <a:srgbClr val="171321"/>
                </a:solidFill>
                <a:effectLst/>
                <a:latin typeface="+mj-lt"/>
              </a:rPr>
              <a:t> Platform as a single-tenant SaaS deployment</a:t>
            </a:r>
          </a:p>
          <a:p>
            <a:pPr marL="0" indent="0">
              <a:buNone/>
            </a:pPr>
            <a:br>
              <a:rPr lang="en-US" b="0" i="0" dirty="0">
                <a:solidFill>
                  <a:srgbClr val="171321"/>
                </a:solidFill>
                <a:effectLst/>
                <a:latin typeface="Inter"/>
              </a:rPr>
            </a:br>
            <a:endParaRPr lang="de-DE" dirty="0"/>
          </a:p>
          <a:p>
            <a:pPr marL="457200" indent="-457200">
              <a:buFont typeface="+mj-lt"/>
              <a:buAutoNum type="arabicPeriod"/>
            </a:pPr>
            <a:endParaRPr lang="de-DE" dirty="0"/>
          </a:p>
        </p:txBody>
      </p:sp>
    </p:spTree>
    <p:extLst>
      <p:ext uri="{BB962C8B-B14F-4D97-AF65-F5344CB8AC3E}">
        <p14:creationId xmlns:p14="http://schemas.microsoft.com/office/powerpoint/2010/main" val="126212406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Anhalten und Fortsetzen eines Runners</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de-DE" sz="2000" b="0" i="0" u="none" strike="noStrike" kern="0" cap="none" spc="0" normalizeH="0" baseline="0" noProof="0" dirty="0">
                <a:ln>
                  <a:noFill/>
                </a:ln>
                <a:solidFill>
                  <a:srgbClr val="000000"/>
                </a:solidFill>
                <a:effectLst/>
                <a:uLnTx/>
                <a:uFillTx/>
                <a:latin typeface="Arial"/>
                <a:ea typeface="+mn-ea"/>
                <a:cs typeface="+mn-cs"/>
              </a:rPr>
              <a:t>Voraussetzung: Administrator oder </a:t>
            </a:r>
            <a:r>
              <a:rPr kumimoji="0" lang="de-DE" sz="2000" b="0" i="0" u="none" strike="noStrike" kern="0" cap="none" spc="0" normalizeH="0" baseline="0" noProof="0" dirty="0" err="1">
                <a:ln>
                  <a:noFill/>
                </a:ln>
                <a:solidFill>
                  <a:srgbClr val="000000"/>
                </a:solidFill>
                <a:effectLst/>
                <a:uLnTx/>
                <a:uFillTx/>
                <a:latin typeface="Arial"/>
                <a:ea typeface="+mn-ea"/>
                <a:cs typeface="+mn-cs"/>
              </a:rPr>
              <a:t>Owner</a:t>
            </a:r>
            <a:r>
              <a:rPr kumimoji="0" lang="de-DE" sz="2000" b="0" i="0" u="none" strike="noStrike" kern="0" cap="none" spc="0" normalizeH="0" baseline="0" noProof="0" dirty="0">
                <a:ln>
                  <a:noFill/>
                </a:ln>
                <a:solidFill>
                  <a:srgbClr val="000000"/>
                </a:solidFill>
                <a:effectLst/>
                <a:uLnTx/>
                <a:uFillTx/>
                <a:latin typeface="Arial"/>
                <a:ea typeface="+mn-ea"/>
                <a:cs typeface="+mn-cs"/>
              </a:rPr>
              <a:t>-Rechte für die Gruppe</a:t>
            </a:r>
            <a:endParaRPr lang="de-DE" dirty="0"/>
          </a:p>
          <a:p>
            <a:pPr>
              <a:buFont typeface="Arial" panose="020B0604020202020204" pitchFamily="34" charset="0"/>
              <a:buChar char="•"/>
            </a:pPr>
            <a:r>
              <a:rPr lang="de-DE" dirty="0"/>
              <a:t>Group Runner anhalten, damit dieser keine Jobs mehr von Sub-Gruppen und Projekten annimmt</a:t>
            </a:r>
          </a:p>
          <a:p>
            <a:pPr lvl="1">
              <a:buFont typeface="Arial" panose="020B0604020202020204" pitchFamily="34" charset="0"/>
              <a:buChar char="•"/>
            </a:pPr>
            <a:r>
              <a:rPr lang="de-DE" dirty="0"/>
              <a:t>Bei Benutzung durch mehrere Projekte </a:t>
            </a:r>
            <a:r>
              <a:rPr lang="de-DE" dirty="0">
                <a:sym typeface="Wingdings" panose="05000000000000000000" pitchFamily="2" charset="2"/>
              </a:rPr>
              <a:t> für alle pausiert</a:t>
            </a:r>
          </a:p>
          <a:p>
            <a:pPr lvl="1">
              <a:buFont typeface="Arial" panose="020B0604020202020204" pitchFamily="34" charset="0"/>
              <a:buChar char="•"/>
            </a:pPr>
            <a:endParaRPr lang="de-DE" dirty="0"/>
          </a:p>
          <a:p>
            <a:pPr marL="457200" indent="-457200">
              <a:buFont typeface="+mj-lt"/>
              <a:buAutoNum type="arabicPeriod"/>
            </a:pPr>
            <a:r>
              <a:rPr lang="de-DE" dirty="0"/>
              <a:t>Gewünschte Gruppe in </a:t>
            </a:r>
            <a:r>
              <a:rPr lang="de-DE" dirty="0" err="1"/>
              <a:t>GitLab</a:t>
            </a:r>
            <a:r>
              <a:rPr lang="de-DE" dirty="0"/>
              <a:t> auswählen</a:t>
            </a:r>
          </a:p>
          <a:p>
            <a:pPr marL="457200" indent="-457200">
              <a:buFont typeface="+mj-lt"/>
              <a:buAutoNum type="arabicPeriod"/>
            </a:pPr>
            <a:r>
              <a:rPr lang="de-DE" dirty="0"/>
              <a:t>„</a:t>
            </a:r>
            <a:r>
              <a:rPr lang="de-DE" dirty="0" err="1"/>
              <a:t>Build</a:t>
            </a:r>
            <a:r>
              <a:rPr lang="de-DE" dirty="0"/>
              <a:t>“ </a:t>
            </a:r>
            <a:r>
              <a:rPr lang="de-DE" dirty="0">
                <a:sym typeface="Wingdings" panose="05000000000000000000" pitchFamily="2" charset="2"/>
              </a:rPr>
              <a:t> „Runners“ auswählen</a:t>
            </a:r>
          </a:p>
          <a:p>
            <a:pPr marL="457200" indent="-457200">
              <a:buFont typeface="+mj-lt"/>
              <a:buAutoNum type="arabicPeriod"/>
            </a:pPr>
            <a:r>
              <a:rPr lang="de-DE" dirty="0">
                <a:sym typeface="Wingdings" panose="05000000000000000000" pitchFamily="2" charset="2"/>
              </a:rPr>
              <a:t>Den gewünschten Runner suchen</a:t>
            </a:r>
          </a:p>
          <a:p>
            <a:pPr marL="457200" indent="-457200">
              <a:buFont typeface="+mj-lt"/>
              <a:buAutoNum type="arabicPeriod"/>
            </a:pPr>
            <a:r>
              <a:rPr lang="de-DE" dirty="0">
                <a:sym typeface="Wingdings" panose="05000000000000000000" pitchFamily="2" charset="2"/>
              </a:rPr>
              <a:t>In der Liste von Runnern</a:t>
            </a:r>
          </a:p>
          <a:p>
            <a:pPr marL="857250" lvl="1" indent="-457200">
              <a:buFont typeface="Arial" panose="020B0604020202020204" pitchFamily="34" charset="0"/>
              <a:buChar char="•"/>
            </a:pPr>
            <a:r>
              <a:rPr lang="de-DE" dirty="0"/>
              <a:t>Pause-Symbol zum Pausieren</a:t>
            </a:r>
          </a:p>
          <a:p>
            <a:pPr marL="857250" lvl="1" indent="-457200">
              <a:buFont typeface="Arial" panose="020B0604020202020204" pitchFamily="34" charset="0"/>
              <a:buChar char="•"/>
            </a:pPr>
            <a:r>
              <a:rPr lang="de-DE" dirty="0"/>
              <a:t>Play-Symbol zum Fortsetzen</a:t>
            </a:r>
          </a:p>
          <a:p>
            <a:pPr marL="457200" indent="-457200">
              <a:buFont typeface="+mj-lt"/>
              <a:buAutoNum type="arabicPeriod"/>
            </a:pPr>
            <a:endParaRPr lang="de-DE" dirty="0">
              <a:sym typeface="Wingdings" panose="05000000000000000000" pitchFamily="2" charset="2"/>
            </a:endParaRPr>
          </a:p>
          <a:p>
            <a:pPr marL="457200" indent="-457200">
              <a:buFont typeface="+mj-lt"/>
              <a:buAutoNum type="arabicPeriod"/>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pic>
        <p:nvPicPr>
          <p:cNvPr id="4" name="Grafik 3">
            <a:extLst>
              <a:ext uri="{FF2B5EF4-FFF2-40B4-BE49-F238E27FC236}">
                <a16:creationId xmlns:a16="http://schemas.microsoft.com/office/drawing/2014/main" id="{11D0F028-5834-BE58-6241-2E563E5DE5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195379856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Group Runners</a:t>
            </a:r>
          </a:p>
          <a:p>
            <a:pPr>
              <a:buFont typeface="Arial" panose="020B0604020202020204" pitchFamily="34" charset="0"/>
              <a:buChar char="•"/>
            </a:pPr>
            <a:r>
              <a:rPr lang="de-DE" dirty="0"/>
              <a:t>Einen Group Runner mit Authentication Token erstellen</a:t>
            </a:r>
          </a:p>
          <a:p>
            <a:pPr>
              <a:buFont typeface="Arial" panose="020B0604020202020204" pitchFamily="34" charset="0"/>
              <a:buChar char="•"/>
            </a:pPr>
            <a:r>
              <a:rPr lang="de-DE" dirty="0"/>
              <a:t>Group Runners anzeigen lassen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u="sng" dirty="0"/>
              <a:t>Einen Group Runner löschen</a:t>
            </a:r>
          </a:p>
          <a:p>
            <a:pPr>
              <a:buFont typeface="Arial" panose="020B0604020202020204" pitchFamily="34" charset="0"/>
              <a:buChar char="•"/>
            </a:pPr>
            <a:r>
              <a:rPr lang="de-DE" dirty="0"/>
              <a:t>Alte Group Runners bereinigen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pic>
        <p:nvPicPr>
          <p:cNvPr id="4" name="Grafik 3">
            <a:extLst>
              <a:ext uri="{FF2B5EF4-FFF2-40B4-BE49-F238E27FC236}">
                <a16:creationId xmlns:a16="http://schemas.microsoft.com/office/drawing/2014/main" id="{0922162D-8059-B86F-E553-95307CE0C89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10978917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Einen Group Runner löschen</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de-DE" sz="2000" b="0" i="0" u="none" strike="noStrike" kern="0" cap="none" spc="0" normalizeH="0" baseline="0" noProof="0" dirty="0">
                <a:ln>
                  <a:noFill/>
                </a:ln>
                <a:solidFill>
                  <a:srgbClr val="000000"/>
                </a:solidFill>
                <a:effectLst/>
                <a:uLnTx/>
                <a:uFillTx/>
                <a:latin typeface="Arial"/>
                <a:ea typeface="+mn-ea"/>
                <a:cs typeface="+mn-cs"/>
              </a:rPr>
              <a:t>Voraussetzung: Administrator oder </a:t>
            </a:r>
            <a:r>
              <a:rPr kumimoji="0" lang="de-DE" sz="2000" b="0" i="0" u="none" strike="noStrike" kern="0" cap="none" spc="0" normalizeH="0" baseline="0" noProof="0" dirty="0" err="1">
                <a:ln>
                  <a:noFill/>
                </a:ln>
                <a:solidFill>
                  <a:srgbClr val="000000"/>
                </a:solidFill>
                <a:effectLst/>
                <a:uLnTx/>
                <a:uFillTx/>
                <a:latin typeface="Arial"/>
                <a:ea typeface="+mn-ea"/>
                <a:cs typeface="+mn-cs"/>
              </a:rPr>
              <a:t>Owner</a:t>
            </a:r>
            <a:r>
              <a:rPr kumimoji="0" lang="de-DE" sz="2000" b="0" i="0" u="none" strike="noStrike" kern="0" cap="none" spc="0" normalizeH="0" baseline="0" noProof="0" dirty="0">
                <a:ln>
                  <a:noFill/>
                </a:ln>
                <a:solidFill>
                  <a:srgbClr val="000000"/>
                </a:solidFill>
                <a:effectLst/>
                <a:uLnTx/>
                <a:uFillTx/>
                <a:latin typeface="Arial"/>
                <a:ea typeface="+mn-ea"/>
                <a:cs typeface="+mn-cs"/>
              </a:rPr>
              <a:t>-Rechte für die Gruppe</a:t>
            </a:r>
            <a:endParaRPr kumimoji="0" lang="de-DE" sz="2400" b="0" i="0" u="none" strike="noStrike" kern="0" cap="none" spc="0" normalizeH="0" baseline="0" noProof="0" dirty="0">
              <a:ln>
                <a:noFill/>
              </a:ln>
              <a:solidFill>
                <a:srgbClr val="000000"/>
              </a:solidFill>
              <a:effectLst/>
              <a:uLnTx/>
              <a:uFillTx/>
              <a:latin typeface="Arial"/>
              <a:ea typeface="+mn-ea"/>
              <a:cs typeface="+mn-cs"/>
            </a:endParaRPr>
          </a:p>
          <a:p>
            <a:pPr marR="0" lvl="0" algn="l" defTabSz="914400" rtl="0" eaLnBrk="1" fontAlgn="base" latinLnBrk="0" hangingPunct="1">
              <a:lnSpc>
                <a:spcPct val="100000"/>
              </a:lnSpc>
              <a:spcBef>
                <a:spcPct val="20000"/>
              </a:spcBef>
              <a:spcAft>
                <a:spcPct val="0"/>
              </a:spcAft>
              <a:buClr>
                <a:srgbClr val="008C5A"/>
              </a:buClr>
              <a:buSzTx/>
              <a:buFont typeface="Arial" panose="020B0604020202020204" pitchFamily="34" charset="0"/>
              <a:buChar char="•"/>
              <a:tabLst/>
              <a:defRPr/>
            </a:pPr>
            <a:r>
              <a:rPr kumimoji="0" lang="de-DE" b="0" i="0" u="none" strike="noStrike" kern="0" cap="none" spc="0" normalizeH="0" baseline="0" noProof="0" dirty="0">
                <a:ln>
                  <a:noFill/>
                </a:ln>
                <a:solidFill>
                  <a:srgbClr val="000000"/>
                </a:solidFill>
                <a:effectLst/>
                <a:uLnTx/>
                <a:uFillTx/>
                <a:latin typeface="Arial"/>
                <a:ea typeface="+mn-ea"/>
                <a:cs typeface="+mn-cs"/>
              </a:rPr>
              <a:t>Achtung: Runner wird permanent gelöscht!</a:t>
            </a:r>
          </a:p>
          <a:p>
            <a:pPr marL="457200" indent="-457200">
              <a:buFont typeface="+mj-lt"/>
              <a:buAutoNum type="arabicPeriod"/>
            </a:pPr>
            <a:r>
              <a:rPr lang="de-DE" dirty="0">
                <a:sym typeface="Wingdings" panose="05000000000000000000" pitchFamily="2" charset="2"/>
              </a:rPr>
              <a:t>Gewünschte Gruppe auswählen</a:t>
            </a:r>
          </a:p>
          <a:p>
            <a:pPr marL="457200" indent="-457200">
              <a:buFont typeface="+mj-lt"/>
              <a:buAutoNum type="arabicPeriod"/>
            </a:pPr>
            <a:r>
              <a:rPr lang="de-DE" dirty="0"/>
              <a:t>„CI/CD“ </a:t>
            </a:r>
            <a:r>
              <a:rPr lang="de-DE" dirty="0">
                <a:sym typeface="Wingdings" panose="05000000000000000000" pitchFamily="2" charset="2"/>
              </a:rPr>
              <a:t> „Runners“ auswählen</a:t>
            </a:r>
          </a:p>
          <a:p>
            <a:pPr marL="457200" indent="-457200">
              <a:buFont typeface="+mj-lt"/>
              <a:buAutoNum type="arabicPeriod"/>
            </a:pPr>
            <a:r>
              <a:rPr lang="de-DE" dirty="0">
                <a:sym typeface="Wingdings" panose="05000000000000000000" pitchFamily="2" charset="2"/>
              </a:rPr>
              <a:t>Entsprechenden Runner suchen</a:t>
            </a:r>
          </a:p>
          <a:p>
            <a:pPr marL="457200" marR="0" lvl="0" indent="-457200" algn="l" defTabSz="914400" rtl="0" eaLnBrk="1" fontAlgn="base" latinLnBrk="0" hangingPunct="1">
              <a:lnSpc>
                <a:spcPct val="100000"/>
              </a:lnSpc>
              <a:spcBef>
                <a:spcPct val="20000"/>
              </a:spcBef>
              <a:spcAft>
                <a:spcPct val="0"/>
              </a:spcAft>
              <a:buClr>
                <a:srgbClr val="008C5A"/>
              </a:buClr>
              <a:buSzTx/>
              <a:buFont typeface="+mj-lt"/>
              <a:buAutoNum type="arabicPeriod"/>
              <a:tabLst/>
              <a:defRPr/>
            </a:pPr>
            <a:r>
              <a:rPr kumimoji="0" lang="de-DE" b="0" i="0" u="none" strike="noStrike" kern="0" cap="none" spc="0" normalizeH="0" baseline="0" noProof="0" dirty="0">
                <a:ln>
                  <a:noFill/>
                </a:ln>
                <a:solidFill>
                  <a:srgbClr val="000000"/>
                </a:solidFill>
                <a:effectLst/>
                <a:uLnTx/>
                <a:uFillTx/>
                <a:latin typeface="Arial"/>
                <a:ea typeface="+mn-ea"/>
                <a:cs typeface="+mn-cs"/>
              </a:rPr>
              <a:t>Löschen des Group Runners</a:t>
            </a:r>
          </a:p>
          <a:p>
            <a:pPr marL="857250" lvl="1" indent="-457200">
              <a:buFont typeface="Arial" panose="020B0604020202020204" pitchFamily="34" charset="0"/>
              <a:buChar char="•"/>
              <a:defRPr/>
            </a:pPr>
            <a:r>
              <a:rPr kumimoji="0" lang="de-DE" b="0" i="0" u="none" strike="noStrike" kern="0" cap="none" spc="0" normalizeH="0" baseline="0" noProof="0" dirty="0">
                <a:ln>
                  <a:noFill/>
                </a:ln>
                <a:solidFill>
                  <a:srgbClr val="000000"/>
                </a:solidFill>
                <a:effectLst/>
                <a:uLnTx/>
                <a:uFillTx/>
                <a:latin typeface="Arial"/>
                <a:ea typeface="+mn-ea"/>
                <a:cs typeface="+mn-cs"/>
              </a:rPr>
              <a:t>Einzelnen Runner zu löschen </a:t>
            </a:r>
            <a:r>
              <a:rPr kumimoji="0" lang="de-DE" b="0" i="0" u="none" strike="noStrike" kern="0" cap="none" spc="0" normalizeH="0" baseline="0" noProof="0" dirty="0">
                <a:ln>
                  <a:noFill/>
                </a:ln>
                <a:solidFill>
                  <a:srgbClr val="000000"/>
                </a:solidFill>
                <a:effectLst/>
                <a:uLnTx/>
                <a:uFillTx/>
                <a:latin typeface="Arial"/>
                <a:ea typeface="+mn-ea"/>
                <a:cs typeface="+mn-cs"/>
                <a:sym typeface="Wingdings" panose="05000000000000000000" pitchFamily="2" charset="2"/>
              </a:rPr>
              <a:t> „Delete </a:t>
            </a:r>
            <a:r>
              <a:rPr kumimoji="0" lang="de-DE" b="0" i="0" u="none" strike="noStrike" kern="0" cap="none" spc="0" normalizeH="0" baseline="0" noProof="0" dirty="0" err="1">
                <a:ln>
                  <a:noFill/>
                </a:ln>
                <a:solidFill>
                  <a:srgbClr val="000000"/>
                </a:solidFill>
                <a:effectLst/>
                <a:uLnTx/>
                <a:uFillTx/>
                <a:latin typeface="Arial"/>
                <a:ea typeface="+mn-ea"/>
                <a:cs typeface="+mn-cs"/>
                <a:sym typeface="Wingdings" panose="05000000000000000000" pitchFamily="2" charset="2"/>
              </a:rPr>
              <a:t>runner</a:t>
            </a:r>
            <a:r>
              <a:rPr kumimoji="0" lang="de-DE" b="0" i="0" u="none" strike="noStrike" kern="0" cap="none" spc="0" normalizeH="0" baseline="0" noProof="0" dirty="0">
                <a:ln>
                  <a:noFill/>
                </a:ln>
                <a:solidFill>
                  <a:srgbClr val="000000"/>
                </a:solidFill>
                <a:effectLst/>
                <a:uLnTx/>
                <a:uFillTx/>
                <a:latin typeface="Arial"/>
                <a:ea typeface="+mn-ea"/>
                <a:cs typeface="+mn-cs"/>
                <a:sym typeface="Wingdings" panose="05000000000000000000" pitchFamily="2" charset="2"/>
              </a:rPr>
              <a:t>“ (Lösch-Symbol)</a:t>
            </a:r>
          </a:p>
          <a:p>
            <a:pPr marL="857250" lvl="1" indent="-457200">
              <a:buFont typeface="Arial" panose="020B0604020202020204" pitchFamily="34" charset="0"/>
              <a:buChar char="•"/>
              <a:defRPr/>
            </a:pPr>
            <a:r>
              <a:rPr lang="de-DE" dirty="0">
                <a:solidFill>
                  <a:srgbClr val="000000"/>
                </a:solidFill>
                <a:latin typeface="Arial"/>
                <a:ea typeface="+mn-ea"/>
                <a:cs typeface="+mn-cs"/>
                <a:sym typeface="Wingdings" panose="05000000000000000000" pitchFamily="2" charset="2"/>
              </a:rPr>
              <a:t>Mehrere Runner zu löschen  Checkbox selektieren neben dem Runner und „Delete </a:t>
            </a:r>
            <a:r>
              <a:rPr lang="de-DE" dirty="0" err="1">
                <a:solidFill>
                  <a:srgbClr val="000000"/>
                </a:solidFill>
                <a:latin typeface="Arial"/>
                <a:ea typeface="+mn-ea"/>
                <a:cs typeface="+mn-cs"/>
                <a:sym typeface="Wingdings" panose="05000000000000000000" pitchFamily="2" charset="2"/>
              </a:rPr>
              <a:t>selected</a:t>
            </a:r>
            <a:r>
              <a:rPr lang="de-DE" dirty="0">
                <a:solidFill>
                  <a:srgbClr val="000000"/>
                </a:solidFill>
                <a:latin typeface="Arial"/>
                <a:ea typeface="+mn-ea"/>
                <a:cs typeface="+mn-cs"/>
                <a:sym typeface="Wingdings" panose="05000000000000000000" pitchFamily="2" charset="2"/>
              </a:rPr>
              <a:t>“ auswählen</a:t>
            </a:r>
          </a:p>
          <a:p>
            <a:pPr marL="857250" lvl="1" indent="-457200">
              <a:buFont typeface="Arial" panose="020B0604020202020204" pitchFamily="34" charset="0"/>
              <a:buChar char="•"/>
              <a:defRPr/>
            </a:pPr>
            <a:r>
              <a:rPr lang="de-DE" dirty="0">
                <a:solidFill>
                  <a:srgbClr val="000000"/>
                </a:solidFill>
                <a:latin typeface="Arial"/>
                <a:ea typeface="+mn-ea"/>
                <a:cs typeface="+mn-cs"/>
                <a:sym typeface="Wingdings" panose="05000000000000000000" pitchFamily="2" charset="2"/>
              </a:rPr>
              <a:t>A</a:t>
            </a:r>
            <a:r>
              <a:rPr kumimoji="0" lang="de-DE" b="0" i="0" u="none" strike="noStrike" kern="0" cap="none" spc="0" normalizeH="0" baseline="0" noProof="0" dirty="0" err="1">
                <a:ln>
                  <a:noFill/>
                </a:ln>
                <a:solidFill>
                  <a:srgbClr val="000000"/>
                </a:solidFill>
                <a:effectLst/>
                <a:uLnTx/>
                <a:uFillTx/>
                <a:latin typeface="Arial"/>
                <a:ea typeface="+mn-ea"/>
                <a:cs typeface="+mn-cs"/>
                <a:sym typeface="Wingdings" panose="05000000000000000000" pitchFamily="2" charset="2"/>
              </a:rPr>
              <a:t>lle</a:t>
            </a:r>
            <a:r>
              <a:rPr kumimoji="0" lang="de-DE" b="0" i="0" u="none" strike="noStrike" kern="0" cap="none" spc="0" normalizeH="0" baseline="0" noProof="0" dirty="0">
                <a:ln>
                  <a:noFill/>
                </a:ln>
                <a:solidFill>
                  <a:srgbClr val="000000"/>
                </a:solidFill>
                <a:effectLst/>
                <a:uLnTx/>
                <a:uFillTx/>
                <a:latin typeface="Arial"/>
                <a:ea typeface="+mn-ea"/>
                <a:cs typeface="+mn-cs"/>
                <a:sym typeface="Wingdings" panose="05000000000000000000" pitchFamily="2" charset="2"/>
              </a:rPr>
              <a:t> Runner zu löschen  Die Checkbox für alle Runner auswählen und „Delete </a:t>
            </a:r>
            <a:r>
              <a:rPr kumimoji="0" lang="de-DE" b="0" i="0" u="none" strike="noStrike" kern="0" cap="none" spc="0" normalizeH="0" baseline="0" noProof="0" dirty="0" err="1">
                <a:ln>
                  <a:noFill/>
                </a:ln>
                <a:solidFill>
                  <a:srgbClr val="000000"/>
                </a:solidFill>
                <a:effectLst/>
                <a:uLnTx/>
                <a:uFillTx/>
                <a:latin typeface="Arial"/>
                <a:ea typeface="+mn-ea"/>
                <a:cs typeface="+mn-cs"/>
                <a:sym typeface="Wingdings" panose="05000000000000000000" pitchFamily="2" charset="2"/>
              </a:rPr>
              <a:t>selected</a:t>
            </a:r>
            <a:r>
              <a:rPr kumimoji="0" lang="de-DE" b="0" i="0" u="none" strike="noStrike" kern="0" cap="none" spc="0" normalizeH="0" baseline="0" noProof="0" dirty="0">
                <a:ln>
                  <a:noFill/>
                </a:ln>
                <a:solidFill>
                  <a:srgbClr val="000000"/>
                </a:solidFill>
                <a:effectLst/>
                <a:uLnTx/>
                <a:uFillTx/>
                <a:latin typeface="Arial"/>
                <a:ea typeface="+mn-ea"/>
                <a:cs typeface="+mn-cs"/>
                <a:sym typeface="Wingdings" panose="05000000000000000000" pitchFamily="2" charset="2"/>
              </a:rPr>
              <a:t>“ auswählen</a:t>
            </a:r>
          </a:p>
          <a:p>
            <a:pPr marL="457200" indent="-457200">
              <a:buFont typeface="+mj-lt"/>
              <a:buAutoNum type="arabicPeriod"/>
              <a:defRPr/>
            </a:pPr>
            <a:r>
              <a:rPr lang="de-DE" dirty="0">
                <a:solidFill>
                  <a:srgbClr val="000000"/>
                </a:solidFill>
                <a:latin typeface="Arial"/>
                <a:sym typeface="Wingdings" panose="05000000000000000000" pitchFamily="2" charset="2"/>
              </a:rPr>
              <a:t>„</a:t>
            </a:r>
            <a:r>
              <a:rPr lang="de-DE" dirty="0" err="1">
                <a:solidFill>
                  <a:srgbClr val="000000"/>
                </a:solidFill>
                <a:latin typeface="Arial"/>
                <a:sym typeface="Wingdings" panose="05000000000000000000" pitchFamily="2" charset="2"/>
              </a:rPr>
              <a:t>Permanently</a:t>
            </a:r>
            <a:r>
              <a:rPr lang="de-DE" dirty="0">
                <a:solidFill>
                  <a:srgbClr val="000000"/>
                </a:solidFill>
                <a:latin typeface="Arial"/>
                <a:sym typeface="Wingdings" panose="05000000000000000000" pitchFamily="2" charset="2"/>
              </a:rPr>
              <a:t> </a:t>
            </a:r>
            <a:r>
              <a:rPr lang="de-DE" dirty="0" err="1">
                <a:solidFill>
                  <a:srgbClr val="000000"/>
                </a:solidFill>
                <a:latin typeface="Arial"/>
                <a:sym typeface="Wingdings" panose="05000000000000000000" pitchFamily="2" charset="2"/>
              </a:rPr>
              <a:t>delete</a:t>
            </a:r>
            <a:r>
              <a:rPr lang="de-DE" dirty="0">
                <a:solidFill>
                  <a:srgbClr val="000000"/>
                </a:solidFill>
                <a:latin typeface="Arial"/>
                <a:sym typeface="Wingdings" panose="05000000000000000000" pitchFamily="2" charset="2"/>
              </a:rPr>
              <a:t> </a:t>
            </a:r>
            <a:r>
              <a:rPr lang="de-DE" dirty="0" err="1">
                <a:solidFill>
                  <a:srgbClr val="000000"/>
                </a:solidFill>
                <a:latin typeface="Arial"/>
                <a:sym typeface="Wingdings" panose="05000000000000000000" pitchFamily="2" charset="2"/>
              </a:rPr>
              <a:t>runner</a:t>
            </a:r>
            <a:r>
              <a:rPr lang="de-DE" dirty="0">
                <a:solidFill>
                  <a:srgbClr val="000000"/>
                </a:solidFill>
                <a:latin typeface="Arial"/>
                <a:sym typeface="Wingdings" panose="05000000000000000000" pitchFamily="2" charset="2"/>
              </a:rPr>
              <a:t>“ auswählen</a:t>
            </a:r>
            <a:endParaRPr kumimoji="0" lang="de-DE" b="0" i="0" u="none" strike="noStrike" kern="0" cap="none" spc="0" normalizeH="0" baseline="0" noProof="0" dirty="0">
              <a:ln>
                <a:noFill/>
              </a:ln>
              <a:solidFill>
                <a:srgbClr val="000000"/>
              </a:solidFill>
              <a:effectLst/>
              <a:uLnTx/>
              <a:uFillTx/>
              <a:latin typeface="Arial"/>
              <a:ea typeface="+mn-ea"/>
              <a:cs typeface="+mn-cs"/>
            </a:endParaRPr>
          </a:p>
          <a:p>
            <a:pPr marL="0" indent="0">
              <a:buNone/>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pic>
        <p:nvPicPr>
          <p:cNvPr id="4" name="Grafik 3">
            <a:extLst>
              <a:ext uri="{FF2B5EF4-FFF2-40B4-BE49-F238E27FC236}">
                <a16:creationId xmlns:a16="http://schemas.microsoft.com/office/drawing/2014/main" id="{21E78AE6-5880-1315-360B-6ADC51D601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333479220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Group Runners</a:t>
            </a:r>
          </a:p>
          <a:p>
            <a:pPr>
              <a:buFont typeface="Arial" panose="020B0604020202020204" pitchFamily="34" charset="0"/>
              <a:buChar char="•"/>
            </a:pPr>
            <a:r>
              <a:rPr lang="de-DE" dirty="0"/>
              <a:t>Einen Group Runner mit Authentication Token erstellen</a:t>
            </a:r>
          </a:p>
          <a:p>
            <a:pPr>
              <a:buFont typeface="Arial" panose="020B0604020202020204" pitchFamily="34" charset="0"/>
              <a:buChar char="•"/>
            </a:pPr>
            <a:r>
              <a:rPr lang="de-DE" dirty="0"/>
              <a:t>Group Runners anzeigen lassen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Group Runner löschen</a:t>
            </a:r>
          </a:p>
          <a:p>
            <a:pPr>
              <a:buFont typeface="Arial" panose="020B0604020202020204" pitchFamily="34" charset="0"/>
              <a:buChar char="•"/>
            </a:pPr>
            <a:r>
              <a:rPr lang="de-DE" u="sng" dirty="0"/>
              <a:t>Alte Group Runners bereinigen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pic>
        <p:nvPicPr>
          <p:cNvPr id="4" name="Grafik 3">
            <a:extLst>
              <a:ext uri="{FF2B5EF4-FFF2-40B4-BE49-F238E27FC236}">
                <a16:creationId xmlns:a16="http://schemas.microsoft.com/office/drawing/2014/main" id="{B8F54097-A588-0009-380C-0E20A9C806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353927245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Alte Group Runners bereinigen</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de-DE" sz="2000" b="0" i="0" u="none" strike="noStrike" kern="0" cap="none" spc="0" normalizeH="0" baseline="0" noProof="0" dirty="0">
                <a:ln>
                  <a:noFill/>
                </a:ln>
                <a:solidFill>
                  <a:srgbClr val="000000"/>
                </a:solidFill>
                <a:effectLst/>
                <a:uLnTx/>
                <a:uFillTx/>
                <a:latin typeface="Arial"/>
                <a:ea typeface="+mn-ea"/>
                <a:cs typeface="+mn-cs"/>
              </a:rPr>
              <a:t>Voraussetzung: </a:t>
            </a:r>
            <a:r>
              <a:rPr kumimoji="0" lang="de-DE" sz="2000" b="0" i="0" u="none" strike="noStrike" kern="0" cap="none" spc="0" normalizeH="0" baseline="0" noProof="0" dirty="0" err="1">
                <a:ln>
                  <a:noFill/>
                </a:ln>
                <a:solidFill>
                  <a:srgbClr val="000000"/>
                </a:solidFill>
                <a:effectLst/>
                <a:uLnTx/>
                <a:uFillTx/>
                <a:latin typeface="Arial"/>
                <a:ea typeface="+mn-ea"/>
                <a:cs typeface="+mn-cs"/>
              </a:rPr>
              <a:t>Owner</a:t>
            </a:r>
            <a:r>
              <a:rPr kumimoji="0" lang="de-DE" sz="2000" b="0" i="0" u="none" strike="noStrike" kern="0" cap="none" spc="0" normalizeH="0" baseline="0" noProof="0" dirty="0">
                <a:ln>
                  <a:noFill/>
                </a:ln>
                <a:solidFill>
                  <a:srgbClr val="000000"/>
                </a:solidFill>
                <a:effectLst/>
                <a:uLnTx/>
                <a:uFillTx/>
                <a:latin typeface="Arial"/>
                <a:ea typeface="+mn-ea"/>
                <a:cs typeface="+mn-cs"/>
              </a:rPr>
              <a:t>-Rechte für die Gruppe</a:t>
            </a:r>
            <a:endParaRPr kumimoji="0" lang="de-DE" sz="2400" b="0" i="0" u="none" strike="noStrike" kern="0" cap="none" spc="0" normalizeH="0" baseline="0" noProof="0" dirty="0">
              <a:ln>
                <a:noFill/>
              </a:ln>
              <a:solidFill>
                <a:srgbClr val="000000"/>
              </a:solidFill>
              <a:effectLst/>
              <a:uLnTx/>
              <a:uFillTx/>
              <a:latin typeface="Arial"/>
              <a:ea typeface="+mn-ea"/>
              <a:cs typeface="+mn-cs"/>
            </a:endParaRPr>
          </a:p>
          <a:p>
            <a:pPr>
              <a:buFont typeface="Arial" panose="020B0604020202020204" pitchFamily="34" charset="0"/>
              <a:buChar char="•"/>
            </a:pPr>
            <a:endParaRPr lang="de-DE" dirty="0"/>
          </a:p>
          <a:p>
            <a:pPr>
              <a:buFont typeface="Arial" panose="020B0604020202020204" pitchFamily="34" charset="0"/>
              <a:buChar char="•"/>
            </a:pPr>
            <a:r>
              <a:rPr lang="de-DE" dirty="0"/>
              <a:t>Inaktive (&gt; 3 Monate) Group Runner (= „</a:t>
            </a:r>
            <a:r>
              <a:rPr lang="de-DE" dirty="0" err="1"/>
              <a:t>stale</a:t>
            </a:r>
            <a:r>
              <a:rPr lang="de-DE" dirty="0"/>
              <a:t>“) können automatisch bereinigt werden</a:t>
            </a:r>
          </a:p>
          <a:p>
            <a:pPr>
              <a:buFont typeface="Arial" panose="020B0604020202020204" pitchFamily="34" charset="0"/>
              <a:buChar char="•"/>
            </a:pPr>
            <a:r>
              <a:rPr lang="de-DE" dirty="0"/>
              <a:t>Group Runners = erstellt auf Gruppenebene</a:t>
            </a:r>
          </a:p>
          <a:p>
            <a:pPr>
              <a:buFont typeface="Arial" panose="020B0604020202020204" pitchFamily="34" charset="0"/>
              <a:buChar char="•"/>
            </a:pPr>
            <a:endParaRPr lang="de-DE" dirty="0"/>
          </a:p>
          <a:p>
            <a:pPr marL="457200" indent="-457200">
              <a:buFont typeface="+mj-lt"/>
              <a:buAutoNum type="arabicPeriod"/>
            </a:pPr>
            <a:r>
              <a:rPr lang="de-DE" dirty="0"/>
              <a:t>Gewünschte Gruppe in </a:t>
            </a:r>
            <a:r>
              <a:rPr lang="de-DE" dirty="0" err="1"/>
              <a:t>GitLab</a:t>
            </a:r>
            <a:r>
              <a:rPr lang="de-DE" dirty="0"/>
              <a:t> auswählen</a:t>
            </a:r>
          </a:p>
          <a:p>
            <a:pPr marL="457200" indent="-457200">
              <a:buFont typeface="+mj-lt"/>
              <a:buAutoNum type="arabicPeriod"/>
            </a:pPr>
            <a:r>
              <a:rPr lang="de-DE" dirty="0"/>
              <a:t>„Settings“ </a:t>
            </a:r>
            <a:r>
              <a:rPr lang="de-DE" dirty="0">
                <a:sym typeface="Wingdings" panose="05000000000000000000" pitchFamily="2" charset="2"/>
              </a:rPr>
              <a:t> „CI/CD“ auswählen</a:t>
            </a:r>
          </a:p>
          <a:p>
            <a:pPr marL="457200" indent="-457200">
              <a:buFont typeface="+mj-lt"/>
              <a:buAutoNum type="arabicPeriod"/>
            </a:pPr>
            <a:r>
              <a:rPr lang="de-DE" dirty="0">
                <a:sym typeface="Wingdings" panose="05000000000000000000" pitchFamily="2" charset="2"/>
              </a:rPr>
              <a:t>„Runners“ aufklappen</a:t>
            </a:r>
          </a:p>
          <a:p>
            <a:pPr marL="457200" indent="-457200">
              <a:buFont typeface="+mj-lt"/>
              <a:buAutoNum type="arabicPeriod"/>
            </a:pPr>
            <a:r>
              <a:rPr lang="de-DE" dirty="0">
                <a:sym typeface="Wingdings" panose="05000000000000000000" pitchFamily="2" charset="2"/>
              </a:rPr>
              <a:t>„</a:t>
            </a:r>
            <a:r>
              <a:rPr lang="de-DE" dirty="0" err="1">
                <a:sym typeface="Wingdings" panose="05000000000000000000" pitchFamily="2" charset="2"/>
              </a:rPr>
              <a:t>Enable</a:t>
            </a:r>
            <a:r>
              <a:rPr lang="de-DE" dirty="0">
                <a:sym typeface="Wingdings" panose="05000000000000000000" pitchFamily="2" charset="2"/>
              </a:rPr>
              <a:t> </a:t>
            </a:r>
            <a:r>
              <a:rPr lang="de-DE" dirty="0" err="1">
                <a:sym typeface="Wingdings" panose="05000000000000000000" pitchFamily="2" charset="2"/>
              </a:rPr>
              <a:t>stale</a:t>
            </a:r>
            <a:r>
              <a:rPr lang="de-DE" dirty="0">
                <a:sym typeface="Wingdings" panose="05000000000000000000" pitchFamily="2" charset="2"/>
              </a:rPr>
              <a:t> </a:t>
            </a:r>
            <a:r>
              <a:rPr lang="de-DE" dirty="0" err="1">
                <a:sym typeface="Wingdings" panose="05000000000000000000" pitchFamily="2" charset="2"/>
              </a:rPr>
              <a:t>runner</a:t>
            </a:r>
            <a:r>
              <a:rPr lang="de-DE" dirty="0">
                <a:sym typeface="Wingdings" panose="05000000000000000000" pitchFamily="2" charset="2"/>
              </a:rPr>
              <a:t> </a:t>
            </a:r>
            <a:r>
              <a:rPr lang="de-DE" dirty="0" err="1">
                <a:sym typeface="Wingdings" panose="05000000000000000000" pitchFamily="2" charset="2"/>
              </a:rPr>
              <a:t>cleanup</a:t>
            </a:r>
            <a:r>
              <a:rPr lang="de-DE" dirty="0">
                <a:sym typeface="Wingdings" panose="05000000000000000000" pitchFamily="2" charset="2"/>
              </a:rPr>
              <a:t>“ </a:t>
            </a:r>
            <a:r>
              <a:rPr lang="de-DE" dirty="0" err="1">
                <a:sym typeface="Wingdings" panose="05000000000000000000" pitchFamily="2" charset="2"/>
              </a:rPr>
              <a:t>toggeln</a:t>
            </a: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pic>
        <p:nvPicPr>
          <p:cNvPr id="4" name="Grafik 3">
            <a:extLst>
              <a:ext uri="{FF2B5EF4-FFF2-40B4-BE49-F238E27FC236}">
                <a16:creationId xmlns:a16="http://schemas.microsoft.com/office/drawing/2014/main" id="{4F006F14-091E-3B8E-DF07-4844A23F550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352914712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4D006D0-D3B4-AB59-DC12-A3B2AF573C38}"/>
              </a:ext>
            </a:extLst>
          </p:cNvPr>
          <p:cNvSpPr>
            <a:spLocks noGrp="1"/>
          </p:cNvSpPr>
          <p:nvPr>
            <p:ph type="title"/>
          </p:nvPr>
        </p:nvSpPr>
        <p:spPr/>
        <p:txBody>
          <a:bodyPr/>
          <a:lstStyle/>
          <a:p>
            <a:endParaRPr lang="de-DE" dirty="0"/>
          </a:p>
        </p:txBody>
      </p:sp>
      <p:pic>
        <p:nvPicPr>
          <p:cNvPr id="8" name="Inhaltsplatzhalter 7">
            <a:extLst>
              <a:ext uri="{FF2B5EF4-FFF2-40B4-BE49-F238E27FC236}">
                <a16:creationId xmlns:a16="http://schemas.microsoft.com/office/drawing/2014/main" id="{0A46C9A6-2073-612C-9E48-485B3C3A020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21411" y="981075"/>
            <a:ext cx="5680541" cy="5400675"/>
          </a:xfrm>
        </p:spPr>
      </p:pic>
    </p:spTree>
    <p:extLst>
      <p:ext uri="{BB962C8B-B14F-4D97-AF65-F5344CB8AC3E}">
        <p14:creationId xmlns:p14="http://schemas.microsoft.com/office/powerpoint/2010/main" val="214728638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Aufgabe 3: Group Runner kennenlernen</a:t>
            </a:r>
          </a:p>
          <a:p>
            <a:pPr marL="457200" indent="-457200">
              <a:buFont typeface="+mj-lt"/>
              <a:buAutoNum type="arabicPeriod"/>
            </a:pPr>
            <a:r>
              <a:rPr lang="de-DE" b="1" dirty="0"/>
              <a:t>Ziel:</a:t>
            </a:r>
            <a:r>
              <a:rPr lang="de-DE" dirty="0"/>
              <a:t> Verständnis über Runner schaffen</a:t>
            </a:r>
          </a:p>
          <a:p>
            <a:pPr marL="457200" indent="-457200">
              <a:buFont typeface="+mj-lt"/>
              <a:buAutoNum type="arabicPeriod"/>
            </a:pPr>
            <a:r>
              <a:rPr lang="de-DE" b="1" dirty="0"/>
              <a:t>Schritte:</a:t>
            </a:r>
          </a:p>
          <a:p>
            <a:pPr marL="857250" lvl="1" indent="-457200">
              <a:buFont typeface="Arial" panose="020B0604020202020204" pitchFamily="34" charset="0"/>
              <a:buChar char="•"/>
            </a:pPr>
            <a:r>
              <a:rPr lang="de-DE" dirty="0"/>
              <a:t>Erstellen oder nutzen Sie eine Gruppe</a:t>
            </a:r>
          </a:p>
          <a:p>
            <a:pPr marL="857250" lvl="1" indent="-457200">
              <a:buFont typeface="Arial" panose="020B0604020202020204" pitchFamily="34" charset="0"/>
              <a:buChar char="•"/>
            </a:pPr>
            <a:r>
              <a:rPr lang="de-DE" dirty="0"/>
              <a:t>Erstellen Sie einen Group Runner</a:t>
            </a:r>
          </a:p>
          <a:p>
            <a:pPr marL="857250" lvl="1" indent="-457200">
              <a:buFont typeface="Arial" panose="020B0604020202020204" pitchFamily="34" charset="0"/>
              <a:buChar char="•"/>
            </a:pPr>
            <a:r>
              <a:rPr lang="de-DE" dirty="0"/>
              <a:t>Lassen Sie sich Ihren Group Runner anzeigen</a:t>
            </a:r>
          </a:p>
          <a:p>
            <a:pPr marL="857250" lvl="1" indent="-457200">
              <a:buFont typeface="Arial" panose="020B0604020202020204" pitchFamily="34" charset="0"/>
              <a:buChar char="•"/>
            </a:pPr>
            <a:r>
              <a:rPr lang="de-DE" dirty="0"/>
              <a:t>Stoppen und Starten Sie einen </a:t>
            </a:r>
            <a:r>
              <a:rPr lang="de-DE"/>
              <a:t>Group Runner</a:t>
            </a:r>
            <a:endParaRPr lang="de-DE" dirty="0"/>
          </a:p>
        </p:txBody>
      </p:sp>
    </p:spTree>
    <p:extLst>
      <p:ext uri="{BB962C8B-B14F-4D97-AF65-F5344CB8AC3E}">
        <p14:creationId xmlns:p14="http://schemas.microsoft.com/office/powerpoint/2010/main" val="305360162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Live Demo: Project Runners</a:t>
            </a:r>
          </a:p>
          <a:p>
            <a:pPr>
              <a:buFont typeface="Arial" panose="020B0604020202020204" pitchFamily="34" charset="0"/>
              <a:buChar char="•"/>
            </a:pPr>
            <a:r>
              <a:rPr lang="de-DE" dirty="0"/>
              <a:t>Einen Project Runner mit Authentication Token erstellen </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Project Runner löschen</a:t>
            </a:r>
          </a:p>
          <a:p>
            <a:pPr>
              <a:buFont typeface="Arial" panose="020B0604020202020204" pitchFamily="34" charset="0"/>
              <a:buChar char="•"/>
            </a:pPr>
            <a:r>
              <a:rPr lang="de-DE" dirty="0"/>
              <a:t>Project Runner für ein anderes Projekt aktivieren</a:t>
            </a:r>
          </a:p>
          <a:p>
            <a:pPr>
              <a:buFont typeface="Arial" panose="020B0604020202020204" pitchFamily="34" charset="0"/>
              <a:buChar char="•"/>
            </a:pPr>
            <a:r>
              <a:rPr lang="de-DE" dirty="0"/>
              <a:t>Project Runner für andere Projekte sperren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pic>
        <p:nvPicPr>
          <p:cNvPr id="4" name="Grafik 3">
            <a:extLst>
              <a:ext uri="{FF2B5EF4-FFF2-40B4-BE49-F238E27FC236}">
                <a16:creationId xmlns:a16="http://schemas.microsoft.com/office/drawing/2014/main" id="{D776E041-78F7-14C7-C2D9-4E1C99603D0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392928323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C4D9DE2-C4DE-7843-1959-88CA8F7E01E0}"/>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DB14CDB8-DDB1-427E-14F6-4D57CBC16420}"/>
              </a:ext>
            </a:extLst>
          </p:cNvPr>
          <p:cNvSpPr>
            <a:spLocks noGrp="1"/>
          </p:cNvSpPr>
          <p:nvPr>
            <p:ph idx="1"/>
          </p:nvPr>
        </p:nvSpPr>
        <p:spPr/>
        <p:txBody>
          <a:bodyPr/>
          <a:lstStyle/>
          <a:p>
            <a:pPr marL="0" indent="0">
              <a:buNone/>
            </a:pPr>
            <a:endParaRPr lang="de-DE" dirty="0"/>
          </a:p>
        </p:txBody>
      </p:sp>
      <p:pic>
        <p:nvPicPr>
          <p:cNvPr id="9" name="Grafik 8">
            <a:extLst>
              <a:ext uri="{FF2B5EF4-FFF2-40B4-BE49-F238E27FC236}">
                <a16:creationId xmlns:a16="http://schemas.microsoft.com/office/drawing/2014/main" id="{FE3D458B-5F22-8DB8-7CF4-F9400D7642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89163" y="1051731"/>
            <a:ext cx="5165673" cy="4754538"/>
          </a:xfrm>
          <a:prstGeom prst="rect">
            <a:avLst/>
          </a:prstGeom>
        </p:spPr>
      </p:pic>
      <p:pic>
        <p:nvPicPr>
          <p:cNvPr id="11" name="Grafik 10">
            <a:extLst>
              <a:ext uri="{FF2B5EF4-FFF2-40B4-BE49-F238E27FC236}">
                <a16:creationId xmlns:a16="http://schemas.microsoft.com/office/drawing/2014/main" id="{B598B5D2-663A-5996-059E-B3EE842C904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71432" y="4209527"/>
            <a:ext cx="5068455" cy="2108680"/>
          </a:xfrm>
          <a:prstGeom prst="rect">
            <a:avLst/>
          </a:prstGeom>
        </p:spPr>
      </p:pic>
    </p:spTree>
    <p:extLst>
      <p:ext uri="{BB962C8B-B14F-4D97-AF65-F5344CB8AC3E}">
        <p14:creationId xmlns:p14="http://schemas.microsoft.com/office/powerpoint/2010/main" val="89217780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Project Runners</a:t>
            </a:r>
          </a:p>
          <a:p>
            <a:pPr>
              <a:buFont typeface="Arial" panose="020B0604020202020204" pitchFamily="34" charset="0"/>
              <a:buChar char="•"/>
            </a:pPr>
            <a:r>
              <a:rPr lang="de-DE" u="sng" dirty="0"/>
              <a:t>Einen Project Runner mit Authentication Token erstellen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Project Runner löschen</a:t>
            </a:r>
          </a:p>
          <a:p>
            <a:pPr>
              <a:buFont typeface="Arial" panose="020B0604020202020204" pitchFamily="34" charset="0"/>
              <a:buChar char="•"/>
            </a:pPr>
            <a:r>
              <a:rPr lang="de-DE" dirty="0"/>
              <a:t>Project Runner für ein anderes Projekt aktivieren</a:t>
            </a:r>
          </a:p>
          <a:p>
            <a:pPr>
              <a:buFont typeface="Arial" panose="020B0604020202020204" pitchFamily="34" charset="0"/>
              <a:buChar char="•"/>
            </a:pPr>
            <a:r>
              <a:rPr lang="de-DE" dirty="0"/>
              <a:t>Project Runner für andere Projekte sperren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pic>
        <p:nvPicPr>
          <p:cNvPr id="4" name="Grafik 3">
            <a:extLst>
              <a:ext uri="{FF2B5EF4-FFF2-40B4-BE49-F238E27FC236}">
                <a16:creationId xmlns:a16="http://schemas.microsoft.com/office/drawing/2014/main" id="{745EA62A-F75E-45AC-7ED5-1CA20F0B28D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40926708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2146DD8-05B8-7584-3FBF-08CA507E3A90}"/>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C06FAB7F-F7B8-5D04-9D0E-03CE22DABD2F}"/>
              </a:ext>
            </a:extLst>
          </p:cNvPr>
          <p:cNvSpPr>
            <a:spLocks noGrp="1"/>
          </p:cNvSpPr>
          <p:nvPr>
            <p:ph idx="1"/>
          </p:nvPr>
        </p:nvSpPr>
        <p:spPr/>
        <p:txBody>
          <a:bodyPr/>
          <a:lstStyle/>
          <a:p>
            <a:pPr marL="0" indent="0">
              <a:buNone/>
            </a:pPr>
            <a:r>
              <a:rPr lang="de-DE" b="1" dirty="0" err="1"/>
              <a:t>GitLab</a:t>
            </a:r>
            <a:r>
              <a:rPr lang="de-DE" b="1" dirty="0"/>
              <a:t> Architektur</a:t>
            </a:r>
          </a:p>
          <a:p>
            <a:pPr>
              <a:buFont typeface="Arial" panose="020B0604020202020204" pitchFamily="34" charset="0"/>
              <a:buChar char="•"/>
            </a:pPr>
            <a:r>
              <a:rPr lang="de-DE" dirty="0" err="1"/>
              <a:t>GitLab</a:t>
            </a:r>
            <a:endParaRPr lang="de-DE" dirty="0"/>
          </a:p>
          <a:p>
            <a:pPr lvl="1">
              <a:buFont typeface="Arial" panose="020B0604020202020204" pitchFamily="34" charset="0"/>
              <a:buChar char="•"/>
            </a:pPr>
            <a:r>
              <a:rPr lang="de-DE" dirty="0"/>
              <a:t>Repos enthalten Anwendungscode und Pipeline-Konfiguration</a:t>
            </a:r>
          </a:p>
          <a:p>
            <a:pPr lvl="1">
              <a:buFont typeface="Arial" panose="020B0604020202020204" pitchFamily="34" charset="0"/>
              <a:buChar char="•"/>
            </a:pPr>
            <a:r>
              <a:rPr lang="de-DE" dirty="0"/>
              <a:t>Weitere </a:t>
            </a:r>
            <a:r>
              <a:rPr lang="de-DE" dirty="0" err="1"/>
              <a:t>GitLab</a:t>
            </a:r>
            <a:r>
              <a:rPr lang="de-DE" dirty="0"/>
              <a:t>-Konfigurationen</a:t>
            </a:r>
          </a:p>
          <a:p>
            <a:pPr lvl="1">
              <a:buFont typeface="Arial" panose="020B0604020202020204" pitchFamily="34" charset="0"/>
              <a:buChar char="•"/>
            </a:pPr>
            <a:r>
              <a:rPr lang="de-DE" dirty="0"/>
              <a:t>Verwaltet die Pipeline-Ausführungen</a:t>
            </a:r>
          </a:p>
          <a:p>
            <a:pPr marL="0" indent="0">
              <a:buNone/>
            </a:pPr>
            <a:endParaRPr lang="de-DE" b="1" dirty="0"/>
          </a:p>
        </p:txBody>
      </p:sp>
      <p:pic>
        <p:nvPicPr>
          <p:cNvPr id="8" name="Grafik 7">
            <a:extLst>
              <a:ext uri="{FF2B5EF4-FFF2-40B4-BE49-F238E27FC236}">
                <a16:creationId xmlns:a16="http://schemas.microsoft.com/office/drawing/2014/main" id="{019C0BDB-642A-52C5-8539-B607EF7572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20952" y="3365566"/>
            <a:ext cx="936104" cy="936104"/>
          </a:xfrm>
          <a:prstGeom prst="rect">
            <a:avLst/>
          </a:prstGeom>
        </p:spPr>
      </p:pic>
      <p:sp>
        <p:nvSpPr>
          <p:cNvPr id="15" name="Rechteck: abgerundete Ecken 14">
            <a:extLst>
              <a:ext uri="{FF2B5EF4-FFF2-40B4-BE49-F238E27FC236}">
                <a16:creationId xmlns:a16="http://schemas.microsoft.com/office/drawing/2014/main" id="{C6617535-758C-F024-85E5-42C74A244E58}"/>
              </a:ext>
            </a:extLst>
          </p:cNvPr>
          <p:cNvSpPr/>
          <p:nvPr/>
        </p:nvSpPr>
        <p:spPr bwMode="auto">
          <a:xfrm>
            <a:off x="3923928" y="3671141"/>
            <a:ext cx="4434759" cy="2233648"/>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pic>
        <p:nvPicPr>
          <p:cNvPr id="10" name="Grafik 9">
            <a:extLst>
              <a:ext uri="{FF2B5EF4-FFF2-40B4-BE49-F238E27FC236}">
                <a16:creationId xmlns:a16="http://schemas.microsoft.com/office/drawing/2014/main" id="{61695C43-420B-66D8-BA51-5F8A1A063E0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51352" y="4263598"/>
            <a:ext cx="468052" cy="468052"/>
          </a:xfrm>
          <a:prstGeom prst="rect">
            <a:avLst/>
          </a:prstGeom>
        </p:spPr>
      </p:pic>
      <p:sp>
        <p:nvSpPr>
          <p:cNvPr id="12" name="Textfeld 11">
            <a:extLst>
              <a:ext uri="{FF2B5EF4-FFF2-40B4-BE49-F238E27FC236}">
                <a16:creationId xmlns:a16="http://schemas.microsoft.com/office/drawing/2014/main" id="{A0FA8DC1-D0E5-3A35-D9AA-6CA9E6205DCC}"/>
              </a:ext>
            </a:extLst>
          </p:cNvPr>
          <p:cNvSpPr txBox="1"/>
          <p:nvPr/>
        </p:nvSpPr>
        <p:spPr bwMode="auto">
          <a:xfrm>
            <a:off x="4551421" y="4328347"/>
            <a:ext cx="1512168" cy="338554"/>
          </a:xfrm>
          <a:prstGeom prst="rect">
            <a:avLst/>
          </a:prstGeom>
          <a:noFill/>
          <a:ln w="9525">
            <a:noFill/>
            <a:miter lim="800000"/>
            <a:headEnd/>
            <a:tailEnd/>
          </a:ln>
        </p:spPr>
        <p:txBody>
          <a:bodyPr wrap="square" rtlCol="0" anchor="ctr">
            <a:spAutoFit/>
          </a:bodyPr>
          <a:lstStyle/>
          <a:p>
            <a:pPr eaLnBrk="1" hangingPunct="1"/>
            <a:r>
              <a:rPr lang="de-DE" sz="1600" dirty="0">
                <a:latin typeface="Arial" charset="0"/>
              </a:rPr>
              <a:t>Anwendung-1</a:t>
            </a:r>
          </a:p>
        </p:txBody>
      </p:sp>
      <p:pic>
        <p:nvPicPr>
          <p:cNvPr id="13" name="Grafik 12">
            <a:extLst>
              <a:ext uri="{FF2B5EF4-FFF2-40B4-BE49-F238E27FC236}">
                <a16:creationId xmlns:a16="http://schemas.microsoft.com/office/drawing/2014/main" id="{E9DB59A8-0D36-3BA6-84A6-2CB950522C0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67948" y="4963703"/>
            <a:ext cx="468052" cy="468052"/>
          </a:xfrm>
          <a:prstGeom prst="rect">
            <a:avLst/>
          </a:prstGeom>
        </p:spPr>
      </p:pic>
      <p:sp>
        <p:nvSpPr>
          <p:cNvPr id="14" name="Textfeld 13">
            <a:extLst>
              <a:ext uri="{FF2B5EF4-FFF2-40B4-BE49-F238E27FC236}">
                <a16:creationId xmlns:a16="http://schemas.microsoft.com/office/drawing/2014/main" id="{76ECE4A2-B43C-6136-38D9-967B46870BAA}"/>
              </a:ext>
            </a:extLst>
          </p:cNvPr>
          <p:cNvSpPr txBox="1"/>
          <p:nvPr/>
        </p:nvSpPr>
        <p:spPr bwMode="auto">
          <a:xfrm>
            <a:off x="4568017" y="5028452"/>
            <a:ext cx="1512168" cy="338554"/>
          </a:xfrm>
          <a:prstGeom prst="rect">
            <a:avLst/>
          </a:prstGeom>
          <a:noFill/>
          <a:ln w="9525">
            <a:noFill/>
            <a:miter lim="800000"/>
            <a:headEnd/>
            <a:tailEnd/>
          </a:ln>
        </p:spPr>
        <p:txBody>
          <a:bodyPr wrap="square" rtlCol="0" anchor="ctr">
            <a:spAutoFit/>
          </a:bodyPr>
          <a:lstStyle/>
          <a:p>
            <a:pPr eaLnBrk="1" hangingPunct="1"/>
            <a:r>
              <a:rPr lang="de-DE" sz="1600" dirty="0">
                <a:latin typeface="Arial" charset="0"/>
              </a:rPr>
              <a:t>Anwendung-2</a:t>
            </a:r>
          </a:p>
        </p:txBody>
      </p:sp>
      <p:sp>
        <p:nvSpPr>
          <p:cNvPr id="16" name="Textfeld 15">
            <a:extLst>
              <a:ext uri="{FF2B5EF4-FFF2-40B4-BE49-F238E27FC236}">
                <a16:creationId xmlns:a16="http://schemas.microsoft.com/office/drawing/2014/main" id="{84010A23-2FE2-5D96-4895-3C796E9605CE}"/>
              </a:ext>
            </a:extLst>
          </p:cNvPr>
          <p:cNvSpPr txBox="1"/>
          <p:nvPr/>
        </p:nvSpPr>
        <p:spPr bwMode="auto">
          <a:xfrm>
            <a:off x="5256074" y="3747612"/>
            <a:ext cx="1770466" cy="369332"/>
          </a:xfrm>
          <a:prstGeom prst="rect">
            <a:avLst/>
          </a:prstGeom>
          <a:noFill/>
          <a:ln w="9525">
            <a:noFill/>
            <a:miter lim="800000"/>
            <a:headEnd/>
            <a:tailEnd/>
          </a:ln>
        </p:spPr>
        <p:txBody>
          <a:bodyPr wrap="square" rtlCol="0" anchor="ctr">
            <a:spAutoFit/>
          </a:bodyPr>
          <a:lstStyle/>
          <a:p>
            <a:pPr eaLnBrk="1" hangingPunct="1"/>
            <a:r>
              <a:rPr lang="de-DE" sz="1800" b="1" dirty="0" err="1">
                <a:latin typeface="Arial" charset="0"/>
              </a:rPr>
              <a:t>GitLab</a:t>
            </a:r>
            <a:r>
              <a:rPr lang="de-DE" sz="1800" b="1" dirty="0">
                <a:latin typeface="Arial" charset="0"/>
              </a:rPr>
              <a:t> Server</a:t>
            </a:r>
          </a:p>
        </p:txBody>
      </p:sp>
      <p:sp>
        <p:nvSpPr>
          <p:cNvPr id="17" name="Rechteck: abgerundete Ecken 16">
            <a:extLst>
              <a:ext uri="{FF2B5EF4-FFF2-40B4-BE49-F238E27FC236}">
                <a16:creationId xmlns:a16="http://schemas.microsoft.com/office/drawing/2014/main" id="{BF9E5223-B915-6EF1-32EA-36AB5A4FB297}"/>
              </a:ext>
            </a:extLst>
          </p:cNvPr>
          <p:cNvSpPr/>
          <p:nvPr/>
        </p:nvSpPr>
        <p:spPr bwMode="auto">
          <a:xfrm>
            <a:off x="1085080" y="4527122"/>
            <a:ext cx="1650022" cy="409056"/>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de-DE" sz="1400" dirty="0" err="1">
                <a:latin typeface="+mj-lt"/>
              </a:rPr>
              <a:t>GitLab</a:t>
            </a:r>
            <a:r>
              <a:rPr lang="de-DE" sz="1400" dirty="0">
                <a:latin typeface="+mj-lt"/>
              </a:rPr>
              <a:t> Instanz</a:t>
            </a:r>
          </a:p>
        </p:txBody>
      </p:sp>
      <p:sp>
        <p:nvSpPr>
          <p:cNvPr id="18" name="Rechteck: abgerundete Ecken 17">
            <a:extLst>
              <a:ext uri="{FF2B5EF4-FFF2-40B4-BE49-F238E27FC236}">
                <a16:creationId xmlns:a16="http://schemas.microsoft.com/office/drawing/2014/main" id="{A5844D8F-98A2-2467-7257-410C68D7B4AC}"/>
              </a:ext>
            </a:extLst>
          </p:cNvPr>
          <p:cNvSpPr/>
          <p:nvPr/>
        </p:nvSpPr>
        <p:spPr bwMode="auto">
          <a:xfrm>
            <a:off x="1085080" y="5214207"/>
            <a:ext cx="1650022" cy="409056"/>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de-DE" sz="1400" dirty="0" err="1">
                <a:latin typeface="+mj-lt"/>
              </a:rPr>
              <a:t>GitLab</a:t>
            </a:r>
            <a:r>
              <a:rPr lang="de-DE" sz="1400" dirty="0">
                <a:latin typeface="+mj-lt"/>
              </a:rPr>
              <a:t> Server</a:t>
            </a:r>
          </a:p>
        </p:txBody>
      </p:sp>
      <p:sp>
        <p:nvSpPr>
          <p:cNvPr id="19" name="Textfeld 18">
            <a:extLst>
              <a:ext uri="{FF2B5EF4-FFF2-40B4-BE49-F238E27FC236}">
                <a16:creationId xmlns:a16="http://schemas.microsoft.com/office/drawing/2014/main" id="{3D1C0843-79CD-AFD2-A581-3C749749746E}"/>
              </a:ext>
            </a:extLst>
          </p:cNvPr>
          <p:cNvSpPr txBox="1"/>
          <p:nvPr/>
        </p:nvSpPr>
        <p:spPr bwMode="auto">
          <a:xfrm>
            <a:off x="1132920" y="4905916"/>
            <a:ext cx="1512168" cy="338554"/>
          </a:xfrm>
          <a:prstGeom prst="rect">
            <a:avLst/>
          </a:prstGeom>
          <a:noFill/>
          <a:ln w="9525">
            <a:noFill/>
            <a:miter lim="800000"/>
            <a:headEnd/>
            <a:tailEnd/>
          </a:ln>
        </p:spPr>
        <p:txBody>
          <a:bodyPr wrap="square" rtlCol="0" anchor="ctr">
            <a:spAutoFit/>
          </a:bodyPr>
          <a:lstStyle/>
          <a:p>
            <a:pPr algn="ctr" eaLnBrk="1" hangingPunct="1"/>
            <a:r>
              <a:rPr lang="de-DE" sz="1600" dirty="0">
                <a:latin typeface="Arial" charset="0"/>
              </a:rPr>
              <a:t>oder</a:t>
            </a:r>
          </a:p>
        </p:txBody>
      </p:sp>
      <p:sp>
        <p:nvSpPr>
          <p:cNvPr id="20" name="Rechteck 19">
            <a:extLst>
              <a:ext uri="{FF2B5EF4-FFF2-40B4-BE49-F238E27FC236}">
                <a16:creationId xmlns:a16="http://schemas.microsoft.com/office/drawing/2014/main" id="{D8A8A501-4B3B-5ACE-6974-2BD8351BE49A}"/>
              </a:ext>
            </a:extLst>
          </p:cNvPr>
          <p:cNvSpPr/>
          <p:nvPr/>
        </p:nvSpPr>
        <p:spPr bwMode="auto">
          <a:xfrm>
            <a:off x="6095606" y="4240787"/>
            <a:ext cx="2071233" cy="490863"/>
          </a:xfrm>
          <a:prstGeom prst="rect">
            <a:avLst/>
          </a:prstGeom>
          <a:solidFill>
            <a:srgbClr val="0D4F3C"/>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22" name="Rechteck 21">
            <a:extLst>
              <a:ext uri="{FF2B5EF4-FFF2-40B4-BE49-F238E27FC236}">
                <a16:creationId xmlns:a16="http://schemas.microsoft.com/office/drawing/2014/main" id="{343B6479-920D-57F4-4B7A-973BCEE1E6DC}"/>
              </a:ext>
            </a:extLst>
          </p:cNvPr>
          <p:cNvSpPr/>
          <p:nvPr/>
        </p:nvSpPr>
        <p:spPr bwMode="auto">
          <a:xfrm>
            <a:off x="6231384" y="4366576"/>
            <a:ext cx="324169" cy="269392"/>
          </a:xfrm>
          <a:prstGeom prst="rect">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23" name="Rechteck 22">
            <a:extLst>
              <a:ext uri="{FF2B5EF4-FFF2-40B4-BE49-F238E27FC236}">
                <a16:creationId xmlns:a16="http://schemas.microsoft.com/office/drawing/2014/main" id="{1A18C71D-8C8F-3EC7-A199-D5A6BD38BC8D}"/>
              </a:ext>
            </a:extLst>
          </p:cNvPr>
          <p:cNvSpPr/>
          <p:nvPr/>
        </p:nvSpPr>
        <p:spPr bwMode="auto">
          <a:xfrm>
            <a:off x="6967835" y="4366576"/>
            <a:ext cx="324169" cy="269392"/>
          </a:xfrm>
          <a:prstGeom prst="rect">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24" name="Rechteck 23">
            <a:extLst>
              <a:ext uri="{FF2B5EF4-FFF2-40B4-BE49-F238E27FC236}">
                <a16:creationId xmlns:a16="http://schemas.microsoft.com/office/drawing/2014/main" id="{625CDB59-6E74-EDD5-9D63-340C798F0CB6}"/>
              </a:ext>
            </a:extLst>
          </p:cNvPr>
          <p:cNvSpPr/>
          <p:nvPr/>
        </p:nvSpPr>
        <p:spPr bwMode="auto">
          <a:xfrm>
            <a:off x="7704286" y="4351522"/>
            <a:ext cx="324169" cy="269392"/>
          </a:xfrm>
          <a:prstGeom prst="rect">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25" name="Pfeil: nach rechts 24">
            <a:extLst>
              <a:ext uri="{FF2B5EF4-FFF2-40B4-BE49-F238E27FC236}">
                <a16:creationId xmlns:a16="http://schemas.microsoft.com/office/drawing/2014/main" id="{6F970202-F47C-531E-B407-1F498B5FB539}"/>
              </a:ext>
            </a:extLst>
          </p:cNvPr>
          <p:cNvSpPr/>
          <p:nvPr/>
        </p:nvSpPr>
        <p:spPr bwMode="auto">
          <a:xfrm>
            <a:off x="6600238" y="4406851"/>
            <a:ext cx="322911" cy="175834"/>
          </a:xfrm>
          <a:prstGeom prst="rightArrow">
            <a:avLst/>
          </a:prstGeom>
          <a:solidFill>
            <a:srgbClr val="FFFFFF"/>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pic>
        <p:nvPicPr>
          <p:cNvPr id="29" name="Grafik 28">
            <a:extLst>
              <a:ext uri="{FF2B5EF4-FFF2-40B4-BE49-F238E27FC236}">
                <a16:creationId xmlns:a16="http://schemas.microsoft.com/office/drawing/2014/main" id="{B6F37FF9-442B-B20E-1394-259F9A18591A}"/>
              </a:ext>
            </a:extLst>
          </p:cNvPr>
          <p:cNvPicPr>
            <a:picLocks noChangeAspect="1"/>
          </p:cNvPicPr>
          <p:nvPr/>
        </p:nvPicPr>
        <p:blipFill>
          <a:blip r:embed="rId5"/>
          <a:stretch>
            <a:fillRect/>
          </a:stretch>
        </p:blipFill>
        <p:spPr>
          <a:xfrm>
            <a:off x="7324021" y="4388079"/>
            <a:ext cx="341406" cy="213378"/>
          </a:xfrm>
          <a:prstGeom prst="rect">
            <a:avLst/>
          </a:prstGeom>
        </p:spPr>
      </p:pic>
      <p:sp>
        <p:nvSpPr>
          <p:cNvPr id="30" name="Rechteck 29">
            <a:extLst>
              <a:ext uri="{FF2B5EF4-FFF2-40B4-BE49-F238E27FC236}">
                <a16:creationId xmlns:a16="http://schemas.microsoft.com/office/drawing/2014/main" id="{41AFC96F-C923-AAFC-51DA-2FB01AFE94FE}"/>
              </a:ext>
            </a:extLst>
          </p:cNvPr>
          <p:cNvSpPr/>
          <p:nvPr/>
        </p:nvSpPr>
        <p:spPr bwMode="auto">
          <a:xfrm>
            <a:off x="6063589" y="4963703"/>
            <a:ext cx="2071233" cy="490863"/>
          </a:xfrm>
          <a:prstGeom prst="rect">
            <a:avLst/>
          </a:prstGeom>
          <a:solidFill>
            <a:srgbClr val="0D4F3C"/>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31" name="Rechteck 30">
            <a:extLst>
              <a:ext uri="{FF2B5EF4-FFF2-40B4-BE49-F238E27FC236}">
                <a16:creationId xmlns:a16="http://schemas.microsoft.com/office/drawing/2014/main" id="{5A396DFE-DE17-629B-1F15-28B337067DF2}"/>
              </a:ext>
            </a:extLst>
          </p:cNvPr>
          <p:cNvSpPr/>
          <p:nvPr/>
        </p:nvSpPr>
        <p:spPr bwMode="auto">
          <a:xfrm>
            <a:off x="6199367" y="5089492"/>
            <a:ext cx="324169" cy="269392"/>
          </a:xfrm>
          <a:prstGeom prst="rect">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32" name="Rechteck 31">
            <a:extLst>
              <a:ext uri="{FF2B5EF4-FFF2-40B4-BE49-F238E27FC236}">
                <a16:creationId xmlns:a16="http://schemas.microsoft.com/office/drawing/2014/main" id="{4CF6ECA8-986B-6FE3-4283-A644D3E53163}"/>
              </a:ext>
            </a:extLst>
          </p:cNvPr>
          <p:cNvSpPr/>
          <p:nvPr/>
        </p:nvSpPr>
        <p:spPr bwMode="auto">
          <a:xfrm>
            <a:off x="6935818" y="5089492"/>
            <a:ext cx="324169" cy="269392"/>
          </a:xfrm>
          <a:prstGeom prst="rect">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33" name="Rechteck 32">
            <a:extLst>
              <a:ext uri="{FF2B5EF4-FFF2-40B4-BE49-F238E27FC236}">
                <a16:creationId xmlns:a16="http://schemas.microsoft.com/office/drawing/2014/main" id="{69CBF67A-A857-1464-E0B6-369D5E629B57}"/>
              </a:ext>
            </a:extLst>
          </p:cNvPr>
          <p:cNvSpPr/>
          <p:nvPr/>
        </p:nvSpPr>
        <p:spPr bwMode="auto">
          <a:xfrm>
            <a:off x="7672269" y="5074438"/>
            <a:ext cx="324169" cy="269392"/>
          </a:xfrm>
          <a:prstGeom prst="rect">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34" name="Pfeil: nach rechts 33">
            <a:extLst>
              <a:ext uri="{FF2B5EF4-FFF2-40B4-BE49-F238E27FC236}">
                <a16:creationId xmlns:a16="http://schemas.microsoft.com/office/drawing/2014/main" id="{EA93EF32-6F56-B0E7-9B21-E7ADABD7F877}"/>
              </a:ext>
            </a:extLst>
          </p:cNvPr>
          <p:cNvSpPr/>
          <p:nvPr/>
        </p:nvSpPr>
        <p:spPr bwMode="auto">
          <a:xfrm>
            <a:off x="6568221" y="5129767"/>
            <a:ext cx="322911" cy="175834"/>
          </a:xfrm>
          <a:prstGeom prst="rightArrow">
            <a:avLst/>
          </a:prstGeom>
          <a:solidFill>
            <a:srgbClr val="FFFFFF"/>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pic>
        <p:nvPicPr>
          <p:cNvPr id="35" name="Grafik 34">
            <a:extLst>
              <a:ext uri="{FF2B5EF4-FFF2-40B4-BE49-F238E27FC236}">
                <a16:creationId xmlns:a16="http://schemas.microsoft.com/office/drawing/2014/main" id="{9748FBAA-E07D-7C23-2E35-1F69D80019B5}"/>
              </a:ext>
            </a:extLst>
          </p:cNvPr>
          <p:cNvPicPr>
            <a:picLocks noChangeAspect="1"/>
          </p:cNvPicPr>
          <p:nvPr/>
        </p:nvPicPr>
        <p:blipFill>
          <a:blip r:embed="rId5"/>
          <a:stretch>
            <a:fillRect/>
          </a:stretch>
        </p:blipFill>
        <p:spPr>
          <a:xfrm>
            <a:off x="7292004" y="5110995"/>
            <a:ext cx="341406" cy="213378"/>
          </a:xfrm>
          <a:prstGeom prst="rect">
            <a:avLst/>
          </a:prstGeom>
        </p:spPr>
      </p:pic>
      <p:pic>
        <p:nvPicPr>
          <p:cNvPr id="37" name="Grafik 36">
            <a:extLst>
              <a:ext uri="{FF2B5EF4-FFF2-40B4-BE49-F238E27FC236}">
                <a16:creationId xmlns:a16="http://schemas.microsoft.com/office/drawing/2014/main" id="{24DD71B8-339A-3F34-D012-F5AF370457B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574191" y="5656288"/>
            <a:ext cx="671800" cy="703046"/>
          </a:xfrm>
          <a:prstGeom prst="rect">
            <a:avLst/>
          </a:prstGeom>
        </p:spPr>
      </p:pic>
    </p:spTree>
    <p:extLst>
      <p:ext uri="{BB962C8B-B14F-4D97-AF65-F5344CB8AC3E}">
        <p14:creationId xmlns:p14="http://schemas.microsoft.com/office/powerpoint/2010/main" val="19429763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7" grpId="0" animBg="1"/>
      <p:bldP spid="18"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Project Runner mit Authentication Token erstellen</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de-DE" sz="2000" b="0" i="0" u="none" strike="noStrike" kern="0" cap="none" spc="0" normalizeH="0" baseline="0" noProof="0" dirty="0">
                <a:ln>
                  <a:noFill/>
                </a:ln>
                <a:solidFill>
                  <a:srgbClr val="000000"/>
                </a:solidFill>
                <a:effectLst/>
                <a:uLnTx/>
                <a:uFillTx/>
                <a:latin typeface="Arial"/>
                <a:ea typeface="+mn-ea"/>
                <a:cs typeface="+mn-cs"/>
              </a:rPr>
              <a:t>Voraussetzung: </a:t>
            </a:r>
            <a:r>
              <a:rPr kumimoji="0" lang="de-DE" sz="2000" b="0" i="0" u="none" strike="noStrike" kern="0" cap="none" spc="0" normalizeH="0" baseline="0" noProof="0" dirty="0" err="1">
                <a:ln>
                  <a:noFill/>
                </a:ln>
                <a:solidFill>
                  <a:srgbClr val="000000"/>
                </a:solidFill>
                <a:effectLst/>
                <a:uLnTx/>
                <a:uFillTx/>
                <a:latin typeface="Arial"/>
                <a:ea typeface="+mn-ea"/>
                <a:cs typeface="+mn-cs"/>
              </a:rPr>
              <a:t>Maintainer</a:t>
            </a:r>
            <a:r>
              <a:rPr lang="de-DE" sz="2000" dirty="0">
                <a:solidFill>
                  <a:srgbClr val="000000"/>
                </a:solidFill>
                <a:latin typeface="Arial"/>
              </a:rPr>
              <a:t>-Rechte</a:t>
            </a:r>
            <a:r>
              <a:rPr kumimoji="0" lang="de-DE" sz="2000" b="0" i="0" u="none" strike="noStrike" kern="0" cap="none" spc="0" normalizeH="0" baseline="0" noProof="0" dirty="0">
                <a:ln>
                  <a:noFill/>
                </a:ln>
                <a:solidFill>
                  <a:srgbClr val="000000"/>
                </a:solidFill>
                <a:effectLst/>
                <a:uLnTx/>
                <a:uFillTx/>
                <a:latin typeface="Arial"/>
                <a:ea typeface="+mn-ea"/>
                <a:cs typeface="+mn-cs"/>
              </a:rPr>
              <a:t> für das Projekt</a:t>
            </a:r>
            <a:endParaRPr lang="de-DE" b="1" dirty="0"/>
          </a:p>
          <a:p>
            <a:pPr marL="457200" indent="-457200">
              <a:buFont typeface="+mj-lt"/>
              <a:buAutoNum type="arabicPeriod"/>
            </a:pPr>
            <a:r>
              <a:rPr lang="de-DE" dirty="0"/>
              <a:t>Eignes Projekt auswählen</a:t>
            </a:r>
          </a:p>
          <a:p>
            <a:pPr marL="457200" indent="-457200">
              <a:buFont typeface="+mj-lt"/>
              <a:buAutoNum type="arabicPeriod"/>
            </a:pPr>
            <a:r>
              <a:rPr lang="de-DE" dirty="0"/>
              <a:t>„Settings“ </a:t>
            </a:r>
            <a:r>
              <a:rPr lang="de-DE" dirty="0">
                <a:sym typeface="Wingdings" panose="05000000000000000000" pitchFamily="2" charset="2"/>
              </a:rPr>
              <a:t> „CI/CD“</a:t>
            </a:r>
          </a:p>
          <a:p>
            <a:pPr marL="457200" indent="-457200">
              <a:buFont typeface="+mj-lt"/>
              <a:buAutoNum type="arabicPeriod"/>
            </a:pPr>
            <a:r>
              <a:rPr lang="de-DE" dirty="0">
                <a:sym typeface="Wingdings" panose="05000000000000000000" pitchFamily="2" charset="2"/>
              </a:rPr>
              <a:t>Runners-Sektion aufklappen (</a:t>
            </a:r>
            <a:r>
              <a:rPr lang="de-DE" dirty="0" err="1">
                <a:sym typeface="Wingdings" panose="05000000000000000000" pitchFamily="2" charset="2"/>
              </a:rPr>
              <a:t>Expand</a:t>
            </a:r>
            <a:r>
              <a:rPr lang="de-DE" dirty="0">
                <a:sym typeface="Wingdings" panose="05000000000000000000" pitchFamily="2" charset="2"/>
              </a:rPr>
              <a:t>)</a:t>
            </a:r>
          </a:p>
          <a:p>
            <a:pPr marL="457200" indent="-457200">
              <a:buFont typeface="+mj-lt"/>
              <a:buAutoNum type="arabicPeriod"/>
            </a:pPr>
            <a:r>
              <a:rPr lang="de-DE" dirty="0"/>
              <a:t>„Project </a:t>
            </a:r>
            <a:r>
              <a:rPr lang="de-DE" dirty="0" err="1"/>
              <a:t>runners</a:t>
            </a:r>
            <a:r>
              <a:rPr lang="de-DE" dirty="0"/>
              <a:t>“ </a:t>
            </a:r>
            <a:r>
              <a:rPr lang="de-DE" dirty="0">
                <a:sym typeface="Wingdings" panose="05000000000000000000" pitchFamily="2" charset="2"/>
              </a:rPr>
              <a:t> „New </a:t>
            </a:r>
            <a:r>
              <a:rPr lang="de-DE" dirty="0" err="1">
                <a:sym typeface="Wingdings" panose="05000000000000000000" pitchFamily="2" charset="2"/>
              </a:rPr>
              <a:t>project</a:t>
            </a:r>
            <a:r>
              <a:rPr lang="de-DE" dirty="0">
                <a:sym typeface="Wingdings" panose="05000000000000000000" pitchFamily="2" charset="2"/>
              </a:rPr>
              <a:t> </a:t>
            </a:r>
            <a:r>
              <a:rPr lang="de-DE" dirty="0" err="1">
                <a:sym typeface="Wingdings" panose="05000000000000000000" pitchFamily="2" charset="2"/>
              </a:rPr>
              <a:t>runner</a:t>
            </a:r>
            <a:r>
              <a:rPr lang="de-DE" dirty="0">
                <a:sym typeface="Wingdings" panose="05000000000000000000" pitchFamily="2" charset="2"/>
              </a:rPr>
              <a:t>“</a:t>
            </a:r>
          </a:p>
          <a:p>
            <a:pPr marL="457200" indent="-457200">
              <a:buFont typeface="+mj-lt"/>
              <a:buAutoNum type="arabicPeriod"/>
            </a:pPr>
            <a:r>
              <a:rPr lang="de-DE" dirty="0">
                <a:sym typeface="Wingdings" panose="05000000000000000000" pitchFamily="2" charset="2"/>
              </a:rPr>
              <a:t>„Tags“  „Run </a:t>
            </a:r>
            <a:r>
              <a:rPr lang="de-DE" dirty="0" err="1">
                <a:sym typeface="Wingdings" panose="05000000000000000000" pitchFamily="2" charset="2"/>
              </a:rPr>
              <a:t>untagged</a:t>
            </a:r>
            <a:r>
              <a:rPr lang="de-DE" dirty="0">
                <a:sym typeface="Wingdings" panose="05000000000000000000" pitchFamily="2" charset="2"/>
              </a:rPr>
              <a:t> </a:t>
            </a:r>
            <a:r>
              <a:rPr lang="de-DE" dirty="0" err="1">
                <a:sym typeface="Wingdings" panose="05000000000000000000" pitchFamily="2" charset="2"/>
              </a:rPr>
              <a:t>jobs</a:t>
            </a:r>
            <a:r>
              <a:rPr lang="de-DE" dirty="0">
                <a:sym typeface="Wingdings" panose="05000000000000000000" pitchFamily="2" charset="2"/>
              </a:rPr>
              <a:t>“ auswählen</a:t>
            </a:r>
          </a:p>
          <a:p>
            <a:pPr marL="457200" indent="-457200">
              <a:buFont typeface="+mj-lt"/>
              <a:buAutoNum type="arabicPeriod"/>
            </a:pPr>
            <a:r>
              <a:rPr lang="de-DE" dirty="0">
                <a:sym typeface="Wingdings" panose="05000000000000000000" pitchFamily="2" charset="2"/>
              </a:rPr>
              <a:t>„Create </a:t>
            </a:r>
            <a:r>
              <a:rPr lang="de-DE" dirty="0" err="1">
                <a:sym typeface="Wingdings" panose="05000000000000000000" pitchFamily="2" charset="2"/>
              </a:rPr>
              <a:t>runner</a:t>
            </a:r>
            <a:r>
              <a:rPr lang="de-DE" dirty="0">
                <a:sym typeface="Wingdings" panose="05000000000000000000" pitchFamily="2" charset="2"/>
              </a:rPr>
              <a:t>“</a:t>
            </a:r>
          </a:p>
          <a:p>
            <a:pPr marL="457200" indent="-457200">
              <a:buFont typeface="+mj-lt"/>
              <a:buAutoNum type="arabicPeriod"/>
            </a:pPr>
            <a:r>
              <a:rPr lang="de-DE" dirty="0">
                <a:sym typeface="Wingdings" panose="05000000000000000000" pitchFamily="2" charset="2"/>
              </a:rPr>
              <a:t>Die on-screen Anweisungen befolgen für das OS, auf dem der Runner läuft (lokaler Rechner)</a:t>
            </a:r>
          </a:p>
          <a:p>
            <a:pPr marL="857250" lvl="1" indent="-457200">
              <a:buFont typeface="+mj-lt"/>
              <a:buAutoNum type="arabicPeriod"/>
            </a:pPr>
            <a:r>
              <a:rPr lang="de-DE" dirty="0">
                <a:sym typeface="Wingdings" panose="05000000000000000000" pitchFamily="2" charset="2"/>
              </a:rPr>
              <a:t>Runner registrieren</a:t>
            </a:r>
          </a:p>
          <a:p>
            <a:pPr marL="857250" lvl="1" indent="-457200">
              <a:buFont typeface="+mj-lt"/>
              <a:buAutoNum type="arabicPeriod"/>
            </a:pPr>
            <a:r>
              <a:rPr lang="de-DE" dirty="0" err="1">
                <a:sym typeface="Wingdings" panose="05000000000000000000" pitchFamily="2" charset="2"/>
              </a:rPr>
              <a:t>Executor</a:t>
            </a:r>
            <a:r>
              <a:rPr lang="de-DE" dirty="0">
                <a:sym typeface="Wingdings" panose="05000000000000000000" pitchFamily="2" charset="2"/>
              </a:rPr>
              <a:t> auswählen (</a:t>
            </a:r>
            <a:r>
              <a:rPr lang="de-DE" dirty="0" err="1">
                <a:sym typeface="Wingdings" panose="05000000000000000000" pitchFamily="2" charset="2"/>
              </a:rPr>
              <a:t>shell</a:t>
            </a:r>
            <a:r>
              <a:rPr lang="de-DE" dirty="0">
                <a:sym typeface="Wingdings" panose="05000000000000000000" pitchFamily="2" charset="2"/>
              </a:rPr>
              <a:t>)</a:t>
            </a:r>
          </a:p>
          <a:p>
            <a:pPr marL="857250" lvl="1" indent="-457200">
              <a:buFont typeface="+mj-lt"/>
              <a:buAutoNum type="arabicPeriod"/>
            </a:pPr>
            <a:r>
              <a:rPr lang="de-DE" dirty="0">
                <a:sym typeface="Wingdings" panose="05000000000000000000" pitchFamily="2" charset="2"/>
              </a:rPr>
              <a:t>Runner starten</a:t>
            </a:r>
          </a:p>
          <a:p>
            <a:pPr marL="457200" indent="-457200">
              <a:buFont typeface="+mj-lt"/>
              <a:buAutoNum type="arabicPeriod"/>
            </a:pPr>
            <a:endParaRPr lang="de-DE" dirty="0">
              <a:sym typeface="Wingdings" panose="05000000000000000000" pitchFamily="2" charset="2"/>
            </a:endParaRPr>
          </a:p>
        </p:txBody>
      </p:sp>
      <p:pic>
        <p:nvPicPr>
          <p:cNvPr id="4" name="Grafik 3">
            <a:extLst>
              <a:ext uri="{FF2B5EF4-FFF2-40B4-BE49-F238E27FC236}">
                <a16:creationId xmlns:a16="http://schemas.microsoft.com/office/drawing/2014/main" id="{A43245C4-53A0-7A6C-4457-13BC75FDE03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220226902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Project Runners</a:t>
            </a:r>
          </a:p>
          <a:p>
            <a:pPr>
              <a:buFont typeface="Arial" panose="020B0604020202020204" pitchFamily="34" charset="0"/>
              <a:buChar char="•"/>
            </a:pPr>
            <a:r>
              <a:rPr lang="de-DE" dirty="0"/>
              <a:t>Project Runner mit Authentication Token erstellen</a:t>
            </a:r>
          </a:p>
          <a:p>
            <a:pPr>
              <a:buFont typeface="Arial" panose="020B0604020202020204" pitchFamily="34" charset="0"/>
              <a:buChar char="•"/>
            </a:pPr>
            <a:r>
              <a:rPr lang="de-DE" u="sng" dirty="0"/>
              <a:t>Anhalten und Fortsetzen eines Runners</a:t>
            </a:r>
          </a:p>
          <a:p>
            <a:pPr>
              <a:buFont typeface="Arial" panose="020B0604020202020204" pitchFamily="34" charset="0"/>
              <a:buChar char="•"/>
            </a:pPr>
            <a:r>
              <a:rPr lang="de-DE" dirty="0"/>
              <a:t>Project Runner löschen</a:t>
            </a:r>
          </a:p>
          <a:p>
            <a:pPr>
              <a:buFont typeface="Arial" panose="020B0604020202020204" pitchFamily="34" charset="0"/>
              <a:buChar char="•"/>
            </a:pPr>
            <a:r>
              <a:rPr lang="de-DE" dirty="0"/>
              <a:t>Project Runner für ein anderes Projekt aktivieren</a:t>
            </a:r>
          </a:p>
          <a:p>
            <a:pPr>
              <a:buFont typeface="Arial" panose="020B0604020202020204" pitchFamily="34" charset="0"/>
              <a:buChar char="•"/>
            </a:pPr>
            <a:r>
              <a:rPr lang="de-DE" dirty="0"/>
              <a:t>Project Runner für andere Projekte sperren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pic>
        <p:nvPicPr>
          <p:cNvPr id="4" name="Grafik 3">
            <a:extLst>
              <a:ext uri="{FF2B5EF4-FFF2-40B4-BE49-F238E27FC236}">
                <a16:creationId xmlns:a16="http://schemas.microsoft.com/office/drawing/2014/main" id="{4F532A04-284E-797A-B6C2-C164797A3D6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190773497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Anhalten und Fortsetzen eines Runners</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de-DE" sz="2000" b="0" i="0" u="none" strike="noStrike" kern="0" cap="none" spc="0" normalizeH="0" baseline="0" noProof="0" dirty="0">
                <a:ln>
                  <a:noFill/>
                </a:ln>
                <a:solidFill>
                  <a:srgbClr val="000000"/>
                </a:solidFill>
                <a:effectLst/>
                <a:uLnTx/>
                <a:uFillTx/>
                <a:latin typeface="Arial"/>
                <a:ea typeface="+mn-ea"/>
                <a:cs typeface="+mn-cs"/>
              </a:rPr>
              <a:t>Voraussetzung: Administrator oder </a:t>
            </a:r>
            <a:r>
              <a:rPr kumimoji="0" lang="de-DE" sz="2000" b="0" i="0" u="none" strike="noStrike" kern="0" cap="none" spc="0" normalizeH="0" baseline="0" noProof="0" dirty="0" err="1">
                <a:ln>
                  <a:noFill/>
                </a:ln>
                <a:solidFill>
                  <a:srgbClr val="000000"/>
                </a:solidFill>
                <a:effectLst/>
                <a:uLnTx/>
                <a:uFillTx/>
                <a:latin typeface="Arial"/>
                <a:ea typeface="+mn-ea"/>
                <a:cs typeface="+mn-cs"/>
              </a:rPr>
              <a:t>Maintainer</a:t>
            </a:r>
            <a:r>
              <a:rPr kumimoji="0" lang="de-DE" sz="2000" b="0" i="0" u="none" strike="noStrike" kern="0" cap="none" spc="0" normalizeH="0" baseline="0" noProof="0" dirty="0">
                <a:ln>
                  <a:noFill/>
                </a:ln>
                <a:solidFill>
                  <a:srgbClr val="000000"/>
                </a:solidFill>
                <a:effectLst/>
                <a:uLnTx/>
                <a:uFillTx/>
                <a:latin typeface="Arial"/>
                <a:ea typeface="+mn-ea"/>
                <a:cs typeface="+mn-cs"/>
              </a:rPr>
              <a:t>-Rechte für das Projekt</a:t>
            </a:r>
            <a:endParaRPr kumimoji="0" lang="de-DE" sz="2400" b="1" i="0" u="none" strike="noStrike" kern="0" cap="none" spc="0" normalizeH="0" baseline="0" noProof="0" dirty="0">
              <a:ln>
                <a:noFill/>
              </a:ln>
              <a:solidFill>
                <a:srgbClr val="000000"/>
              </a:solidFill>
              <a:effectLst/>
              <a:uLnTx/>
              <a:uFillTx/>
              <a:latin typeface="Arial"/>
              <a:ea typeface="+mn-ea"/>
              <a:cs typeface="+mn-cs"/>
            </a:endParaRPr>
          </a:p>
          <a:p>
            <a:pPr marL="457200" indent="-457200">
              <a:buFont typeface="+mj-lt"/>
              <a:buAutoNum type="arabicPeriod"/>
            </a:pPr>
            <a:r>
              <a:rPr lang="de-DE" dirty="0"/>
              <a:t>Gewünschtes Projekt in </a:t>
            </a:r>
            <a:r>
              <a:rPr lang="de-DE" dirty="0" err="1"/>
              <a:t>GitLab</a:t>
            </a:r>
            <a:r>
              <a:rPr lang="de-DE" dirty="0"/>
              <a:t> auswählen</a:t>
            </a:r>
          </a:p>
          <a:p>
            <a:pPr marL="457200" indent="-457200">
              <a:buFont typeface="+mj-lt"/>
              <a:buAutoNum type="arabicPeriod"/>
            </a:pPr>
            <a:r>
              <a:rPr lang="de-DE" dirty="0"/>
              <a:t>„Settings“ </a:t>
            </a:r>
            <a:r>
              <a:rPr lang="de-DE" dirty="0">
                <a:sym typeface="Wingdings" panose="05000000000000000000" pitchFamily="2" charset="2"/>
              </a:rPr>
              <a:t> „CI/CD“</a:t>
            </a:r>
          </a:p>
          <a:p>
            <a:pPr marL="457200" indent="-457200">
              <a:buFont typeface="+mj-lt"/>
              <a:buAutoNum type="arabicPeriod"/>
            </a:pPr>
            <a:r>
              <a:rPr lang="de-DE" dirty="0">
                <a:sym typeface="Wingdings" panose="05000000000000000000" pitchFamily="2" charset="2"/>
              </a:rPr>
              <a:t>„Runners“ aufklappen</a:t>
            </a:r>
          </a:p>
          <a:p>
            <a:pPr marL="457200" indent="-457200">
              <a:buFont typeface="+mj-lt"/>
              <a:buAutoNum type="arabicPeriod"/>
            </a:pPr>
            <a:r>
              <a:rPr lang="de-DE" dirty="0">
                <a:sym typeface="Wingdings" panose="05000000000000000000" pitchFamily="2" charset="2"/>
              </a:rPr>
              <a:t>Unter „</a:t>
            </a:r>
            <a:r>
              <a:rPr lang="de-DE" dirty="0" err="1">
                <a:sym typeface="Wingdings" panose="05000000000000000000" pitchFamily="2" charset="2"/>
              </a:rPr>
              <a:t>Assigned</a:t>
            </a:r>
            <a:r>
              <a:rPr lang="de-DE" dirty="0">
                <a:sym typeface="Wingdings" panose="05000000000000000000" pitchFamily="2" charset="2"/>
              </a:rPr>
              <a:t> </a:t>
            </a:r>
            <a:r>
              <a:rPr lang="de-DE" dirty="0" err="1">
                <a:sym typeface="Wingdings" panose="05000000000000000000" pitchFamily="2" charset="2"/>
              </a:rPr>
              <a:t>project</a:t>
            </a:r>
            <a:r>
              <a:rPr lang="de-DE" dirty="0">
                <a:sym typeface="Wingdings" panose="05000000000000000000" pitchFamily="2" charset="2"/>
              </a:rPr>
              <a:t> </a:t>
            </a:r>
            <a:r>
              <a:rPr lang="de-DE" dirty="0" err="1">
                <a:sym typeface="Wingdings" panose="05000000000000000000" pitchFamily="2" charset="2"/>
              </a:rPr>
              <a:t>runners</a:t>
            </a:r>
            <a:r>
              <a:rPr lang="de-DE" dirty="0">
                <a:sym typeface="Wingdings" panose="05000000000000000000" pitchFamily="2" charset="2"/>
              </a:rPr>
              <a:t>“ den Runner finden</a:t>
            </a:r>
          </a:p>
          <a:p>
            <a:pPr marL="857250" lvl="1" indent="-457200">
              <a:buFont typeface="Arial" panose="020B0604020202020204" pitchFamily="34" charset="0"/>
              <a:buChar char="•"/>
            </a:pPr>
            <a:r>
              <a:rPr lang="de-DE" dirty="0"/>
              <a:t>Pause-Symbol zum Pausieren</a:t>
            </a:r>
          </a:p>
          <a:p>
            <a:pPr marL="857250" lvl="1" indent="-457200">
              <a:buFont typeface="Arial" panose="020B0604020202020204" pitchFamily="34" charset="0"/>
              <a:buChar char="•"/>
            </a:pPr>
            <a:r>
              <a:rPr lang="de-DE" dirty="0"/>
              <a:t>Play-Symbol zum Fortsetzen</a:t>
            </a:r>
          </a:p>
          <a:p>
            <a:pPr marL="400050" lvl="1" indent="0">
              <a:buNone/>
            </a:pPr>
            <a:endParaRPr lang="de-DE" dirty="0">
              <a:sym typeface="Wingdings" panose="05000000000000000000" pitchFamily="2" charset="2"/>
            </a:endParaRPr>
          </a:p>
          <a:p>
            <a:pPr marL="457200" indent="-457200">
              <a:buFont typeface="+mj-lt"/>
              <a:buAutoNum type="arabicPeriod"/>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pic>
        <p:nvPicPr>
          <p:cNvPr id="4" name="Grafik 3">
            <a:extLst>
              <a:ext uri="{FF2B5EF4-FFF2-40B4-BE49-F238E27FC236}">
                <a16:creationId xmlns:a16="http://schemas.microsoft.com/office/drawing/2014/main" id="{8E5D7A1B-7C88-6482-FECF-F5143067292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330725484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Project Runners</a:t>
            </a:r>
          </a:p>
          <a:p>
            <a:pPr>
              <a:buFont typeface="Arial" panose="020B0604020202020204" pitchFamily="34" charset="0"/>
              <a:buChar char="•"/>
            </a:pPr>
            <a:r>
              <a:rPr lang="de-DE" dirty="0"/>
              <a:t>Project Runner mit Authentication Token erstellen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u="sng" dirty="0"/>
              <a:t>Project Runner löschen</a:t>
            </a:r>
          </a:p>
          <a:p>
            <a:pPr>
              <a:buFont typeface="Arial" panose="020B0604020202020204" pitchFamily="34" charset="0"/>
              <a:buChar char="•"/>
            </a:pPr>
            <a:r>
              <a:rPr lang="de-DE" dirty="0"/>
              <a:t>Project Runner für ein anderes Projekt aktivieren</a:t>
            </a:r>
          </a:p>
          <a:p>
            <a:pPr>
              <a:buFont typeface="Arial" panose="020B0604020202020204" pitchFamily="34" charset="0"/>
              <a:buChar char="•"/>
            </a:pPr>
            <a:r>
              <a:rPr lang="de-DE" dirty="0"/>
              <a:t>Project Runner für andere Projekte sperren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pic>
        <p:nvPicPr>
          <p:cNvPr id="4" name="Grafik 3">
            <a:extLst>
              <a:ext uri="{FF2B5EF4-FFF2-40B4-BE49-F238E27FC236}">
                <a16:creationId xmlns:a16="http://schemas.microsoft.com/office/drawing/2014/main" id="{8C1B2CFB-ED00-7437-8232-A75E76D40D1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315609446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Project Runner löschen</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de-DE" sz="2000" b="0" i="0" u="none" strike="noStrike" kern="0" cap="none" spc="0" normalizeH="0" baseline="0" noProof="0" dirty="0">
                <a:ln>
                  <a:noFill/>
                </a:ln>
                <a:solidFill>
                  <a:srgbClr val="000000"/>
                </a:solidFill>
                <a:effectLst/>
                <a:uLnTx/>
                <a:uFillTx/>
                <a:latin typeface="Arial"/>
                <a:ea typeface="+mn-ea"/>
                <a:cs typeface="+mn-cs"/>
              </a:rPr>
              <a:t>Voraussetzung: Administrator oder </a:t>
            </a:r>
            <a:r>
              <a:rPr kumimoji="0" lang="de-DE" sz="2000" b="0" i="0" u="none" strike="noStrike" kern="0" cap="none" spc="0" normalizeH="0" baseline="0" noProof="0" dirty="0" err="1">
                <a:ln>
                  <a:noFill/>
                </a:ln>
                <a:solidFill>
                  <a:srgbClr val="000000"/>
                </a:solidFill>
                <a:effectLst/>
                <a:uLnTx/>
                <a:uFillTx/>
                <a:latin typeface="Arial"/>
                <a:ea typeface="+mn-ea"/>
                <a:cs typeface="+mn-cs"/>
              </a:rPr>
              <a:t>Maintainer</a:t>
            </a:r>
            <a:r>
              <a:rPr kumimoji="0" lang="de-DE" sz="2000" b="0" i="0" u="none" strike="noStrike" kern="0" cap="none" spc="0" normalizeH="0" baseline="0" noProof="0" dirty="0">
                <a:ln>
                  <a:noFill/>
                </a:ln>
                <a:solidFill>
                  <a:srgbClr val="000000"/>
                </a:solidFill>
                <a:effectLst/>
                <a:uLnTx/>
                <a:uFillTx/>
                <a:latin typeface="Arial"/>
                <a:ea typeface="+mn-ea"/>
                <a:cs typeface="+mn-cs"/>
              </a:rPr>
              <a:t>-Rechte für das Projekt</a:t>
            </a:r>
            <a:endParaRPr kumimoji="0" lang="de-DE" sz="2400" b="1" i="0" u="none" strike="noStrike" kern="0" cap="none" spc="0" normalizeH="0" baseline="0" noProof="0" dirty="0">
              <a:ln>
                <a:noFill/>
              </a:ln>
              <a:solidFill>
                <a:srgbClr val="000000"/>
              </a:solidFill>
              <a:effectLst/>
              <a:uLnTx/>
              <a:uFillTx/>
              <a:latin typeface="Arial"/>
              <a:ea typeface="+mn-ea"/>
              <a:cs typeface="+mn-cs"/>
            </a:endParaRPr>
          </a:p>
          <a:p>
            <a:pPr marR="0" lvl="0" algn="l" defTabSz="914400" rtl="0" eaLnBrk="1" fontAlgn="base" latinLnBrk="0" hangingPunct="1">
              <a:lnSpc>
                <a:spcPct val="100000"/>
              </a:lnSpc>
              <a:spcBef>
                <a:spcPct val="20000"/>
              </a:spcBef>
              <a:spcAft>
                <a:spcPct val="0"/>
              </a:spcAft>
              <a:buClr>
                <a:srgbClr val="008C5A"/>
              </a:buClr>
              <a:buSzTx/>
              <a:buFont typeface="Arial" panose="020B0604020202020204" pitchFamily="34" charset="0"/>
              <a:buChar char="•"/>
              <a:tabLst/>
              <a:defRPr/>
            </a:pPr>
            <a:r>
              <a:rPr kumimoji="0" lang="de-DE" b="0" i="0" u="none" strike="noStrike" kern="0" cap="none" spc="0" normalizeH="0" baseline="0" noProof="0" dirty="0">
                <a:ln>
                  <a:noFill/>
                </a:ln>
                <a:solidFill>
                  <a:srgbClr val="000000"/>
                </a:solidFill>
                <a:effectLst/>
                <a:uLnTx/>
                <a:uFillTx/>
                <a:latin typeface="Arial"/>
                <a:ea typeface="+mn-ea"/>
                <a:cs typeface="+mn-cs"/>
              </a:rPr>
              <a:t>Achtung: Runner wird permanent gelöscht!</a:t>
            </a:r>
          </a:p>
          <a:p>
            <a:pPr marL="457200" indent="-457200">
              <a:buFont typeface="+mj-lt"/>
              <a:buAutoNum type="arabicPeriod"/>
            </a:pPr>
            <a:r>
              <a:rPr lang="de-DE" dirty="0">
                <a:sym typeface="Wingdings" panose="05000000000000000000" pitchFamily="2" charset="2"/>
              </a:rPr>
              <a:t>Gewünschtes Projekt in </a:t>
            </a:r>
            <a:r>
              <a:rPr lang="de-DE" dirty="0" err="1">
                <a:sym typeface="Wingdings" panose="05000000000000000000" pitchFamily="2" charset="2"/>
              </a:rPr>
              <a:t>GitLab</a:t>
            </a:r>
            <a:r>
              <a:rPr lang="de-DE" dirty="0">
                <a:sym typeface="Wingdings" panose="05000000000000000000" pitchFamily="2" charset="2"/>
              </a:rPr>
              <a:t> auswählen</a:t>
            </a:r>
          </a:p>
          <a:p>
            <a:pPr marL="457200" indent="-457200">
              <a:buFont typeface="+mj-lt"/>
              <a:buAutoNum type="arabicPeriod"/>
            </a:pPr>
            <a:r>
              <a:rPr lang="de-DE" dirty="0"/>
              <a:t>„Settings“ </a:t>
            </a:r>
            <a:r>
              <a:rPr lang="de-DE" dirty="0">
                <a:sym typeface="Wingdings" panose="05000000000000000000" pitchFamily="2" charset="2"/>
              </a:rPr>
              <a:t> „CI/CD“ auswählen</a:t>
            </a:r>
          </a:p>
          <a:p>
            <a:pPr marL="457200" indent="-457200">
              <a:buFont typeface="+mj-lt"/>
              <a:buAutoNum type="arabicPeriod"/>
            </a:pPr>
            <a:r>
              <a:rPr lang="de-DE" dirty="0">
                <a:sym typeface="Wingdings" panose="05000000000000000000" pitchFamily="2" charset="2"/>
              </a:rPr>
              <a:t>„Runners“ aufklappen</a:t>
            </a:r>
          </a:p>
          <a:p>
            <a:pPr marL="457200" indent="-457200">
              <a:buFont typeface="+mj-lt"/>
              <a:buAutoNum type="arabicPeriod"/>
            </a:pPr>
            <a:r>
              <a:rPr lang="de-DE" dirty="0">
                <a:sym typeface="Wingdings" panose="05000000000000000000" pitchFamily="2" charset="2"/>
              </a:rPr>
              <a:t>Unter „</a:t>
            </a:r>
            <a:r>
              <a:rPr lang="de-DE" dirty="0" err="1">
                <a:sym typeface="Wingdings" panose="05000000000000000000" pitchFamily="2" charset="2"/>
              </a:rPr>
              <a:t>Assigned</a:t>
            </a:r>
            <a:r>
              <a:rPr lang="de-DE" dirty="0">
                <a:sym typeface="Wingdings" panose="05000000000000000000" pitchFamily="2" charset="2"/>
              </a:rPr>
              <a:t> </a:t>
            </a:r>
            <a:r>
              <a:rPr lang="de-DE" dirty="0" err="1">
                <a:sym typeface="Wingdings" panose="05000000000000000000" pitchFamily="2" charset="2"/>
              </a:rPr>
              <a:t>project</a:t>
            </a:r>
            <a:r>
              <a:rPr lang="de-DE" dirty="0">
                <a:sym typeface="Wingdings" panose="05000000000000000000" pitchFamily="2" charset="2"/>
              </a:rPr>
              <a:t> </a:t>
            </a:r>
            <a:r>
              <a:rPr lang="de-DE" dirty="0" err="1">
                <a:sym typeface="Wingdings" panose="05000000000000000000" pitchFamily="2" charset="2"/>
              </a:rPr>
              <a:t>runners</a:t>
            </a:r>
            <a:r>
              <a:rPr lang="de-DE" dirty="0">
                <a:sym typeface="Wingdings" panose="05000000000000000000" pitchFamily="2" charset="2"/>
              </a:rPr>
              <a:t>“ den Runner finden</a:t>
            </a:r>
          </a:p>
          <a:p>
            <a:pPr marL="457200" indent="-457200">
              <a:buFont typeface="+mj-lt"/>
              <a:buAutoNum type="arabicPeriod"/>
            </a:pPr>
            <a:r>
              <a:rPr lang="de-DE" dirty="0">
                <a:sym typeface="Wingdings" panose="05000000000000000000" pitchFamily="2" charset="2"/>
              </a:rPr>
              <a:t>„Remove </a:t>
            </a:r>
            <a:r>
              <a:rPr lang="de-DE" dirty="0" err="1">
                <a:sym typeface="Wingdings" panose="05000000000000000000" pitchFamily="2" charset="2"/>
              </a:rPr>
              <a:t>runner</a:t>
            </a:r>
            <a:r>
              <a:rPr lang="de-DE" dirty="0">
                <a:sym typeface="Wingdings" panose="05000000000000000000" pitchFamily="2" charset="2"/>
              </a:rPr>
              <a:t>“ auswählen</a:t>
            </a:r>
          </a:p>
          <a:p>
            <a:pPr marL="457200" indent="-457200">
              <a:buFont typeface="+mj-lt"/>
              <a:buAutoNum type="arabicPeriod"/>
            </a:pPr>
            <a:r>
              <a:rPr lang="de-DE" dirty="0">
                <a:sym typeface="Wingdings" panose="05000000000000000000" pitchFamily="2" charset="2"/>
              </a:rPr>
              <a:t>Mit „Remove“ das Löschen bestätigen</a:t>
            </a:r>
          </a:p>
          <a:p>
            <a:pPr marL="457200" indent="-457200">
              <a:buFont typeface="+mj-lt"/>
              <a:buAutoNum type="arabicPeriod"/>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pic>
        <p:nvPicPr>
          <p:cNvPr id="4" name="Grafik 3">
            <a:extLst>
              <a:ext uri="{FF2B5EF4-FFF2-40B4-BE49-F238E27FC236}">
                <a16:creationId xmlns:a16="http://schemas.microsoft.com/office/drawing/2014/main" id="{FD564D0C-8283-8374-E5DD-17AF602A00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416075204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Project Runners</a:t>
            </a:r>
          </a:p>
          <a:p>
            <a:pPr>
              <a:buFont typeface="Arial" panose="020B0604020202020204" pitchFamily="34" charset="0"/>
              <a:buChar char="•"/>
            </a:pPr>
            <a:r>
              <a:rPr lang="de-DE" dirty="0"/>
              <a:t>Project Runner mit Authentication Token erstellen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Project Runner löschen</a:t>
            </a:r>
          </a:p>
          <a:p>
            <a:pPr>
              <a:buFont typeface="Arial" panose="020B0604020202020204" pitchFamily="34" charset="0"/>
              <a:buChar char="•"/>
            </a:pPr>
            <a:r>
              <a:rPr lang="de-DE" u="sng" dirty="0"/>
              <a:t>Project Runner für ein anderes Projekt aktivieren</a:t>
            </a:r>
          </a:p>
          <a:p>
            <a:pPr>
              <a:buFont typeface="Arial" panose="020B0604020202020204" pitchFamily="34" charset="0"/>
              <a:buChar char="•"/>
            </a:pPr>
            <a:r>
              <a:rPr lang="de-DE" dirty="0"/>
              <a:t>Project Runner für andere Projekte sperren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pic>
        <p:nvPicPr>
          <p:cNvPr id="4" name="Grafik 3">
            <a:extLst>
              <a:ext uri="{FF2B5EF4-FFF2-40B4-BE49-F238E27FC236}">
                <a16:creationId xmlns:a16="http://schemas.microsoft.com/office/drawing/2014/main" id="{AFD1FFB3-FF76-51B4-9773-AE95326CA12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189478103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Project Runner für ein anderes Projekt aktivieren</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de-DE" sz="2000" b="0" i="0" u="none" strike="noStrike" kern="0" cap="none" spc="0" normalizeH="0" baseline="0" noProof="0" dirty="0">
                <a:ln>
                  <a:noFill/>
                </a:ln>
                <a:solidFill>
                  <a:srgbClr val="000000"/>
                </a:solidFill>
                <a:effectLst/>
                <a:uLnTx/>
                <a:uFillTx/>
                <a:latin typeface="Arial"/>
                <a:ea typeface="+mn-ea"/>
                <a:cs typeface="+mn-cs"/>
              </a:rPr>
              <a:t>Voraussetzung: Mindestens die </a:t>
            </a:r>
            <a:r>
              <a:rPr kumimoji="0" lang="de-DE" sz="2000" b="0" i="0" u="none" strike="noStrike" kern="0" cap="none" spc="0" normalizeH="0" baseline="0" noProof="0" dirty="0" err="1">
                <a:ln>
                  <a:noFill/>
                </a:ln>
                <a:solidFill>
                  <a:srgbClr val="000000"/>
                </a:solidFill>
                <a:effectLst/>
                <a:uLnTx/>
                <a:uFillTx/>
                <a:latin typeface="Arial"/>
                <a:ea typeface="+mn-ea"/>
                <a:cs typeface="+mn-cs"/>
              </a:rPr>
              <a:t>Maintainer</a:t>
            </a:r>
            <a:r>
              <a:rPr kumimoji="0" lang="de-DE" sz="2000" b="0" i="0" u="none" strike="noStrike" kern="0" cap="none" spc="0" normalizeH="0" baseline="0" noProof="0" dirty="0">
                <a:ln>
                  <a:noFill/>
                </a:ln>
                <a:solidFill>
                  <a:srgbClr val="000000"/>
                </a:solidFill>
                <a:effectLst/>
                <a:uLnTx/>
                <a:uFillTx/>
                <a:latin typeface="Arial"/>
                <a:ea typeface="+mn-ea"/>
                <a:cs typeface="+mn-cs"/>
              </a:rPr>
              <a:t>-Rechte für</a:t>
            </a:r>
          </a:p>
          <a:p>
            <a:pPr marR="0" lvl="0" algn="l" defTabSz="914400" rtl="0" eaLnBrk="1" fontAlgn="base" latinLnBrk="0" hangingPunct="1">
              <a:lnSpc>
                <a:spcPct val="100000"/>
              </a:lnSpc>
              <a:spcBef>
                <a:spcPct val="20000"/>
              </a:spcBef>
              <a:spcAft>
                <a:spcPct val="0"/>
              </a:spcAft>
              <a:buClr>
                <a:srgbClr val="008C5A"/>
              </a:buClr>
              <a:buSzTx/>
              <a:buFont typeface="Arial" panose="020B0604020202020204" pitchFamily="34" charset="0"/>
              <a:buChar char="•"/>
              <a:tabLst/>
              <a:defRPr/>
            </a:pPr>
            <a:r>
              <a:rPr lang="de-DE" sz="2000" dirty="0">
                <a:solidFill>
                  <a:srgbClr val="000000"/>
                </a:solidFill>
                <a:latin typeface="Arial"/>
              </a:rPr>
              <a:t>Projekt, in dem der Runner bereits aktiviert ist</a:t>
            </a:r>
          </a:p>
          <a:p>
            <a:pPr marR="0" lvl="0" algn="l" defTabSz="914400" rtl="0" eaLnBrk="1" fontAlgn="base" latinLnBrk="0" hangingPunct="1">
              <a:lnSpc>
                <a:spcPct val="100000"/>
              </a:lnSpc>
              <a:spcBef>
                <a:spcPct val="20000"/>
              </a:spcBef>
              <a:spcAft>
                <a:spcPct val="0"/>
              </a:spcAft>
              <a:buClr>
                <a:srgbClr val="008C5A"/>
              </a:buClr>
              <a:buSzTx/>
              <a:buFont typeface="Arial" panose="020B0604020202020204" pitchFamily="34" charset="0"/>
              <a:buChar char="•"/>
              <a:tabLst/>
              <a:defRPr/>
            </a:pPr>
            <a:r>
              <a:rPr lang="de-DE" sz="2000" dirty="0">
                <a:solidFill>
                  <a:srgbClr val="000000"/>
                </a:solidFill>
                <a:latin typeface="Arial"/>
              </a:rPr>
              <a:t>Projekt, in dem der Runner aktiviert werden soll</a:t>
            </a:r>
          </a:p>
          <a:p>
            <a:pPr marR="0" lvl="0" algn="l" defTabSz="914400" rtl="0" eaLnBrk="1" fontAlgn="base" latinLnBrk="0" hangingPunct="1">
              <a:lnSpc>
                <a:spcPct val="100000"/>
              </a:lnSpc>
              <a:spcBef>
                <a:spcPct val="20000"/>
              </a:spcBef>
              <a:spcAft>
                <a:spcPct val="0"/>
              </a:spcAft>
              <a:buClr>
                <a:srgbClr val="008C5A"/>
              </a:buClr>
              <a:buSzTx/>
              <a:buFont typeface="Arial" panose="020B0604020202020204" pitchFamily="34" charset="0"/>
              <a:buChar char="•"/>
              <a:tabLst/>
              <a:defRPr/>
            </a:pPr>
            <a:r>
              <a:rPr kumimoji="0" lang="de-DE" sz="2000" i="0" u="none" strike="noStrike" kern="0" cap="none" spc="0" normalizeH="0" baseline="0" noProof="0" dirty="0">
                <a:ln>
                  <a:noFill/>
                </a:ln>
                <a:solidFill>
                  <a:srgbClr val="000000"/>
                </a:solidFill>
                <a:effectLst/>
                <a:uLnTx/>
                <a:uFillTx/>
                <a:latin typeface="Arial"/>
                <a:ea typeface="+mn-ea"/>
                <a:cs typeface="+mn-cs"/>
              </a:rPr>
              <a:t>Project Runner darf nicht gesperrt sein</a:t>
            </a:r>
          </a:p>
          <a:p>
            <a:pPr marR="0" lvl="0" algn="l" defTabSz="914400" rtl="0" eaLnBrk="1" fontAlgn="base" latinLnBrk="0" hangingPunct="1">
              <a:lnSpc>
                <a:spcPct val="100000"/>
              </a:lnSpc>
              <a:spcBef>
                <a:spcPct val="20000"/>
              </a:spcBef>
              <a:spcAft>
                <a:spcPct val="0"/>
              </a:spcAft>
              <a:buClr>
                <a:srgbClr val="008C5A"/>
              </a:buClr>
              <a:buSzTx/>
              <a:buFont typeface="Arial" panose="020B0604020202020204" pitchFamily="34" charset="0"/>
              <a:buChar char="•"/>
              <a:tabLst/>
              <a:defRPr/>
            </a:pPr>
            <a:endParaRPr lang="de-DE" sz="2000" dirty="0">
              <a:solidFill>
                <a:srgbClr val="000000"/>
              </a:solidFill>
              <a:latin typeface="Arial"/>
            </a:endParaRPr>
          </a:p>
          <a:p>
            <a:pPr marL="457200" marR="0" lvl="0" indent="-457200" algn="l" defTabSz="914400" rtl="0" eaLnBrk="1" fontAlgn="base" latinLnBrk="0" hangingPunct="1">
              <a:lnSpc>
                <a:spcPct val="100000"/>
              </a:lnSpc>
              <a:spcBef>
                <a:spcPct val="20000"/>
              </a:spcBef>
              <a:spcAft>
                <a:spcPct val="0"/>
              </a:spcAft>
              <a:buClr>
                <a:srgbClr val="008C5A"/>
              </a:buClr>
              <a:buSzTx/>
              <a:buFont typeface="+mj-lt"/>
              <a:buAutoNum type="arabicPeriod"/>
              <a:tabLst/>
              <a:defRPr/>
            </a:pPr>
            <a:r>
              <a:rPr lang="de-DE" dirty="0">
                <a:solidFill>
                  <a:srgbClr val="000000"/>
                </a:solidFill>
                <a:latin typeface="Arial"/>
              </a:rPr>
              <a:t>Gewünschtes Projekt auswählen</a:t>
            </a:r>
          </a:p>
          <a:p>
            <a:pPr marL="457200" marR="0" lvl="0" indent="-457200" algn="l" defTabSz="914400" rtl="0" eaLnBrk="1" fontAlgn="base" latinLnBrk="0" hangingPunct="1">
              <a:lnSpc>
                <a:spcPct val="100000"/>
              </a:lnSpc>
              <a:spcBef>
                <a:spcPct val="20000"/>
              </a:spcBef>
              <a:spcAft>
                <a:spcPct val="0"/>
              </a:spcAft>
              <a:buClr>
                <a:srgbClr val="008C5A"/>
              </a:buClr>
              <a:buSzTx/>
              <a:buFont typeface="+mj-lt"/>
              <a:buAutoNum type="arabicPeriod"/>
              <a:tabLst/>
              <a:defRPr/>
            </a:pPr>
            <a:r>
              <a:rPr kumimoji="0" lang="de-DE" sz="2400" i="0" u="none" strike="noStrike" kern="0" cap="none" spc="0" normalizeH="0" baseline="0" noProof="0" dirty="0">
                <a:ln>
                  <a:noFill/>
                </a:ln>
                <a:solidFill>
                  <a:srgbClr val="000000"/>
                </a:solidFill>
                <a:effectLst/>
                <a:uLnTx/>
                <a:uFillTx/>
                <a:latin typeface="Arial"/>
                <a:ea typeface="+mn-ea"/>
                <a:cs typeface="+mn-cs"/>
              </a:rPr>
              <a:t>„Settings“ </a:t>
            </a:r>
            <a:r>
              <a:rPr kumimoji="0" lang="de-DE" sz="2400" i="0" u="none" strike="noStrike" kern="0" cap="none" spc="0" normalizeH="0" baseline="0" noProof="0" dirty="0">
                <a:ln>
                  <a:noFill/>
                </a:ln>
                <a:solidFill>
                  <a:srgbClr val="000000"/>
                </a:solidFill>
                <a:effectLst/>
                <a:uLnTx/>
                <a:uFillTx/>
                <a:latin typeface="Arial"/>
                <a:ea typeface="+mn-ea"/>
                <a:cs typeface="+mn-cs"/>
                <a:sym typeface="Wingdings" panose="05000000000000000000" pitchFamily="2" charset="2"/>
              </a:rPr>
              <a:t> „CI/CD“</a:t>
            </a:r>
          </a:p>
          <a:p>
            <a:pPr marL="457200" marR="0" lvl="0" indent="-457200" algn="l" defTabSz="914400" rtl="0" eaLnBrk="1" fontAlgn="base" latinLnBrk="0" hangingPunct="1">
              <a:lnSpc>
                <a:spcPct val="100000"/>
              </a:lnSpc>
              <a:spcBef>
                <a:spcPct val="20000"/>
              </a:spcBef>
              <a:spcAft>
                <a:spcPct val="0"/>
              </a:spcAft>
              <a:buClr>
                <a:srgbClr val="008C5A"/>
              </a:buClr>
              <a:buSzTx/>
              <a:buFont typeface="+mj-lt"/>
              <a:buAutoNum type="arabicPeriod"/>
              <a:tabLst/>
              <a:defRPr/>
            </a:pPr>
            <a:r>
              <a:rPr kumimoji="0" lang="de-DE" sz="2400" i="0" u="none" strike="noStrike" kern="0" cap="none" spc="0" normalizeH="0" baseline="0" noProof="0" dirty="0">
                <a:ln>
                  <a:noFill/>
                </a:ln>
                <a:solidFill>
                  <a:srgbClr val="000000"/>
                </a:solidFill>
                <a:effectLst/>
                <a:uLnTx/>
                <a:uFillTx/>
                <a:latin typeface="Arial"/>
                <a:ea typeface="+mn-ea"/>
                <a:cs typeface="+mn-cs"/>
              </a:rPr>
              <a:t>„Runners“ aufklappen</a:t>
            </a:r>
          </a:p>
          <a:p>
            <a:pPr marL="457200" marR="0" lvl="0" indent="-457200" algn="l" defTabSz="914400" rtl="0" eaLnBrk="1" fontAlgn="base" latinLnBrk="0" hangingPunct="1">
              <a:lnSpc>
                <a:spcPct val="100000"/>
              </a:lnSpc>
              <a:spcBef>
                <a:spcPct val="20000"/>
              </a:spcBef>
              <a:spcAft>
                <a:spcPct val="0"/>
              </a:spcAft>
              <a:buClr>
                <a:srgbClr val="008C5A"/>
              </a:buClr>
              <a:buSzTx/>
              <a:buFont typeface="+mj-lt"/>
              <a:buAutoNum type="arabicPeriod"/>
              <a:tabLst/>
              <a:defRPr/>
            </a:pPr>
            <a:r>
              <a:rPr lang="de-DE" dirty="0">
                <a:solidFill>
                  <a:srgbClr val="000000"/>
                </a:solidFill>
                <a:latin typeface="Arial"/>
              </a:rPr>
              <a:t>Im Bereich „Project </a:t>
            </a:r>
            <a:r>
              <a:rPr lang="de-DE" dirty="0" err="1">
                <a:solidFill>
                  <a:srgbClr val="000000"/>
                </a:solidFill>
                <a:latin typeface="Arial"/>
              </a:rPr>
              <a:t>runners</a:t>
            </a:r>
            <a:r>
              <a:rPr lang="de-DE" dirty="0">
                <a:solidFill>
                  <a:srgbClr val="000000"/>
                </a:solidFill>
                <a:latin typeface="Arial"/>
              </a:rPr>
              <a:t>“</a:t>
            </a:r>
          </a:p>
          <a:p>
            <a:pPr marL="857250" lvl="1" indent="-457200">
              <a:buFont typeface="+mj-lt"/>
              <a:buAutoNum type="arabicPeriod"/>
              <a:defRPr/>
            </a:pPr>
            <a:r>
              <a:rPr lang="de-DE" dirty="0">
                <a:solidFill>
                  <a:srgbClr val="000000"/>
                </a:solidFill>
                <a:latin typeface="Arial"/>
                <a:ea typeface="+mn-ea"/>
                <a:cs typeface="+mn-cs"/>
              </a:rPr>
              <a:t>Gewünschten Runner auswählen und</a:t>
            </a:r>
          </a:p>
          <a:p>
            <a:pPr marL="857250" lvl="1" indent="-457200">
              <a:buFont typeface="+mj-lt"/>
              <a:buAutoNum type="arabicPeriod"/>
              <a:defRPr/>
            </a:pPr>
            <a:r>
              <a:rPr kumimoji="0" lang="de-DE" i="0" u="none" strike="noStrike" kern="0" cap="none" spc="0" normalizeH="0" baseline="0" noProof="0" dirty="0">
                <a:ln>
                  <a:noFill/>
                </a:ln>
                <a:solidFill>
                  <a:srgbClr val="000000"/>
                </a:solidFill>
                <a:effectLst/>
                <a:uLnTx/>
                <a:uFillTx/>
                <a:latin typeface="Arial"/>
                <a:ea typeface="+mn-ea"/>
                <a:cs typeface="+mn-cs"/>
              </a:rPr>
              <a:t>„</a:t>
            </a:r>
            <a:r>
              <a:rPr kumimoji="0" lang="de-DE" i="0" u="none" strike="noStrike" kern="0" cap="none" spc="0" normalizeH="0" baseline="0" noProof="0" dirty="0" err="1">
                <a:ln>
                  <a:noFill/>
                </a:ln>
                <a:solidFill>
                  <a:srgbClr val="000000"/>
                </a:solidFill>
                <a:effectLst/>
                <a:uLnTx/>
                <a:uFillTx/>
                <a:latin typeface="Arial"/>
                <a:ea typeface="+mn-ea"/>
                <a:cs typeface="+mn-cs"/>
              </a:rPr>
              <a:t>Enable</a:t>
            </a:r>
            <a:r>
              <a:rPr kumimoji="0" lang="de-DE" i="0" u="none" strike="noStrike" kern="0" cap="none" spc="0" normalizeH="0" baseline="0" noProof="0" dirty="0">
                <a:ln>
                  <a:noFill/>
                </a:ln>
                <a:solidFill>
                  <a:srgbClr val="000000"/>
                </a:solidFill>
                <a:effectLst/>
                <a:uLnTx/>
                <a:uFillTx/>
                <a:latin typeface="Arial"/>
                <a:ea typeface="+mn-ea"/>
                <a:cs typeface="+mn-cs"/>
              </a:rPr>
              <a:t> </a:t>
            </a:r>
            <a:r>
              <a:rPr kumimoji="0" lang="de-DE" i="0" u="none" strike="noStrike" kern="0" cap="none" spc="0" normalizeH="0" baseline="0" noProof="0" dirty="0" err="1">
                <a:ln>
                  <a:noFill/>
                </a:ln>
                <a:solidFill>
                  <a:srgbClr val="000000"/>
                </a:solidFill>
                <a:effectLst/>
                <a:uLnTx/>
                <a:uFillTx/>
                <a:latin typeface="Arial"/>
                <a:ea typeface="+mn-ea"/>
                <a:cs typeface="+mn-cs"/>
              </a:rPr>
              <a:t>for</a:t>
            </a:r>
            <a:r>
              <a:rPr kumimoji="0" lang="de-DE" i="0" u="none" strike="noStrike" kern="0" cap="none" spc="0" normalizeH="0" baseline="0" noProof="0" dirty="0">
                <a:ln>
                  <a:noFill/>
                </a:ln>
                <a:solidFill>
                  <a:srgbClr val="000000"/>
                </a:solidFill>
                <a:effectLst/>
                <a:uLnTx/>
                <a:uFillTx/>
                <a:latin typeface="Arial"/>
                <a:ea typeface="+mn-ea"/>
                <a:cs typeface="+mn-cs"/>
              </a:rPr>
              <a:t> </a:t>
            </a:r>
            <a:r>
              <a:rPr kumimoji="0" lang="de-DE" i="0" u="none" strike="noStrike" kern="0" cap="none" spc="0" normalizeH="0" baseline="0" noProof="0" dirty="0" err="1">
                <a:ln>
                  <a:noFill/>
                </a:ln>
                <a:solidFill>
                  <a:srgbClr val="000000"/>
                </a:solidFill>
                <a:effectLst/>
                <a:uLnTx/>
                <a:uFillTx/>
                <a:latin typeface="Arial"/>
                <a:ea typeface="+mn-ea"/>
                <a:cs typeface="+mn-cs"/>
              </a:rPr>
              <a:t>this</a:t>
            </a:r>
            <a:r>
              <a:rPr kumimoji="0" lang="de-DE" i="0" u="none" strike="noStrike" kern="0" cap="none" spc="0" normalizeH="0" baseline="0" noProof="0" dirty="0">
                <a:ln>
                  <a:noFill/>
                </a:ln>
                <a:solidFill>
                  <a:srgbClr val="000000"/>
                </a:solidFill>
                <a:effectLst/>
                <a:uLnTx/>
                <a:uFillTx/>
                <a:latin typeface="Arial"/>
                <a:ea typeface="+mn-ea"/>
                <a:cs typeface="+mn-cs"/>
              </a:rPr>
              <a:t> </a:t>
            </a:r>
            <a:r>
              <a:rPr kumimoji="0" lang="de-DE" i="0" u="none" strike="noStrike" kern="0" cap="none" spc="0" normalizeH="0" baseline="0" noProof="0" dirty="0" err="1">
                <a:ln>
                  <a:noFill/>
                </a:ln>
                <a:solidFill>
                  <a:srgbClr val="000000"/>
                </a:solidFill>
                <a:effectLst/>
                <a:uLnTx/>
                <a:uFillTx/>
                <a:latin typeface="Arial"/>
                <a:ea typeface="+mn-ea"/>
                <a:cs typeface="+mn-cs"/>
              </a:rPr>
              <a:t>project</a:t>
            </a:r>
            <a:r>
              <a:rPr kumimoji="0" lang="de-DE" i="0" u="none" strike="noStrike" kern="0" cap="none" spc="0" normalizeH="0" baseline="0" noProof="0" dirty="0">
                <a:ln>
                  <a:noFill/>
                </a:ln>
                <a:solidFill>
                  <a:srgbClr val="000000"/>
                </a:solidFill>
                <a:effectLst/>
                <a:uLnTx/>
                <a:uFillTx/>
                <a:latin typeface="Arial"/>
                <a:ea typeface="+mn-ea"/>
                <a:cs typeface="+mn-cs"/>
              </a:rPr>
              <a:t>“ selektieren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pic>
        <p:nvPicPr>
          <p:cNvPr id="4" name="Grafik 3">
            <a:extLst>
              <a:ext uri="{FF2B5EF4-FFF2-40B4-BE49-F238E27FC236}">
                <a16:creationId xmlns:a16="http://schemas.microsoft.com/office/drawing/2014/main" id="{4CA9AF26-507D-F004-E88A-7720886E06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23454183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Project Runners</a:t>
            </a:r>
          </a:p>
          <a:p>
            <a:pPr>
              <a:buFont typeface="Arial" panose="020B0604020202020204" pitchFamily="34" charset="0"/>
              <a:buChar char="•"/>
            </a:pPr>
            <a:r>
              <a:rPr lang="de-DE" dirty="0"/>
              <a:t>Project Runner mit Authentication Token erstellen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Project Runner löschen</a:t>
            </a:r>
          </a:p>
          <a:p>
            <a:pPr>
              <a:buFont typeface="Arial" panose="020B0604020202020204" pitchFamily="34" charset="0"/>
              <a:buChar char="•"/>
            </a:pPr>
            <a:r>
              <a:rPr lang="de-DE" dirty="0"/>
              <a:t>Project Runner für ein anderes Projekt aktivieren</a:t>
            </a:r>
          </a:p>
          <a:p>
            <a:pPr>
              <a:buFont typeface="Arial" panose="020B0604020202020204" pitchFamily="34" charset="0"/>
              <a:buChar char="•"/>
            </a:pPr>
            <a:r>
              <a:rPr lang="de-DE" u="sng" dirty="0"/>
              <a:t>Project Runner für andere Projekte sperren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pic>
        <p:nvPicPr>
          <p:cNvPr id="4" name="Grafik 3">
            <a:extLst>
              <a:ext uri="{FF2B5EF4-FFF2-40B4-BE49-F238E27FC236}">
                <a16:creationId xmlns:a16="http://schemas.microsoft.com/office/drawing/2014/main" id="{75BDEE4A-BC04-72B9-2263-CAD217BE9C9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325223185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Project Runner für andere Projekte sperren</a:t>
            </a:r>
          </a:p>
          <a:p>
            <a:pPr>
              <a:buFont typeface="Arial" panose="020B0604020202020204" pitchFamily="34" charset="0"/>
              <a:buChar char="•"/>
            </a:pPr>
            <a:r>
              <a:rPr lang="de-DE" dirty="0"/>
              <a:t>Project Runner können für andere Projekte gesperrt werden</a:t>
            </a:r>
          </a:p>
          <a:p>
            <a:pPr marL="457200" indent="-457200">
              <a:buFont typeface="+mj-lt"/>
              <a:buAutoNum type="arabicPeriod"/>
            </a:pPr>
            <a:r>
              <a:rPr lang="de-DE" dirty="0"/>
              <a:t>Gewünschtes Projekt auswählen</a:t>
            </a:r>
          </a:p>
          <a:p>
            <a:pPr marL="457200" indent="-457200">
              <a:buFont typeface="+mj-lt"/>
              <a:buAutoNum type="arabicPeriod"/>
            </a:pPr>
            <a:r>
              <a:rPr lang="de-DE" dirty="0"/>
              <a:t>„Settings“ </a:t>
            </a:r>
            <a:r>
              <a:rPr lang="de-DE" dirty="0">
                <a:sym typeface="Wingdings" panose="05000000000000000000" pitchFamily="2" charset="2"/>
              </a:rPr>
              <a:t> „CI/CD“</a:t>
            </a:r>
          </a:p>
          <a:p>
            <a:pPr marL="457200" indent="-457200">
              <a:buFont typeface="+mj-lt"/>
              <a:buAutoNum type="arabicPeriod"/>
            </a:pPr>
            <a:r>
              <a:rPr lang="de-DE" dirty="0">
                <a:sym typeface="Wingdings" panose="05000000000000000000" pitchFamily="2" charset="2"/>
              </a:rPr>
              <a:t>„Runners“ aufklappen</a:t>
            </a:r>
          </a:p>
          <a:p>
            <a:pPr marL="457200" indent="-457200">
              <a:buFont typeface="+mj-lt"/>
              <a:buAutoNum type="arabicPeriod"/>
            </a:pPr>
            <a:r>
              <a:rPr lang="de-DE" dirty="0">
                <a:sym typeface="Wingdings" panose="05000000000000000000" pitchFamily="2" charset="2"/>
              </a:rPr>
              <a:t>Zu (</a:t>
            </a:r>
            <a:r>
              <a:rPr lang="de-DE" dirty="0" err="1">
                <a:sym typeface="Wingdings" panose="05000000000000000000" pitchFamily="2" charset="2"/>
              </a:rPr>
              <a:t>ent</a:t>
            </a:r>
            <a:r>
              <a:rPr lang="de-DE" dirty="0">
                <a:sym typeface="Wingdings" panose="05000000000000000000" pitchFamily="2" charset="2"/>
              </a:rPr>
              <a:t>)sperrenden Project Runner auswählen</a:t>
            </a:r>
          </a:p>
          <a:p>
            <a:pPr marL="457200" indent="-457200">
              <a:buFont typeface="+mj-lt"/>
              <a:buAutoNum type="arabicPeriod"/>
            </a:pPr>
            <a:r>
              <a:rPr lang="de-DE" dirty="0"/>
              <a:t>„Edit“ (Stift-Icon) anklicken</a:t>
            </a:r>
          </a:p>
          <a:p>
            <a:pPr marL="457200" indent="-457200">
              <a:buFont typeface="+mj-lt"/>
              <a:buAutoNum type="arabicPeriod"/>
            </a:pPr>
            <a:r>
              <a:rPr lang="de-DE" dirty="0"/>
              <a:t>„Lock </a:t>
            </a:r>
            <a:r>
              <a:rPr lang="de-DE" dirty="0" err="1"/>
              <a:t>to</a:t>
            </a:r>
            <a:r>
              <a:rPr lang="de-DE" dirty="0"/>
              <a:t> </a:t>
            </a:r>
            <a:r>
              <a:rPr lang="de-DE" dirty="0" err="1"/>
              <a:t>current</a:t>
            </a:r>
            <a:r>
              <a:rPr lang="de-DE" dirty="0"/>
              <a:t> </a:t>
            </a:r>
            <a:r>
              <a:rPr lang="de-DE" dirty="0" err="1"/>
              <a:t>projects</a:t>
            </a:r>
            <a:r>
              <a:rPr lang="de-DE" dirty="0"/>
              <a:t>“ auswählen</a:t>
            </a:r>
          </a:p>
          <a:p>
            <a:pPr marL="457200" indent="-457200">
              <a:buFont typeface="+mj-lt"/>
              <a:buAutoNum type="arabicPeriod"/>
            </a:pPr>
            <a:r>
              <a:rPr lang="de-DE" dirty="0"/>
              <a:t>Mit „Save </a:t>
            </a:r>
            <a:r>
              <a:rPr lang="de-DE" dirty="0" err="1"/>
              <a:t>changes</a:t>
            </a:r>
            <a:r>
              <a:rPr lang="de-DE" dirty="0"/>
              <a:t>“ bestätigen</a:t>
            </a:r>
          </a:p>
          <a:p>
            <a:pPr>
              <a:buFont typeface="Arial" panose="020B0604020202020204" pitchFamily="34" charset="0"/>
              <a:buChar char="•"/>
            </a:pPr>
            <a:endParaRPr lang="de-DE" dirty="0"/>
          </a:p>
          <a:p>
            <a:pPr>
              <a:buFont typeface="Arial" panose="020B0604020202020204" pitchFamily="34" charset="0"/>
              <a:buChar char="•"/>
            </a:pPr>
            <a:endParaRPr lang="de-DE" dirty="0"/>
          </a:p>
        </p:txBody>
      </p:sp>
      <p:pic>
        <p:nvPicPr>
          <p:cNvPr id="4" name="Grafik 3">
            <a:extLst>
              <a:ext uri="{FF2B5EF4-FFF2-40B4-BE49-F238E27FC236}">
                <a16:creationId xmlns:a16="http://schemas.microsoft.com/office/drawing/2014/main" id="{5B194767-176A-8065-F9A6-6F4D00A7A4B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71478016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4A949B8-26D1-19B9-D54B-0FE0C1A24ECC}"/>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7777310B-D224-1049-81F4-4E85820CA39D}"/>
              </a:ext>
            </a:extLst>
          </p:cNvPr>
          <p:cNvSpPr>
            <a:spLocks noGrp="1"/>
          </p:cNvSpPr>
          <p:nvPr>
            <p:ph idx="1"/>
          </p:nvPr>
        </p:nvSpPr>
        <p:spPr/>
        <p:txBody>
          <a:bodyPr/>
          <a:lstStyle/>
          <a:p>
            <a:pPr marL="0" indent="0">
              <a:buNone/>
            </a:pPr>
            <a:r>
              <a:rPr lang="de-DE" b="1" dirty="0"/>
              <a:t>Runner Status</a:t>
            </a:r>
          </a:p>
        </p:txBody>
      </p:sp>
      <p:graphicFrame>
        <p:nvGraphicFramePr>
          <p:cNvPr id="4" name="Tabelle 4">
            <a:extLst>
              <a:ext uri="{FF2B5EF4-FFF2-40B4-BE49-F238E27FC236}">
                <a16:creationId xmlns:a16="http://schemas.microsoft.com/office/drawing/2014/main" id="{0F1A54FA-1882-4C50-6E9D-11CD3557A19F}"/>
              </a:ext>
            </a:extLst>
          </p:cNvPr>
          <p:cNvGraphicFramePr>
            <a:graphicFrameLocks noGrp="1"/>
          </p:cNvGraphicFramePr>
          <p:nvPr>
            <p:extLst>
              <p:ext uri="{D42A27DB-BD31-4B8C-83A1-F6EECF244321}">
                <p14:modId xmlns:p14="http://schemas.microsoft.com/office/powerpoint/2010/main" val="2409113008"/>
              </p:ext>
            </p:extLst>
          </p:nvPr>
        </p:nvGraphicFramePr>
        <p:xfrm>
          <a:off x="395536" y="1628800"/>
          <a:ext cx="8516938" cy="3906520"/>
        </p:xfrm>
        <a:graphic>
          <a:graphicData uri="http://schemas.openxmlformats.org/drawingml/2006/table">
            <a:tbl>
              <a:tblPr firstRow="1" bandRow="1">
                <a:tableStyleId>{21E4AEA4-8DFA-4A89-87EB-49C32662AFE0}</a:tableStyleId>
              </a:tblPr>
              <a:tblGrid>
                <a:gridCol w="4258469">
                  <a:extLst>
                    <a:ext uri="{9D8B030D-6E8A-4147-A177-3AD203B41FA5}">
                      <a16:colId xmlns:a16="http://schemas.microsoft.com/office/drawing/2014/main" val="1535218891"/>
                    </a:ext>
                  </a:extLst>
                </a:gridCol>
                <a:gridCol w="4258469">
                  <a:extLst>
                    <a:ext uri="{9D8B030D-6E8A-4147-A177-3AD203B41FA5}">
                      <a16:colId xmlns:a16="http://schemas.microsoft.com/office/drawing/2014/main" val="1793090123"/>
                    </a:ext>
                  </a:extLst>
                </a:gridCol>
              </a:tblGrid>
              <a:tr h="370840">
                <a:tc>
                  <a:txBody>
                    <a:bodyPr/>
                    <a:lstStyle/>
                    <a:p>
                      <a:r>
                        <a:rPr lang="de-DE" dirty="0"/>
                        <a:t>Runner Status</a:t>
                      </a:r>
                    </a:p>
                  </a:txBody>
                  <a:tcPr>
                    <a:solidFill>
                      <a:srgbClr val="008C5A"/>
                    </a:solidFill>
                  </a:tcPr>
                </a:tc>
                <a:tc>
                  <a:txBody>
                    <a:bodyPr/>
                    <a:lstStyle/>
                    <a:p>
                      <a:r>
                        <a:rPr lang="de-DE" dirty="0"/>
                        <a:t>Beschreibung</a:t>
                      </a:r>
                    </a:p>
                  </a:txBody>
                  <a:tcPr>
                    <a:solidFill>
                      <a:srgbClr val="008C5A"/>
                    </a:solidFill>
                  </a:tcPr>
                </a:tc>
                <a:extLst>
                  <a:ext uri="{0D108BD9-81ED-4DB2-BD59-A6C34878D82A}">
                    <a16:rowId xmlns:a16="http://schemas.microsoft.com/office/drawing/2014/main" val="431683746"/>
                  </a:ext>
                </a:extLst>
              </a:tr>
              <a:tr h="370840">
                <a:tc>
                  <a:txBody>
                    <a:bodyPr/>
                    <a:lstStyle/>
                    <a:p>
                      <a:r>
                        <a:rPr lang="de-DE" dirty="0"/>
                        <a:t>online</a:t>
                      </a:r>
                    </a:p>
                  </a:txBody>
                  <a:tcPr/>
                </a:tc>
                <a:tc>
                  <a:txBody>
                    <a:bodyPr/>
                    <a:lstStyle/>
                    <a:p>
                      <a:pPr rtl="0"/>
                      <a:r>
                        <a:rPr lang="de-DE" sz="1600" dirty="0"/>
                        <a:t>Runner hat sich innerhalb der letzten 2 Stunden mit </a:t>
                      </a:r>
                      <a:r>
                        <a:rPr lang="de-DE" sz="1600" dirty="0" err="1"/>
                        <a:t>GitLab</a:t>
                      </a:r>
                      <a:r>
                        <a:rPr lang="de-DE" sz="1600" dirty="0"/>
                        <a:t> verbunden und ist bereit für Jobs.</a:t>
                      </a:r>
                      <a:endParaRPr lang="de-DE" sz="1600" b="0" i="0" kern="1200" dirty="0">
                        <a:solidFill>
                          <a:schemeClr val="dk1"/>
                        </a:solidFill>
                        <a:effectLst/>
                        <a:latin typeface="+mn-lt"/>
                        <a:ea typeface="+mn-ea"/>
                        <a:cs typeface="+mn-cs"/>
                      </a:endParaRPr>
                    </a:p>
                  </a:txBody>
                  <a:tcPr/>
                </a:tc>
                <a:extLst>
                  <a:ext uri="{0D108BD9-81ED-4DB2-BD59-A6C34878D82A}">
                    <a16:rowId xmlns:a16="http://schemas.microsoft.com/office/drawing/2014/main" val="4084393259"/>
                  </a:ext>
                </a:extLst>
              </a:tr>
              <a:tr h="370840">
                <a:tc>
                  <a:txBody>
                    <a:bodyPr/>
                    <a:lstStyle/>
                    <a:p>
                      <a:r>
                        <a:rPr lang="de-DE" dirty="0"/>
                        <a:t>offline</a:t>
                      </a:r>
                    </a:p>
                  </a:txBody>
                  <a:tcPr/>
                </a:tc>
                <a:tc>
                  <a:txBody>
                    <a:bodyPr/>
                    <a:lstStyle/>
                    <a:p>
                      <a:pPr rtl="0"/>
                      <a:r>
                        <a:rPr lang="de-DE" sz="1600" dirty="0"/>
                        <a:t>Runner hat sich seit über 2 Stunden nicht mit </a:t>
                      </a:r>
                      <a:r>
                        <a:rPr lang="de-DE" sz="1600" dirty="0" err="1"/>
                        <a:t>GitLab</a:t>
                      </a:r>
                      <a:r>
                        <a:rPr lang="de-DE" sz="1600" dirty="0"/>
                        <a:t> verbunden und ist nicht verfügbar. Überprüfen Sie den Runner.</a:t>
                      </a:r>
                      <a:endParaRPr lang="de-DE" sz="1600" b="0" i="0" kern="1200" dirty="0">
                        <a:solidFill>
                          <a:schemeClr val="dk1"/>
                        </a:solidFill>
                        <a:effectLst/>
                        <a:latin typeface="+mn-lt"/>
                        <a:ea typeface="+mn-ea"/>
                        <a:cs typeface="+mn-cs"/>
                      </a:endParaRPr>
                    </a:p>
                  </a:txBody>
                  <a:tcPr/>
                </a:tc>
                <a:extLst>
                  <a:ext uri="{0D108BD9-81ED-4DB2-BD59-A6C34878D82A}">
                    <a16:rowId xmlns:a16="http://schemas.microsoft.com/office/drawing/2014/main" val="2607581212"/>
                  </a:ext>
                </a:extLst>
              </a:tr>
              <a:tr h="370840">
                <a:tc>
                  <a:txBody>
                    <a:bodyPr/>
                    <a:lstStyle/>
                    <a:p>
                      <a:r>
                        <a:rPr lang="de-DE" dirty="0" err="1"/>
                        <a:t>stale</a:t>
                      </a:r>
                      <a:endParaRPr lang="de-DE" dirty="0"/>
                    </a:p>
                  </a:txBody>
                  <a:tcPr/>
                </a:tc>
                <a:tc>
                  <a:txBody>
                    <a:bodyPr/>
                    <a:lstStyle/>
                    <a:p>
                      <a:pPr rtl="0"/>
                      <a:r>
                        <a:rPr lang="de-DE" sz="1600" dirty="0"/>
                        <a:t>Runner hat seit über 3 Monaten keinen Kontakt zu </a:t>
                      </a:r>
                      <a:r>
                        <a:rPr lang="de-DE" sz="1600" dirty="0" err="1"/>
                        <a:t>GitLab</a:t>
                      </a:r>
                      <a:r>
                        <a:rPr lang="de-DE" sz="1600" dirty="0"/>
                        <a:t>. Wenn er vor über 3 Monaten erstellt, aber nie verbunden wurde, gilt er als veraltet.</a:t>
                      </a:r>
                      <a:endParaRPr lang="de-DE" sz="1600" b="0" i="0" kern="1200" dirty="0">
                        <a:solidFill>
                          <a:schemeClr val="dk1"/>
                        </a:solidFill>
                        <a:effectLst/>
                        <a:latin typeface="+mn-lt"/>
                        <a:ea typeface="+mn-ea"/>
                        <a:cs typeface="+mn-cs"/>
                      </a:endParaRPr>
                    </a:p>
                  </a:txBody>
                  <a:tcPr/>
                </a:tc>
                <a:extLst>
                  <a:ext uri="{0D108BD9-81ED-4DB2-BD59-A6C34878D82A}">
                    <a16:rowId xmlns:a16="http://schemas.microsoft.com/office/drawing/2014/main" val="85763331"/>
                  </a:ext>
                </a:extLst>
              </a:tr>
              <a:tr h="370840">
                <a:tc>
                  <a:txBody>
                    <a:bodyPr/>
                    <a:lstStyle/>
                    <a:p>
                      <a:r>
                        <a:rPr lang="de-DE" dirty="0" err="1"/>
                        <a:t>never_contacted</a:t>
                      </a:r>
                      <a:endParaRPr lang="de-DE" dirty="0"/>
                    </a:p>
                  </a:txBody>
                  <a:tcPr/>
                </a:tc>
                <a:tc>
                  <a:txBody>
                    <a:bodyPr/>
                    <a:lstStyle/>
                    <a:p>
                      <a:pPr rtl="0"/>
                      <a:r>
                        <a:rPr lang="de-DE" sz="1600" dirty="0"/>
                        <a:t>Runner hat sich nie mit </a:t>
                      </a:r>
                      <a:r>
                        <a:rPr lang="de-DE" sz="1600" dirty="0" err="1"/>
                        <a:t>GitLab</a:t>
                      </a:r>
                      <a:r>
                        <a:rPr lang="de-DE" sz="1600" dirty="0"/>
                        <a:t> verbunden. Führen Sie </a:t>
                      </a:r>
                      <a:r>
                        <a:rPr lang="de-DE" sz="1600" dirty="0" err="1"/>
                        <a:t>gitlab-runner</a:t>
                      </a:r>
                      <a:r>
                        <a:rPr lang="de-DE" sz="1600" dirty="0"/>
                        <a:t> </a:t>
                      </a:r>
                      <a:r>
                        <a:rPr lang="de-DE" sz="1600" dirty="0" err="1"/>
                        <a:t>run</a:t>
                      </a:r>
                      <a:r>
                        <a:rPr lang="de-DE" sz="1600" dirty="0"/>
                        <a:t> aus, um ihn zu verbinden.</a:t>
                      </a:r>
                      <a:endParaRPr lang="de-DE" sz="1600" b="0" i="0" kern="1200" dirty="0">
                        <a:solidFill>
                          <a:schemeClr val="dk1"/>
                        </a:solidFill>
                        <a:effectLst/>
                        <a:latin typeface="+mn-lt"/>
                        <a:ea typeface="+mn-ea"/>
                        <a:cs typeface="+mn-cs"/>
                      </a:endParaRPr>
                    </a:p>
                  </a:txBody>
                  <a:tcPr/>
                </a:tc>
                <a:extLst>
                  <a:ext uri="{0D108BD9-81ED-4DB2-BD59-A6C34878D82A}">
                    <a16:rowId xmlns:a16="http://schemas.microsoft.com/office/drawing/2014/main" val="2759603019"/>
                  </a:ext>
                </a:extLst>
              </a:tr>
            </a:tbl>
          </a:graphicData>
        </a:graphic>
      </p:graphicFrame>
    </p:spTree>
    <p:extLst>
      <p:ext uri="{BB962C8B-B14F-4D97-AF65-F5344CB8AC3E}">
        <p14:creationId xmlns:p14="http://schemas.microsoft.com/office/powerpoint/2010/main" val="12877901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2146DD8-05B8-7584-3FBF-08CA507E3A90}"/>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C06FAB7F-F7B8-5D04-9D0E-03CE22DABD2F}"/>
              </a:ext>
            </a:extLst>
          </p:cNvPr>
          <p:cNvSpPr>
            <a:spLocks noGrp="1"/>
          </p:cNvSpPr>
          <p:nvPr>
            <p:ph idx="1"/>
          </p:nvPr>
        </p:nvSpPr>
        <p:spPr/>
        <p:txBody>
          <a:bodyPr/>
          <a:lstStyle/>
          <a:p>
            <a:pPr marL="0" indent="0">
              <a:buNone/>
            </a:pPr>
            <a:r>
              <a:rPr lang="de-DE" b="1" dirty="0" err="1"/>
              <a:t>GitLab</a:t>
            </a:r>
            <a:r>
              <a:rPr lang="de-DE" b="1" dirty="0"/>
              <a:t> Architektur</a:t>
            </a:r>
          </a:p>
          <a:p>
            <a:pPr>
              <a:buFont typeface="Arial" panose="020B0604020202020204" pitchFamily="34" charset="0"/>
              <a:buChar char="•"/>
            </a:pPr>
            <a:r>
              <a:rPr lang="de-DE" dirty="0" err="1"/>
              <a:t>GitLab</a:t>
            </a:r>
            <a:r>
              <a:rPr lang="de-DE" dirty="0"/>
              <a:t>-Runners</a:t>
            </a:r>
          </a:p>
          <a:p>
            <a:pPr lvl="1">
              <a:buFont typeface="Arial" panose="020B0604020202020204" pitchFamily="34" charset="0"/>
              <a:buChar char="•"/>
            </a:pPr>
            <a:r>
              <a:rPr lang="de-DE" dirty="0" err="1"/>
              <a:t>Agents</a:t>
            </a:r>
            <a:r>
              <a:rPr lang="de-DE" dirty="0"/>
              <a:t> führen CI/CD Jobs aus</a:t>
            </a:r>
          </a:p>
          <a:p>
            <a:pPr lvl="1">
              <a:buFont typeface="Arial" panose="020B0604020202020204" pitchFamily="34" charset="0"/>
              <a:buChar char="•"/>
            </a:pPr>
            <a:r>
              <a:rPr lang="de-DE" dirty="0"/>
              <a:t>Zuweisung Pipeline Jobs an Runner durch </a:t>
            </a:r>
            <a:r>
              <a:rPr lang="de-DE" dirty="0" err="1"/>
              <a:t>GitLab</a:t>
            </a:r>
            <a:endParaRPr lang="de-DE" dirty="0"/>
          </a:p>
        </p:txBody>
      </p:sp>
      <p:pic>
        <p:nvPicPr>
          <p:cNvPr id="8" name="Grafik 7">
            <a:extLst>
              <a:ext uri="{FF2B5EF4-FFF2-40B4-BE49-F238E27FC236}">
                <a16:creationId xmlns:a16="http://schemas.microsoft.com/office/drawing/2014/main" id="{019C0BDB-642A-52C5-8539-B607EF7572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20952" y="3365566"/>
            <a:ext cx="936104" cy="936104"/>
          </a:xfrm>
          <a:prstGeom prst="rect">
            <a:avLst/>
          </a:prstGeom>
        </p:spPr>
      </p:pic>
      <p:sp>
        <p:nvSpPr>
          <p:cNvPr id="17" name="Rechteck: abgerundete Ecken 16">
            <a:extLst>
              <a:ext uri="{FF2B5EF4-FFF2-40B4-BE49-F238E27FC236}">
                <a16:creationId xmlns:a16="http://schemas.microsoft.com/office/drawing/2014/main" id="{BF9E5223-B915-6EF1-32EA-36AB5A4FB297}"/>
              </a:ext>
            </a:extLst>
          </p:cNvPr>
          <p:cNvSpPr/>
          <p:nvPr/>
        </p:nvSpPr>
        <p:spPr bwMode="auto">
          <a:xfrm>
            <a:off x="1085080" y="4527122"/>
            <a:ext cx="1650022" cy="409056"/>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de-DE" sz="1400" dirty="0" err="1">
                <a:latin typeface="+mj-lt"/>
              </a:rPr>
              <a:t>GitLab</a:t>
            </a:r>
            <a:r>
              <a:rPr lang="de-DE" sz="1400" dirty="0">
                <a:latin typeface="+mj-lt"/>
              </a:rPr>
              <a:t> Instanz</a:t>
            </a:r>
          </a:p>
        </p:txBody>
      </p:sp>
      <p:sp>
        <p:nvSpPr>
          <p:cNvPr id="18" name="Rechteck: abgerundete Ecken 17">
            <a:extLst>
              <a:ext uri="{FF2B5EF4-FFF2-40B4-BE49-F238E27FC236}">
                <a16:creationId xmlns:a16="http://schemas.microsoft.com/office/drawing/2014/main" id="{A5844D8F-98A2-2467-7257-410C68D7B4AC}"/>
              </a:ext>
            </a:extLst>
          </p:cNvPr>
          <p:cNvSpPr/>
          <p:nvPr/>
        </p:nvSpPr>
        <p:spPr bwMode="auto">
          <a:xfrm>
            <a:off x="1085080" y="5214207"/>
            <a:ext cx="1650022" cy="409056"/>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de-DE" sz="1400" dirty="0" err="1">
                <a:latin typeface="+mj-lt"/>
              </a:rPr>
              <a:t>GitLab</a:t>
            </a:r>
            <a:r>
              <a:rPr lang="de-DE" sz="1400" dirty="0">
                <a:latin typeface="+mj-lt"/>
              </a:rPr>
              <a:t> Server</a:t>
            </a:r>
          </a:p>
        </p:txBody>
      </p:sp>
      <p:sp>
        <p:nvSpPr>
          <p:cNvPr id="19" name="Textfeld 18">
            <a:extLst>
              <a:ext uri="{FF2B5EF4-FFF2-40B4-BE49-F238E27FC236}">
                <a16:creationId xmlns:a16="http://schemas.microsoft.com/office/drawing/2014/main" id="{3D1C0843-79CD-AFD2-A581-3C749749746E}"/>
              </a:ext>
            </a:extLst>
          </p:cNvPr>
          <p:cNvSpPr txBox="1"/>
          <p:nvPr/>
        </p:nvSpPr>
        <p:spPr bwMode="auto">
          <a:xfrm>
            <a:off x="1132920" y="4905916"/>
            <a:ext cx="1512168" cy="338554"/>
          </a:xfrm>
          <a:prstGeom prst="rect">
            <a:avLst/>
          </a:prstGeom>
          <a:noFill/>
          <a:ln w="9525">
            <a:noFill/>
            <a:miter lim="800000"/>
            <a:headEnd/>
            <a:tailEnd/>
          </a:ln>
        </p:spPr>
        <p:txBody>
          <a:bodyPr wrap="square" rtlCol="0" anchor="ctr">
            <a:spAutoFit/>
          </a:bodyPr>
          <a:lstStyle/>
          <a:p>
            <a:pPr algn="ctr" eaLnBrk="1" hangingPunct="1"/>
            <a:r>
              <a:rPr lang="de-DE" sz="1600" dirty="0">
                <a:latin typeface="Arial" charset="0"/>
              </a:rPr>
              <a:t>oder</a:t>
            </a:r>
          </a:p>
        </p:txBody>
      </p:sp>
      <p:pic>
        <p:nvPicPr>
          <p:cNvPr id="5" name="Grafik 4">
            <a:extLst>
              <a:ext uri="{FF2B5EF4-FFF2-40B4-BE49-F238E27FC236}">
                <a16:creationId xmlns:a16="http://schemas.microsoft.com/office/drawing/2014/main" id="{13D095F1-C80B-7AA5-3D60-95C6641D9DE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44101" y="2847931"/>
            <a:ext cx="1035270" cy="1035270"/>
          </a:xfrm>
          <a:prstGeom prst="rect">
            <a:avLst/>
          </a:prstGeom>
        </p:spPr>
      </p:pic>
      <p:pic>
        <p:nvPicPr>
          <p:cNvPr id="6" name="Grafik 5">
            <a:extLst>
              <a:ext uri="{FF2B5EF4-FFF2-40B4-BE49-F238E27FC236}">
                <a16:creationId xmlns:a16="http://schemas.microsoft.com/office/drawing/2014/main" id="{F15B697A-4BFB-7888-742A-7F96C94CF48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44101" y="4178937"/>
            <a:ext cx="1035270" cy="1035270"/>
          </a:xfrm>
          <a:prstGeom prst="rect">
            <a:avLst/>
          </a:prstGeom>
        </p:spPr>
      </p:pic>
      <p:pic>
        <p:nvPicPr>
          <p:cNvPr id="7" name="Grafik 6">
            <a:extLst>
              <a:ext uri="{FF2B5EF4-FFF2-40B4-BE49-F238E27FC236}">
                <a16:creationId xmlns:a16="http://schemas.microsoft.com/office/drawing/2014/main" id="{68E9DF7C-B4B3-8845-A000-40DB5E6E66D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74191" y="5656288"/>
            <a:ext cx="671800" cy="703046"/>
          </a:xfrm>
          <a:prstGeom prst="rect">
            <a:avLst/>
          </a:prstGeom>
        </p:spPr>
      </p:pic>
      <p:sp>
        <p:nvSpPr>
          <p:cNvPr id="11" name="Pfeil: nach rechts 10">
            <a:extLst>
              <a:ext uri="{FF2B5EF4-FFF2-40B4-BE49-F238E27FC236}">
                <a16:creationId xmlns:a16="http://schemas.microsoft.com/office/drawing/2014/main" id="{3C014BC5-9D5B-1B46-0E96-B9DE15896E55}"/>
              </a:ext>
            </a:extLst>
          </p:cNvPr>
          <p:cNvSpPr/>
          <p:nvPr/>
        </p:nvSpPr>
        <p:spPr bwMode="auto">
          <a:xfrm rot="451372">
            <a:off x="2488061" y="4275380"/>
            <a:ext cx="3144086" cy="315462"/>
          </a:xfrm>
          <a:prstGeom prst="rightArrow">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de-DE" sz="2000" b="1" dirty="0">
                <a:latin typeface="+mj-lt"/>
              </a:rPr>
              <a:t>job-2</a:t>
            </a:r>
            <a:endParaRPr kumimoji="0" lang="de-DE" sz="2000" b="1" i="0" u="none" strike="noStrike" cap="none" normalizeH="0" baseline="0" dirty="0">
              <a:ln>
                <a:noFill/>
              </a:ln>
              <a:solidFill>
                <a:schemeClr val="tx1"/>
              </a:solidFill>
              <a:effectLst/>
              <a:latin typeface="+mj-lt"/>
            </a:endParaRPr>
          </a:p>
        </p:txBody>
      </p:sp>
      <p:sp>
        <p:nvSpPr>
          <p:cNvPr id="21" name="Pfeil: nach rechts 20">
            <a:extLst>
              <a:ext uri="{FF2B5EF4-FFF2-40B4-BE49-F238E27FC236}">
                <a16:creationId xmlns:a16="http://schemas.microsoft.com/office/drawing/2014/main" id="{FFC54E1C-8096-04CB-A1CE-ED4486604DEC}"/>
              </a:ext>
            </a:extLst>
          </p:cNvPr>
          <p:cNvSpPr/>
          <p:nvPr/>
        </p:nvSpPr>
        <p:spPr bwMode="auto">
          <a:xfrm rot="21161271">
            <a:off x="2488061" y="3503683"/>
            <a:ext cx="3144086" cy="315462"/>
          </a:xfrm>
          <a:prstGeom prst="rightArrow">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de-DE" sz="2000" b="1" i="0" u="none" strike="noStrike" cap="none" normalizeH="0" baseline="0" dirty="0">
                <a:ln>
                  <a:noFill/>
                </a:ln>
                <a:solidFill>
                  <a:schemeClr val="tx1"/>
                </a:solidFill>
                <a:effectLst/>
                <a:latin typeface="+mj-lt"/>
              </a:rPr>
              <a:t>job-1</a:t>
            </a:r>
          </a:p>
        </p:txBody>
      </p:sp>
      <p:pic>
        <p:nvPicPr>
          <p:cNvPr id="26" name="Grafik 25">
            <a:extLst>
              <a:ext uri="{FF2B5EF4-FFF2-40B4-BE49-F238E27FC236}">
                <a16:creationId xmlns:a16="http://schemas.microsoft.com/office/drawing/2014/main" id="{FA8F44D9-789E-980D-C398-C8D99EBACFA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01217" y="3077477"/>
            <a:ext cx="671800" cy="703046"/>
          </a:xfrm>
          <a:prstGeom prst="rect">
            <a:avLst/>
          </a:prstGeom>
        </p:spPr>
      </p:pic>
      <p:pic>
        <p:nvPicPr>
          <p:cNvPr id="27" name="Grafik 26">
            <a:extLst>
              <a:ext uri="{FF2B5EF4-FFF2-40B4-BE49-F238E27FC236}">
                <a16:creationId xmlns:a16="http://schemas.microsoft.com/office/drawing/2014/main" id="{6EE429FA-8452-F858-94D2-E84A08C5AAA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01217" y="4443777"/>
            <a:ext cx="671800" cy="703046"/>
          </a:xfrm>
          <a:prstGeom prst="rect">
            <a:avLst/>
          </a:prstGeom>
        </p:spPr>
      </p:pic>
    </p:spTree>
    <p:extLst>
      <p:ext uri="{BB962C8B-B14F-4D97-AF65-F5344CB8AC3E}">
        <p14:creationId xmlns:p14="http://schemas.microsoft.com/office/powerpoint/2010/main" val="193019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Lst>
  </p:timing>
</p:sld>
</file>

<file path=ppt/slides/slide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FD8A572-C586-1EFF-D76E-60131F18297A}"/>
              </a:ext>
            </a:extLst>
          </p:cNvPr>
          <p:cNvSpPr>
            <a:spLocks noGrp="1"/>
          </p:cNvSpPr>
          <p:nvPr>
            <p:ph type="title"/>
          </p:nvPr>
        </p:nvSpPr>
        <p:spPr/>
        <p:txBody>
          <a:bodyPr/>
          <a:lstStyle/>
          <a:p>
            <a:r>
              <a:rPr lang="de-DE" dirty="0"/>
              <a:t>Wollen wir das?</a:t>
            </a:r>
          </a:p>
        </p:txBody>
      </p:sp>
      <p:sp>
        <p:nvSpPr>
          <p:cNvPr id="3" name="Inhaltsplatzhalter 2">
            <a:extLst>
              <a:ext uri="{FF2B5EF4-FFF2-40B4-BE49-F238E27FC236}">
                <a16:creationId xmlns:a16="http://schemas.microsoft.com/office/drawing/2014/main" id="{68A5B177-F931-DD3F-C78D-5D167B7671E2}"/>
              </a:ext>
            </a:extLst>
          </p:cNvPr>
          <p:cNvSpPr>
            <a:spLocks noGrp="1"/>
          </p:cNvSpPr>
          <p:nvPr>
            <p:ph idx="1"/>
          </p:nvPr>
        </p:nvSpPr>
        <p:spPr/>
        <p:txBody>
          <a:bodyPr/>
          <a:lstStyle/>
          <a:p>
            <a:pPr marL="0" indent="0">
              <a:buNone/>
            </a:pPr>
            <a:r>
              <a:rPr lang="en-US" sz="1600" b="1" i="0" dirty="0">
                <a:solidFill>
                  <a:srgbClr val="222261"/>
                </a:solidFill>
                <a:effectLst/>
                <a:latin typeface="gitlab sans"/>
              </a:rPr>
              <a:t>View statistics for runner performance</a:t>
            </a:r>
          </a:p>
          <a:p>
            <a:pPr marL="0" indent="0">
              <a:buNone/>
            </a:pPr>
            <a:r>
              <a:rPr lang="en-US" sz="1600" dirty="0">
                <a:hlinkClick r:id="rId2"/>
              </a:rPr>
              <a:t>https://docs.gitlab.com/ee/ci/runners/runners_scope.html#view-statistics-for-runner-performance</a:t>
            </a:r>
            <a:r>
              <a:rPr lang="en-US" sz="1600" dirty="0"/>
              <a:t> </a:t>
            </a:r>
          </a:p>
          <a:p>
            <a:pPr marL="0" indent="0">
              <a:buNone/>
            </a:pPr>
            <a:r>
              <a:rPr lang="en-US" sz="1600" dirty="0"/>
              <a:t>As an administrator, you can view runner statistics to learn about the performance of your runner fleet.</a:t>
            </a:r>
          </a:p>
          <a:p>
            <a:pPr marL="0" indent="0">
              <a:buNone/>
            </a:pPr>
            <a:endParaRPr lang="en-US" sz="1600" dirty="0"/>
          </a:p>
          <a:p>
            <a:pPr marL="0" indent="0">
              <a:buNone/>
            </a:pPr>
            <a:r>
              <a:rPr lang="en-US" sz="1600" dirty="0"/>
              <a:t>The Median job queued time value is calculated by sampling the queue duration of the most recent 100 jobs that were run by Instance runners. Jobs from only the latest 5000 runners are considered.</a:t>
            </a:r>
          </a:p>
          <a:p>
            <a:pPr marL="0" indent="0">
              <a:buNone/>
            </a:pPr>
            <a:endParaRPr lang="en-US" sz="1600" dirty="0"/>
          </a:p>
          <a:p>
            <a:pPr marL="0" indent="0">
              <a:buNone/>
            </a:pPr>
            <a:r>
              <a:rPr lang="en-US" sz="1600" dirty="0"/>
              <a:t>The median is a value that falls into the 50th percentile: half of the jobs queued for longer than the median value, and half of the jobs queued for less than the median value.</a:t>
            </a:r>
          </a:p>
          <a:p>
            <a:pPr marL="0" indent="0">
              <a:buNone/>
            </a:pPr>
            <a:endParaRPr lang="en-US" sz="1600" dirty="0"/>
          </a:p>
          <a:p>
            <a:pPr marL="0" indent="0">
              <a:buNone/>
            </a:pPr>
            <a:r>
              <a:rPr lang="en-US" sz="1600" dirty="0"/>
              <a:t>To view runner statistics:</a:t>
            </a:r>
          </a:p>
          <a:p>
            <a:pPr marL="0" indent="0">
              <a:buNone/>
            </a:pPr>
            <a:endParaRPr lang="en-US" sz="1600" dirty="0"/>
          </a:p>
          <a:p>
            <a:pPr>
              <a:buFont typeface="+mj-lt"/>
              <a:buAutoNum type="arabicPeriod"/>
            </a:pPr>
            <a:r>
              <a:rPr lang="en-US" sz="1600" dirty="0"/>
              <a:t>On the left sidebar, at the bottom, select Admin Area.</a:t>
            </a:r>
          </a:p>
          <a:p>
            <a:pPr>
              <a:buFont typeface="+mj-lt"/>
              <a:buAutoNum type="arabicPeriod"/>
            </a:pPr>
            <a:r>
              <a:rPr lang="en-US" sz="1600" dirty="0"/>
              <a:t>Select CI/CD &gt; Runners.</a:t>
            </a:r>
          </a:p>
          <a:p>
            <a:pPr>
              <a:buFont typeface="+mj-lt"/>
              <a:buAutoNum type="arabicPeriod"/>
            </a:pPr>
            <a:r>
              <a:rPr lang="en-US" sz="1600" dirty="0"/>
              <a:t>Select View metrics.</a:t>
            </a:r>
            <a:endParaRPr lang="de-DE" sz="1600" dirty="0"/>
          </a:p>
        </p:txBody>
      </p:sp>
    </p:spTree>
    <p:extLst>
      <p:ext uri="{BB962C8B-B14F-4D97-AF65-F5344CB8AC3E}">
        <p14:creationId xmlns:p14="http://schemas.microsoft.com/office/powerpoint/2010/main" val="160149482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C0F13BC-8108-19BA-4223-072A23AF3437}"/>
              </a:ext>
            </a:extLst>
          </p:cNvPr>
          <p:cNvSpPr>
            <a:spLocks noGrp="1"/>
          </p:cNvSpPr>
          <p:nvPr>
            <p:ph type="title"/>
          </p:nvPr>
        </p:nvSpPr>
        <p:spPr/>
        <p:txBody>
          <a:bodyPr/>
          <a:lstStyle/>
          <a:p>
            <a:r>
              <a:rPr lang="de-DE" dirty="0"/>
              <a:t>Wollen wir das?</a:t>
            </a:r>
          </a:p>
        </p:txBody>
      </p:sp>
      <p:sp>
        <p:nvSpPr>
          <p:cNvPr id="3" name="Inhaltsplatzhalter 2">
            <a:extLst>
              <a:ext uri="{FF2B5EF4-FFF2-40B4-BE49-F238E27FC236}">
                <a16:creationId xmlns:a16="http://schemas.microsoft.com/office/drawing/2014/main" id="{3B8A68ED-466D-F7C4-4563-B9735AAA13DF}"/>
              </a:ext>
            </a:extLst>
          </p:cNvPr>
          <p:cNvSpPr>
            <a:spLocks noGrp="1"/>
          </p:cNvSpPr>
          <p:nvPr>
            <p:ph idx="1"/>
          </p:nvPr>
        </p:nvSpPr>
        <p:spPr/>
        <p:txBody>
          <a:bodyPr/>
          <a:lstStyle/>
          <a:p>
            <a:pPr marL="0" indent="0">
              <a:buNone/>
            </a:pPr>
            <a:r>
              <a:rPr lang="en-US" sz="1400" b="1" i="0" dirty="0">
                <a:solidFill>
                  <a:srgbClr val="222261"/>
                </a:solidFill>
                <a:effectLst/>
                <a:latin typeface="gitlab sans"/>
              </a:rPr>
              <a:t>Determine which runners need to be upgraded</a:t>
            </a:r>
          </a:p>
          <a:p>
            <a:pPr marL="0" indent="0">
              <a:buNone/>
            </a:pPr>
            <a:r>
              <a:rPr lang="de-DE" sz="1400" dirty="0">
                <a:hlinkClick r:id="rId2"/>
              </a:rPr>
              <a:t>https://docs.gitlab.com/ee/ci/runners/runners_scope.html#determine-which-runners-need-to-be-upgraded</a:t>
            </a:r>
            <a:r>
              <a:rPr lang="de-DE" sz="1400" dirty="0"/>
              <a:t> </a:t>
            </a:r>
          </a:p>
          <a:p>
            <a:pPr marL="0" indent="0">
              <a:buNone/>
            </a:pPr>
            <a:r>
              <a:rPr lang="en-US" sz="1400" dirty="0"/>
              <a:t>The version of GitLab Runner used by your runners should be kept up-to-date.</a:t>
            </a:r>
          </a:p>
          <a:p>
            <a:pPr marL="0" indent="0">
              <a:buNone/>
            </a:pPr>
            <a:endParaRPr lang="en-US" sz="1400" dirty="0"/>
          </a:p>
          <a:p>
            <a:pPr marL="0" indent="0">
              <a:buNone/>
            </a:pPr>
            <a:r>
              <a:rPr lang="en-US" sz="1400" dirty="0"/>
              <a:t>To determine which runners need to be upgraded:</a:t>
            </a:r>
          </a:p>
          <a:p>
            <a:pPr marL="0" indent="0">
              <a:buNone/>
            </a:pPr>
            <a:endParaRPr lang="en-US" sz="1400" dirty="0"/>
          </a:p>
          <a:p>
            <a:pPr>
              <a:buFont typeface="+mj-lt"/>
              <a:buAutoNum type="arabicPeriod"/>
            </a:pPr>
            <a:r>
              <a:rPr lang="en-US" sz="1400" dirty="0"/>
              <a:t>View the list of runners:</a:t>
            </a:r>
          </a:p>
          <a:p>
            <a:pPr lvl="1">
              <a:buFont typeface="Arial" panose="020B0604020202020204" pitchFamily="34" charset="0"/>
              <a:buChar char="•"/>
            </a:pPr>
            <a:r>
              <a:rPr lang="en-US" sz="1400" dirty="0"/>
              <a:t>For a group:</a:t>
            </a:r>
          </a:p>
          <a:p>
            <a:pPr marL="1257300" lvl="2" indent="-342900">
              <a:buFont typeface="+mj-lt"/>
              <a:buAutoNum type="arabicPeriod"/>
            </a:pPr>
            <a:r>
              <a:rPr lang="en-US" sz="1400" dirty="0"/>
              <a:t>On the left sidebar, select Search or go to and find your group.</a:t>
            </a:r>
          </a:p>
          <a:p>
            <a:pPr marL="1257300" lvl="2" indent="-342900">
              <a:buFont typeface="+mj-lt"/>
              <a:buAutoNum type="arabicPeriod"/>
            </a:pPr>
            <a:r>
              <a:rPr lang="en-US" sz="1400" dirty="0"/>
              <a:t>Select Build &gt; Runners.</a:t>
            </a:r>
          </a:p>
          <a:p>
            <a:pPr lvl="1">
              <a:buFont typeface="Arial" panose="020B0604020202020204" pitchFamily="34" charset="0"/>
              <a:buChar char="•"/>
            </a:pPr>
            <a:r>
              <a:rPr lang="en-US" sz="1400" dirty="0"/>
              <a:t>For the instance:</a:t>
            </a:r>
          </a:p>
          <a:p>
            <a:pPr marL="1257300" lvl="2" indent="-342900">
              <a:buFont typeface="+mj-lt"/>
              <a:buAutoNum type="arabicPeriod"/>
            </a:pPr>
            <a:r>
              <a:rPr lang="en-US" sz="1400" dirty="0"/>
              <a:t>On the left sidebar, at the bottom, select Admin Area.</a:t>
            </a:r>
          </a:p>
          <a:p>
            <a:pPr marL="1257300" lvl="2" indent="-342900">
              <a:buFont typeface="+mj-lt"/>
              <a:buAutoNum type="arabicPeriod"/>
            </a:pPr>
            <a:r>
              <a:rPr lang="en-US" sz="1400" dirty="0"/>
              <a:t>Select CI/CD &gt; Runners.</a:t>
            </a:r>
          </a:p>
          <a:p>
            <a:pPr>
              <a:buFont typeface="+mj-lt"/>
              <a:buAutoNum type="arabicPeriod"/>
            </a:pPr>
            <a:r>
              <a:rPr lang="en-US" sz="1400" dirty="0"/>
              <a:t>Above the list of runners, view the status:</a:t>
            </a:r>
          </a:p>
          <a:p>
            <a:pPr lvl="1">
              <a:buFont typeface="Arial" panose="020B0604020202020204" pitchFamily="34" charset="0"/>
              <a:buChar char="•"/>
            </a:pPr>
            <a:r>
              <a:rPr lang="en-US" sz="1400" dirty="0"/>
              <a:t>Outdated - recommended: The runner does not have the latest PATCH version, which may make it vulnerable to security or high severity bugs. Or, the runner is one or more MAJOR versions behind your GitLab instance, so some features may not be available or work properly.</a:t>
            </a:r>
          </a:p>
          <a:p>
            <a:pPr lvl="1">
              <a:buFont typeface="Arial" panose="020B0604020202020204" pitchFamily="34" charset="0"/>
              <a:buChar char="•"/>
            </a:pPr>
            <a:r>
              <a:rPr lang="en-US" sz="1400" dirty="0"/>
              <a:t>Outdated - available: Newer versions are available but upgrading is not critical.</a:t>
            </a:r>
          </a:p>
          <a:p>
            <a:pPr>
              <a:buFont typeface="+mj-lt"/>
              <a:buAutoNum type="arabicPeriod"/>
            </a:pPr>
            <a:r>
              <a:rPr lang="en-US" sz="1400" dirty="0"/>
              <a:t>Filter the list by status to view which individual runners need to be upgraded.</a:t>
            </a:r>
            <a:endParaRPr lang="de-DE" sz="1400" dirty="0"/>
          </a:p>
        </p:txBody>
      </p:sp>
    </p:spTree>
    <p:extLst>
      <p:ext uri="{BB962C8B-B14F-4D97-AF65-F5344CB8AC3E}">
        <p14:creationId xmlns:p14="http://schemas.microsoft.com/office/powerpoint/2010/main" val="2758937212"/>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45E3AFA-0458-C497-D9D7-15F0BDB24297}"/>
              </a:ext>
            </a:extLst>
          </p:cNvPr>
          <p:cNvSpPr>
            <a:spLocks noGrp="1"/>
          </p:cNvSpPr>
          <p:nvPr>
            <p:ph type="title"/>
          </p:nvPr>
        </p:nvSpPr>
        <p:spPr/>
        <p:txBody>
          <a:bodyPr/>
          <a:lstStyle/>
          <a:p>
            <a:r>
              <a:rPr lang="de-DE" dirty="0"/>
              <a:t>Wollen wir das?</a:t>
            </a:r>
          </a:p>
        </p:txBody>
      </p:sp>
      <p:sp>
        <p:nvSpPr>
          <p:cNvPr id="3" name="Inhaltsplatzhalter 2">
            <a:extLst>
              <a:ext uri="{FF2B5EF4-FFF2-40B4-BE49-F238E27FC236}">
                <a16:creationId xmlns:a16="http://schemas.microsoft.com/office/drawing/2014/main" id="{A0925B80-D309-F6B7-9EA9-4A5A21D5DB61}"/>
              </a:ext>
            </a:extLst>
          </p:cNvPr>
          <p:cNvSpPr>
            <a:spLocks noGrp="1"/>
          </p:cNvSpPr>
          <p:nvPr>
            <p:ph idx="1"/>
          </p:nvPr>
        </p:nvSpPr>
        <p:spPr/>
        <p:txBody>
          <a:bodyPr/>
          <a:lstStyle/>
          <a:p>
            <a:pPr marL="0" indent="0">
              <a:buNone/>
            </a:pPr>
            <a:r>
              <a:rPr lang="en-US" b="1" i="0" dirty="0">
                <a:solidFill>
                  <a:srgbClr val="222261"/>
                </a:solidFill>
                <a:effectLst/>
                <a:latin typeface="gitlab sans"/>
              </a:rPr>
              <a:t>Determine the IP address of a runner</a:t>
            </a:r>
          </a:p>
          <a:p>
            <a:pPr marL="0" indent="0">
              <a:buNone/>
            </a:pPr>
            <a:r>
              <a:rPr lang="de-DE" dirty="0"/>
              <a:t>Viel.</a:t>
            </a:r>
          </a:p>
          <a:p>
            <a:pPr marL="0" indent="0">
              <a:buNone/>
            </a:pPr>
            <a:r>
              <a:rPr lang="de-DE" dirty="0"/>
              <a:t>Hier: </a:t>
            </a:r>
            <a:r>
              <a:rPr lang="de-DE" dirty="0">
                <a:hlinkClick r:id="rId3"/>
              </a:rPr>
              <a:t>https://docs.gitlab.com/ee/ci/runners/runners_scope.html#determine-the-ip-address-of-a-runner</a:t>
            </a:r>
            <a:r>
              <a:rPr lang="de-DE" dirty="0"/>
              <a:t> </a:t>
            </a:r>
          </a:p>
        </p:txBody>
      </p:sp>
    </p:spTree>
    <p:extLst>
      <p:ext uri="{BB962C8B-B14F-4D97-AF65-F5344CB8AC3E}">
        <p14:creationId xmlns:p14="http://schemas.microsoft.com/office/powerpoint/2010/main" val="330843072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Runner registrieren</a:t>
            </a:r>
          </a:p>
          <a:p>
            <a:pPr marL="0" indent="0">
              <a:buNone/>
            </a:pPr>
            <a:r>
              <a:rPr lang="de-DE" dirty="0"/>
              <a:t>Ist schon am Anfang beschrieben.</a:t>
            </a:r>
          </a:p>
          <a:p>
            <a:pPr marL="0" indent="0">
              <a:buNone/>
            </a:pPr>
            <a:r>
              <a:rPr lang="de-DE" dirty="0">
                <a:hlinkClick r:id="rId3"/>
              </a:rPr>
              <a:t>https://docs.gitlab.com/runner/register/?tab=Linux</a:t>
            </a:r>
            <a:r>
              <a:rPr lang="de-DE" dirty="0"/>
              <a:t> </a:t>
            </a:r>
          </a:p>
          <a:p>
            <a:pPr marL="0" indent="0">
              <a:buNone/>
            </a:pPr>
            <a:endParaRPr lang="de-DE" b="1" dirty="0"/>
          </a:p>
          <a:p>
            <a:pPr marL="0" indent="0">
              <a:buNone/>
            </a:pPr>
            <a:endParaRPr lang="de-DE" b="1" dirty="0"/>
          </a:p>
        </p:txBody>
      </p:sp>
    </p:spTree>
    <p:extLst>
      <p:ext uri="{BB962C8B-B14F-4D97-AF65-F5344CB8AC3E}">
        <p14:creationId xmlns:p14="http://schemas.microsoft.com/office/powerpoint/2010/main" val="2238531874"/>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Runner konfigurieren</a:t>
            </a:r>
          </a:p>
          <a:p>
            <a:pPr marL="0" indent="0">
              <a:buNone/>
            </a:pPr>
            <a:r>
              <a:rPr lang="de-DE" dirty="0"/>
              <a:t>Wird durch das vorherige abgefrühstückt.</a:t>
            </a:r>
          </a:p>
          <a:p>
            <a:pPr marL="0" indent="0">
              <a:buNone/>
            </a:pPr>
            <a:endParaRPr lang="de-DE" dirty="0"/>
          </a:p>
          <a:p>
            <a:pPr marL="0" indent="0">
              <a:buNone/>
            </a:pPr>
            <a:r>
              <a:rPr lang="de-DE" dirty="0"/>
              <a:t>Die Doku von </a:t>
            </a:r>
            <a:r>
              <a:rPr lang="de-DE" dirty="0" err="1"/>
              <a:t>GitLab</a:t>
            </a:r>
            <a:r>
              <a:rPr lang="de-DE" dirty="0"/>
              <a:t> selbst ist super lang:</a:t>
            </a:r>
          </a:p>
          <a:p>
            <a:pPr marL="0" indent="0">
              <a:buNone/>
            </a:pPr>
            <a:r>
              <a:rPr lang="de-DE" dirty="0">
                <a:hlinkClick r:id="rId3"/>
              </a:rPr>
              <a:t>https://docs.gitlab.com/ee/ci/runners/configure_runners.html</a:t>
            </a:r>
            <a:r>
              <a:rPr lang="de-DE" dirty="0"/>
              <a:t> </a:t>
            </a:r>
          </a:p>
          <a:p>
            <a:pPr marL="0" indent="0">
              <a:buNone/>
            </a:pPr>
            <a:endParaRPr lang="de-DE" b="1" dirty="0"/>
          </a:p>
        </p:txBody>
      </p:sp>
    </p:spTree>
    <p:extLst>
      <p:ext uri="{BB962C8B-B14F-4D97-AF65-F5344CB8AC3E}">
        <p14:creationId xmlns:p14="http://schemas.microsoft.com/office/powerpoint/2010/main" val="218581007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623803F-97C3-215D-E258-C690188E9BEA}"/>
              </a:ext>
            </a:extLst>
          </p:cNvPr>
          <p:cNvSpPr>
            <a:spLocks noGrp="1"/>
          </p:cNvSpPr>
          <p:nvPr>
            <p:ph type="title"/>
          </p:nvPr>
        </p:nvSpPr>
        <p:spPr/>
        <p:txBody>
          <a:bodyPr/>
          <a:lstStyle/>
          <a:p>
            <a:r>
              <a:rPr lang="de-DE" dirty="0" err="1"/>
              <a:t>GitLab</a:t>
            </a:r>
            <a:r>
              <a:rPr lang="de-DE" dirty="0"/>
              <a:t> Runner</a:t>
            </a:r>
          </a:p>
        </p:txBody>
      </p:sp>
      <p:pic>
        <p:nvPicPr>
          <p:cNvPr id="5" name="Inhaltsplatzhalter 4">
            <a:extLst>
              <a:ext uri="{FF2B5EF4-FFF2-40B4-BE49-F238E27FC236}">
                <a16:creationId xmlns:a16="http://schemas.microsoft.com/office/drawing/2014/main" id="{B86BA6BA-3FD2-ABE6-6FE6-D787A1D6899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265882" y="1268760"/>
            <a:ext cx="6612235" cy="4915095"/>
          </a:xfrm>
        </p:spPr>
      </p:pic>
    </p:spTree>
    <p:extLst>
      <p:ext uri="{BB962C8B-B14F-4D97-AF65-F5344CB8AC3E}">
        <p14:creationId xmlns:p14="http://schemas.microsoft.com/office/powerpoint/2010/main" val="1805919786"/>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7186B53-37C6-EDAC-E1C8-DF765FA8A6F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95B7C673-EB6A-3A77-468D-D3FD88DBCE11}"/>
              </a:ext>
            </a:extLst>
          </p:cNvPr>
          <p:cNvSpPr>
            <a:spLocks noGrp="1"/>
          </p:cNvSpPr>
          <p:nvPr>
            <p:ph idx="1"/>
          </p:nvPr>
        </p:nvSpPr>
        <p:spPr/>
        <p:txBody>
          <a:bodyPr/>
          <a:lstStyle/>
          <a:p>
            <a:pPr marL="0" indent="0">
              <a:buNone/>
            </a:pPr>
            <a:r>
              <a:rPr lang="de-DE" b="1" dirty="0"/>
              <a:t>TL;DR</a:t>
            </a:r>
          </a:p>
          <a:p>
            <a:pPr>
              <a:buFont typeface="Arial" panose="020B0604020202020204" pitchFamily="34" charset="0"/>
              <a:buChar char="•"/>
            </a:pPr>
            <a:r>
              <a:rPr lang="de-DE" u="sng" dirty="0" err="1"/>
              <a:t>GitLab</a:t>
            </a:r>
            <a:r>
              <a:rPr lang="de-DE" u="sng" dirty="0"/>
              <a:t> Job</a:t>
            </a:r>
          </a:p>
          <a:p>
            <a:pPr lvl="1">
              <a:buFont typeface="Arial" panose="020B0604020202020204" pitchFamily="34" charset="0"/>
              <a:buChar char="•"/>
            </a:pPr>
            <a:r>
              <a:rPr lang="de-DE" dirty="0"/>
              <a:t>Kleinste Komponente einer Pipeline</a:t>
            </a:r>
          </a:p>
          <a:p>
            <a:pPr lvl="1">
              <a:buFont typeface="Arial" panose="020B0604020202020204" pitchFamily="34" charset="0"/>
              <a:buChar char="•"/>
            </a:pPr>
            <a:r>
              <a:rPr lang="de-DE" dirty="0"/>
              <a:t>1-n auszuführbare Befehle</a:t>
            </a:r>
          </a:p>
          <a:p>
            <a:pPr lvl="1">
              <a:buFont typeface="Arial" panose="020B0604020202020204" pitchFamily="34" charset="0"/>
              <a:buChar char="•"/>
            </a:pPr>
            <a:endParaRPr lang="de-DE" dirty="0"/>
          </a:p>
          <a:p>
            <a:pPr>
              <a:buFont typeface="Arial" panose="020B0604020202020204" pitchFamily="34" charset="0"/>
              <a:buChar char="•"/>
            </a:pPr>
            <a:r>
              <a:rPr lang="de-DE" u="sng" dirty="0" err="1"/>
              <a:t>GitLab</a:t>
            </a:r>
            <a:r>
              <a:rPr lang="de-DE" u="sng" dirty="0"/>
              <a:t> Runner</a:t>
            </a:r>
          </a:p>
          <a:p>
            <a:pPr lvl="1">
              <a:buFont typeface="Arial" panose="020B0604020202020204" pitchFamily="34" charset="0"/>
              <a:buChar char="•"/>
            </a:pPr>
            <a:r>
              <a:rPr lang="de-DE" dirty="0"/>
              <a:t>Agent, oft auf anderer Infrastruktur</a:t>
            </a:r>
          </a:p>
          <a:p>
            <a:pPr lvl="1">
              <a:buFont typeface="Arial" panose="020B0604020202020204" pitchFamily="34" charset="0"/>
              <a:buChar char="•"/>
            </a:pPr>
            <a:r>
              <a:rPr lang="de-DE" dirty="0" err="1"/>
              <a:t>GitLab</a:t>
            </a:r>
            <a:r>
              <a:rPr lang="de-DE" dirty="0"/>
              <a:t> Server gibt Anweisung über nächste </a:t>
            </a:r>
            <a:r>
              <a:rPr lang="de-DE" dirty="0">
                <a:sym typeface="Wingdings" panose="05000000000000000000" pitchFamily="2" charset="2"/>
              </a:rPr>
              <a:t>Job-Ausführung</a:t>
            </a:r>
          </a:p>
          <a:p>
            <a:pPr lvl="1">
              <a:buFont typeface="Arial" panose="020B0604020202020204" pitchFamily="34" charset="0"/>
              <a:buChar char="•"/>
            </a:pPr>
            <a:endParaRPr lang="de-DE" dirty="0"/>
          </a:p>
          <a:p>
            <a:pPr>
              <a:buFont typeface="Arial" panose="020B0604020202020204" pitchFamily="34" charset="0"/>
              <a:buChar char="•"/>
            </a:pPr>
            <a:r>
              <a:rPr lang="de-DE" u="sng" dirty="0"/>
              <a:t>Runner </a:t>
            </a:r>
            <a:r>
              <a:rPr lang="de-DE" u="sng" dirty="0" err="1"/>
              <a:t>Executor</a:t>
            </a:r>
            <a:endParaRPr lang="de-DE" u="sng" dirty="0"/>
          </a:p>
          <a:p>
            <a:pPr lvl="1">
              <a:buFont typeface="Arial" panose="020B0604020202020204" pitchFamily="34" charset="0"/>
              <a:buChar char="•"/>
            </a:pPr>
            <a:r>
              <a:rPr lang="de-DE" dirty="0"/>
              <a:t>Jeder Runner hat mindestens einen </a:t>
            </a:r>
            <a:r>
              <a:rPr lang="de-DE" dirty="0" err="1"/>
              <a:t>Executor</a:t>
            </a:r>
            <a:endParaRPr lang="de-DE" dirty="0"/>
          </a:p>
          <a:p>
            <a:pPr lvl="1">
              <a:buFont typeface="Arial" panose="020B0604020202020204" pitchFamily="34" charset="0"/>
              <a:buChar char="•"/>
            </a:pPr>
            <a:r>
              <a:rPr lang="de-DE" dirty="0" err="1"/>
              <a:t>Executor</a:t>
            </a:r>
            <a:r>
              <a:rPr lang="de-DE" dirty="0"/>
              <a:t> = Umgebung für die Ausführung des </a:t>
            </a:r>
            <a:r>
              <a:rPr lang="de-DE" dirty="0" err="1"/>
              <a:t>GitLab</a:t>
            </a:r>
            <a:r>
              <a:rPr lang="de-DE" dirty="0"/>
              <a:t> Jobs</a:t>
            </a:r>
          </a:p>
        </p:txBody>
      </p:sp>
    </p:spTree>
    <p:extLst>
      <p:ext uri="{BB962C8B-B14F-4D97-AF65-F5344CB8AC3E}">
        <p14:creationId xmlns:p14="http://schemas.microsoft.com/office/powerpoint/2010/main" val="1520276084"/>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Executors</a:t>
            </a:r>
            <a:endParaRPr lang="de-DE" dirty="0"/>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err="1"/>
              <a:t>Executors</a:t>
            </a:r>
            <a:endParaRPr lang="de-DE" b="1" dirty="0"/>
          </a:p>
          <a:p>
            <a:pPr>
              <a:buFont typeface="Arial" panose="020B0604020202020204" pitchFamily="34" charset="0"/>
              <a:buChar char="•"/>
            </a:pPr>
            <a:r>
              <a:rPr lang="de-DE" dirty="0"/>
              <a:t>Verfügbare </a:t>
            </a:r>
            <a:r>
              <a:rPr lang="de-DE" dirty="0" err="1"/>
              <a:t>Executors</a:t>
            </a:r>
            <a:r>
              <a:rPr lang="de-DE" dirty="0"/>
              <a:t> in </a:t>
            </a:r>
            <a:r>
              <a:rPr lang="de-DE" dirty="0" err="1"/>
              <a:t>GitLab</a:t>
            </a:r>
            <a:endParaRPr lang="de-DE" dirty="0"/>
          </a:p>
          <a:p>
            <a:pPr lvl="1">
              <a:buFont typeface="Arial" panose="020B0604020202020204" pitchFamily="34" charset="0"/>
              <a:buChar char="•"/>
            </a:pPr>
            <a:r>
              <a:rPr lang="de-DE" dirty="0"/>
              <a:t>Shell</a:t>
            </a:r>
          </a:p>
          <a:p>
            <a:pPr lvl="1">
              <a:buFont typeface="Arial" panose="020B0604020202020204" pitchFamily="34" charset="0"/>
              <a:buChar char="•"/>
            </a:pPr>
            <a:r>
              <a:rPr lang="de-DE" dirty="0"/>
              <a:t>SSH</a:t>
            </a:r>
          </a:p>
          <a:p>
            <a:pPr lvl="1">
              <a:buFont typeface="Arial" panose="020B0604020202020204" pitchFamily="34" charset="0"/>
              <a:buChar char="•"/>
            </a:pPr>
            <a:r>
              <a:rPr lang="de-DE" dirty="0"/>
              <a:t>VirtualBox</a:t>
            </a:r>
          </a:p>
          <a:p>
            <a:pPr lvl="1">
              <a:buFont typeface="Arial" panose="020B0604020202020204" pitchFamily="34" charset="0"/>
              <a:buChar char="•"/>
            </a:pPr>
            <a:r>
              <a:rPr lang="de-DE" dirty="0"/>
              <a:t>Parallels</a:t>
            </a:r>
          </a:p>
          <a:p>
            <a:pPr lvl="1">
              <a:buFont typeface="Arial" panose="020B0604020202020204" pitchFamily="34" charset="0"/>
              <a:buChar char="•"/>
            </a:pPr>
            <a:r>
              <a:rPr lang="de-DE" dirty="0"/>
              <a:t>Docker</a:t>
            </a:r>
          </a:p>
          <a:p>
            <a:pPr lvl="1">
              <a:buFont typeface="Arial" panose="020B0604020202020204" pitchFamily="34" charset="0"/>
              <a:buChar char="•"/>
            </a:pPr>
            <a:r>
              <a:rPr lang="de-DE" dirty="0" err="1"/>
              <a:t>Kubernetes</a:t>
            </a:r>
            <a:endParaRPr lang="de-DE" dirty="0"/>
          </a:p>
          <a:p>
            <a:pPr>
              <a:buFont typeface="Arial" panose="020B0604020202020204" pitchFamily="34" charset="0"/>
              <a:buChar char="•"/>
            </a:pPr>
            <a:r>
              <a:rPr lang="de-DE" dirty="0"/>
              <a:t>Abhängig vom Use Case!</a:t>
            </a:r>
          </a:p>
          <a:p>
            <a:pPr lvl="1">
              <a:buFont typeface="Arial" panose="020B0604020202020204" pitchFamily="34" charset="0"/>
              <a:buChar char="•"/>
            </a:pPr>
            <a:r>
              <a:rPr lang="de-DE" dirty="0"/>
              <a:t>Es gibt nicht den „besten“ </a:t>
            </a:r>
            <a:r>
              <a:rPr lang="de-DE" dirty="0" err="1"/>
              <a:t>Executor</a:t>
            </a:r>
            <a:r>
              <a:rPr lang="de-DE" dirty="0"/>
              <a:t>!</a:t>
            </a:r>
          </a:p>
          <a:p>
            <a:pPr lvl="1">
              <a:buFont typeface="Arial" panose="020B0604020202020204" pitchFamily="34" charset="0"/>
              <a:buChar char="•"/>
            </a:pPr>
            <a:endParaRPr lang="de-DE" dirty="0"/>
          </a:p>
        </p:txBody>
      </p:sp>
    </p:spTree>
    <p:extLst>
      <p:ext uri="{BB962C8B-B14F-4D97-AF65-F5344CB8AC3E}">
        <p14:creationId xmlns:p14="http://schemas.microsoft.com/office/powerpoint/2010/main" val="949730093"/>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7C93AD8-3A8D-6989-FEBD-DA63D84B1B1F}"/>
              </a:ext>
            </a:extLst>
          </p:cNvPr>
          <p:cNvSpPr>
            <a:spLocks noGrp="1"/>
          </p:cNvSpPr>
          <p:nvPr>
            <p:ph type="title"/>
          </p:nvPr>
        </p:nvSpPr>
        <p:spPr/>
        <p:txBody>
          <a:bodyPr/>
          <a:lstStyle/>
          <a:p>
            <a:r>
              <a:rPr lang="de-DE" dirty="0" err="1"/>
              <a:t>Executors</a:t>
            </a:r>
            <a:endParaRPr lang="de-DE" dirty="0"/>
          </a:p>
        </p:txBody>
      </p:sp>
      <p:sp>
        <p:nvSpPr>
          <p:cNvPr id="3" name="Inhaltsplatzhalter 2">
            <a:extLst>
              <a:ext uri="{FF2B5EF4-FFF2-40B4-BE49-F238E27FC236}">
                <a16:creationId xmlns:a16="http://schemas.microsoft.com/office/drawing/2014/main" id="{D24D0738-1D86-965F-46E5-56ACABA7F5BE}"/>
              </a:ext>
            </a:extLst>
          </p:cNvPr>
          <p:cNvSpPr>
            <a:spLocks noGrp="1"/>
          </p:cNvSpPr>
          <p:nvPr>
            <p:ph idx="1"/>
          </p:nvPr>
        </p:nvSpPr>
        <p:spPr/>
        <p:txBody>
          <a:bodyPr/>
          <a:lstStyle/>
          <a:p>
            <a:pPr marL="0" indent="0">
              <a:buNone/>
            </a:pPr>
            <a:r>
              <a:rPr lang="de-DE" b="1" dirty="0"/>
              <a:t>Shell </a:t>
            </a:r>
            <a:r>
              <a:rPr lang="de-DE" b="1" dirty="0" err="1"/>
              <a:t>Executor</a:t>
            </a:r>
            <a:endParaRPr lang="de-DE" b="1" dirty="0"/>
          </a:p>
          <a:p>
            <a:pPr>
              <a:buFont typeface="Arial" panose="020B0604020202020204" pitchFamily="34" charset="0"/>
              <a:buChar char="•"/>
            </a:pPr>
            <a:r>
              <a:rPr lang="de-DE" dirty="0"/>
              <a:t>Umgebung des Runners = Umgebung der Jobausführung</a:t>
            </a:r>
          </a:p>
          <a:p>
            <a:pPr lvl="1">
              <a:buFont typeface="Arial" panose="020B0604020202020204" pitchFamily="34" charset="0"/>
              <a:buChar char="•"/>
            </a:pPr>
            <a:r>
              <a:rPr lang="de-DE" dirty="0"/>
              <a:t>Analog Jenkins o.ä.</a:t>
            </a:r>
          </a:p>
          <a:p>
            <a:pPr>
              <a:buFont typeface="Arial" panose="020B0604020202020204" pitchFamily="34" charset="0"/>
              <a:buChar char="•"/>
            </a:pPr>
            <a:r>
              <a:rPr lang="de-DE" dirty="0" err="1"/>
              <a:t>Dependencies</a:t>
            </a:r>
            <a:r>
              <a:rPr lang="de-DE" dirty="0"/>
              <a:t> müssen auf OS installiert sein</a:t>
            </a:r>
          </a:p>
          <a:p>
            <a:pPr>
              <a:buFont typeface="Arial" panose="020B0604020202020204" pitchFamily="34" charset="0"/>
              <a:buChar char="•"/>
            </a:pPr>
            <a:r>
              <a:rPr lang="de-DE" dirty="0"/>
              <a:t>Docker Images in .</a:t>
            </a:r>
            <a:r>
              <a:rPr lang="de-DE" dirty="0" err="1"/>
              <a:t>gitlab-ci.yaml</a:t>
            </a:r>
            <a:r>
              <a:rPr lang="de-DE" dirty="0"/>
              <a:t> werden ignoriert!</a:t>
            </a:r>
          </a:p>
          <a:p>
            <a:pPr lvl="1">
              <a:buFont typeface="Arial" panose="020B0604020202020204" pitchFamily="34" charset="0"/>
              <a:buChar char="•"/>
            </a:pPr>
            <a:r>
              <a:rPr lang="de-DE" dirty="0"/>
              <a:t>Selbst wenn Docker installiert ist</a:t>
            </a:r>
          </a:p>
          <a:p>
            <a:pPr>
              <a:buFont typeface="Arial" panose="020B0604020202020204" pitchFamily="34" charset="0"/>
              <a:buChar char="•"/>
            </a:pPr>
            <a:r>
              <a:rPr lang="de-DE" dirty="0"/>
              <a:t>Alles zur Laufzeit vorhanden</a:t>
            </a:r>
          </a:p>
          <a:p>
            <a:pPr lvl="1">
              <a:buFont typeface="Arial" panose="020B0604020202020204" pitchFamily="34" charset="0"/>
              <a:buChar char="•"/>
            </a:pPr>
            <a:r>
              <a:rPr lang="de-DE" dirty="0">
                <a:sym typeface="Wingdings" panose="05000000000000000000" pitchFamily="2" charset="2"/>
              </a:rPr>
              <a:t> Umgehende Ausführung der Jobs</a:t>
            </a: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1379235772"/>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7C93AD8-3A8D-6989-FEBD-DA63D84B1B1F}"/>
              </a:ext>
            </a:extLst>
          </p:cNvPr>
          <p:cNvSpPr>
            <a:spLocks noGrp="1"/>
          </p:cNvSpPr>
          <p:nvPr>
            <p:ph type="title"/>
          </p:nvPr>
        </p:nvSpPr>
        <p:spPr/>
        <p:txBody>
          <a:bodyPr/>
          <a:lstStyle/>
          <a:p>
            <a:r>
              <a:rPr lang="de-DE" dirty="0" err="1"/>
              <a:t>Executors</a:t>
            </a:r>
            <a:endParaRPr lang="de-DE" dirty="0"/>
          </a:p>
        </p:txBody>
      </p:sp>
      <p:sp>
        <p:nvSpPr>
          <p:cNvPr id="3" name="Inhaltsplatzhalter 2">
            <a:extLst>
              <a:ext uri="{FF2B5EF4-FFF2-40B4-BE49-F238E27FC236}">
                <a16:creationId xmlns:a16="http://schemas.microsoft.com/office/drawing/2014/main" id="{D24D0738-1D86-965F-46E5-56ACABA7F5BE}"/>
              </a:ext>
            </a:extLst>
          </p:cNvPr>
          <p:cNvSpPr>
            <a:spLocks noGrp="1"/>
          </p:cNvSpPr>
          <p:nvPr>
            <p:ph idx="1"/>
          </p:nvPr>
        </p:nvSpPr>
        <p:spPr/>
        <p:txBody>
          <a:bodyPr/>
          <a:lstStyle/>
          <a:p>
            <a:pPr marL="0" indent="0">
              <a:buNone/>
            </a:pPr>
            <a:r>
              <a:rPr lang="de-DE" b="1" dirty="0"/>
              <a:t>Shell </a:t>
            </a:r>
            <a:r>
              <a:rPr lang="de-DE" b="1" dirty="0" err="1"/>
              <a:t>Executor</a:t>
            </a:r>
            <a:endParaRPr lang="de-DE" b="1" dirty="0"/>
          </a:p>
          <a:p>
            <a:pPr>
              <a:buFont typeface="Arial" panose="020B0604020202020204" pitchFamily="34" charset="0"/>
              <a:buChar char="•"/>
            </a:pPr>
            <a:r>
              <a:rPr lang="de-DE" dirty="0"/>
              <a:t>Use Case</a:t>
            </a:r>
          </a:p>
          <a:p>
            <a:pPr lvl="1">
              <a:buFont typeface="Arial" panose="020B0604020202020204" pitchFamily="34" charset="0"/>
              <a:buChar char="•"/>
            </a:pPr>
            <a:r>
              <a:rPr lang="de-DE" dirty="0"/>
              <a:t>Native Umgebung</a:t>
            </a:r>
          </a:p>
          <a:p>
            <a:pPr lvl="1">
              <a:buFont typeface="Arial" panose="020B0604020202020204" pitchFamily="34" charset="0"/>
              <a:buChar char="•"/>
            </a:pPr>
            <a:r>
              <a:rPr lang="de-DE" dirty="0"/>
              <a:t>Einheitliche </a:t>
            </a:r>
            <a:r>
              <a:rPr lang="de-DE" dirty="0" err="1"/>
              <a:t>Builds</a:t>
            </a:r>
            <a:endParaRPr lang="de-DE" dirty="0"/>
          </a:p>
          <a:p>
            <a:pPr>
              <a:buFont typeface="Arial" panose="020B0604020202020204" pitchFamily="34" charset="0"/>
              <a:buChar char="•"/>
            </a:pPr>
            <a:endParaRPr lang="de-DE" dirty="0"/>
          </a:p>
          <a:p>
            <a:pPr>
              <a:buFont typeface="Arial" panose="020B0604020202020204" pitchFamily="34" charset="0"/>
              <a:buChar char="•"/>
            </a:pPr>
            <a:r>
              <a:rPr lang="de-DE" dirty="0"/>
              <a:t>Zu beachten</a:t>
            </a:r>
          </a:p>
          <a:p>
            <a:pPr lvl="1">
              <a:buFont typeface="Arial" panose="020B0604020202020204" pitchFamily="34" charset="0"/>
              <a:buChar char="•"/>
            </a:pPr>
            <a:r>
              <a:rPr lang="de-DE" dirty="0"/>
              <a:t>Umgebung</a:t>
            </a:r>
          </a:p>
          <a:p>
            <a:pPr lvl="2">
              <a:buFont typeface="Arial" panose="020B0604020202020204" pitchFamily="34" charset="0"/>
              <a:buChar char="•"/>
            </a:pPr>
            <a:r>
              <a:rPr lang="de-DE" sz="1800" dirty="0"/>
              <a:t>Versionen installierter Software und </a:t>
            </a:r>
            <a:r>
              <a:rPr lang="de-DE" sz="1800" dirty="0" err="1"/>
              <a:t>Dependencies</a:t>
            </a:r>
            <a:endParaRPr lang="de-DE" sz="1800" dirty="0"/>
          </a:p>
          <a:p>
            <a:pPr lvl="2">
              <a:buFont typeface="Arial" panose="020B0604020202020204" pitchFamily="34" charset="0"/>
              <a:buChar char="•"/>
            </a:pPr>
            <a:r>
              <a:rPr lang="de-DE" sz="1800" dirty="0"/>
              <a:t>Abweichungen in der Infrastruktur</a:t>
            </a:r>
            <a:endParaRPr lang="de-DE" sz="1800" dirty="0">
              <a:sym typeface="Wingdings" panose="05000000000000000000" pitchFamily="2" charset="2"/>
            </a:endParaRPr>
          </a:p>
          <a:p>
            <a:pPr lvl="1">
              <a:buFont typeface="Arial" panose="020B0604020202020204" pitchFamily="34" charset="0"/>
              <a:buChar char="•"/>
            </a:pPr>
            <a:r>
              <a:rPr lang="de-DE" dirty="0"/>
              <a:t>Andere Jobs</a:t>
            </a:r>
          </a:p>
          <a:p>
            <a:pPr lvl="2">
              <a:buFont typeface="Arial" panose="020B0604020202020204" pitchFamily="34" charset="0"/>
              <a:buChar char="•"/>
            </a:pPr>
            <a:r>
              <a:rPr lang="de-DE" sz="1800" dirty="0"/>
              <a:t>Keine Isolation</a:t>
            </a:r>
          </a:p>
          <a:p>
            <a:pPr lvl="2">
              <a:buFont typeface="Arial" panose="020B0604020202020204" pitchFamily="34" charset="0"/>
              <a:buChar char="•"/>
            </a:pPr>
            <a:r>
              <a:rPr lang="de-DE" sz="1800" dirty="0">
                <a:sym typeface="Wingdings" panose="05000000000000000000" pitchFamily="2" charset="2"/>
              </a:rPr>
              <a:t>„</a:t>
            </a:r>
            <a:r>
              <a:rPr lang="de-DE" sz="1800" dirty="0" err="1">
                <a:sym typeface="Wingdings" panose="05000000000000000000" pitchFamily="2" charset="2"/>
              </a:rPr>
              <a:t>Left-overs</a:t>
            </a:r>
            <a:r>
              <a:rPr lang="de-DE" sz="1800" dirty="0">
                <a:sym typeface="Wingdings" panose="05000000000000000000" pitchFamily="2" charset="2"/>
              </a:rPr>
              <a:t>“  keine saubere </a:t>
            </a:r>
            <a:r>
              <a:rPr lang="de-DE" sz="1800" dirty="0" err="1">
                <a:sym typeface="Wingdings" panose="05000000000000000000" pitchFamily="2" charset="2"/>
              </a:rPr>
              <a:t>Build</a:t>
            </a:r>
            <a:r>
              <a:rPr lang="de-DE" sz="1800" dirty="0">
                <a:sym typeface="Wingdings" panose="05000000000000000000" pitchFamily="2" charset="2"/>
              </a:rPr>
              <a:t>-Umgebung</a:t>
            </a:r>
            <a:endParaRPr lang="de-DE" sz="1800" dirty="0"/>
          </a:p>
          <a:p>
            <a:pPr lvl="2">
              <a:buFont typeface="Arial" panose="020B0604020202020204" pitchFamily="34" charset="0"/>
              <a:buChar char="•"/>
            </a:pPr>
            <a:r>
              <a:rPr lang="de-DE" sz="1800" dirty="0"/>
              <a:t>Vertrauen (voller Zugriff auf Projekt &amp; Secrets)</a:t>
            </a:r>
          </a:p>
          <a:p>
            <a:pPr>
              <a:buFont typeface="Arial" panose="020B0604020202020204" pitchFamily="34" charset="0"/>
              <a:buChar char="•"/>
            </a:pPr>
            <a:endParaRPr lang="de-DE" dirty="0"/>
          </a:p>
        </p:txBody>
      </p:sp>
    </p:spTree>
    <p:extLst>
      <p:ext uri="{BB962C8B-B14F-4D97-AF65-F5344CB8AC3E}">
        <p14:creationId xmlns:p14="http://schemas.microsoft.com/office/powerpoint/2010/main" val="28845789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62741A2-D52A-10C8-AD02-8D793E3869E9}"/>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FDCC01D8-9F8B-9854-0B90-FBAF454D60D5}"/>
              </a:ext>
            </a:extLst>
          </p:cNvPr>
          <p:cNvSpPr>
            <a:spLocks noGrp="1"/>
          </p:cNvSpPr>
          <p:nvPr>
            <p:ph idx="1"/>
          </p:nvPr>
        </p:nvSpPr>
        <p:spPr/>
        <p:txBody>
          <a:bodyPr/>
          <a:lstStyle/>
          <a:p>
            <a:pPr marL="0" indent="0">
              <a:buNone/>
            </a:pPr>
            <a:r>
              <a:rPr lang="de-DE" b="1" dirty="0" err="1"/>
              <a:t>GitLab</a:t>
            </a:r>
            <a:r>
              <a:rPr lang="de-DE" b="1" dirty="0"/>
              <a:t> und </a:t>
            </a:r>
            <a:r>
              <a:rPr lang="de-DE" b="1" dirty="0" err="1"/>
              <a:t>GitLab</a:t>
            </a:r>
            <a:r>
              <a:rPr lang="de-DE" b="1" dirty="0"/>
              <a:t> Runner Versionen</a:t>
            </a:r>
          </a:p>
          <a:p>
            <a:pPr>
              <a:buFont typeface="Arial" panose="020B0604020202020204" pitchFamily="34" charset="0"/>
              <a:buChar char="•"/>
            </a:pPr>
            <a:r>
              <a:rPr lang="de-DE" dirty="0"/>
              <a:t>MAJOR.MINOR </a:t>
            </a:r>
            <a:r>
              <a:rPr lang="de-DE" dirty="0" err="1"/>
              <a:t>sync</a:t>
            </a:r>
            <a:r>
              <a:rPr lang="de-DE" dirty="0"/>
              <a:t>: </a:t>
            </a:r>
          </a:p>
          <a:p>
            <a:pPr lvl="1">
              <a:buFont typeface="Arial" panose="020B0604020202020204" pitchFamily="34" charset="0"/>
              <a:buChar char="•"/>
            </a:pPr>
            <a:r>
              <a:rPr lang="de-DE" dirty="0" err="1"/>
              <a:t>GitLab</a:t>
            </a:r>
            <a:r>
              <a:rPr lang="de-DE" dirty="0"/>
              <a:t> </a:t>
            </a:r>
            <a:r>
              <a:rPr lang="de-DE" dirty="0">
                <a:sym typeface="Wingdings" panose="05000000000000000000" pitchFamily="2" charset="2"/>
              </a:rPr>
              <a:t>&lt;-&gt;</a:t>
            </a:r>
            <a:r>
              <a:rPr lang="de-DE" dirty="0"/>
              <a:t> </a:t>
            </a:r>
            <a:r>
              <a:rPr lang="de-DE" dirty="0" err="1"/>
              <a:t>GitLab</a:t>
            </a:r>
            <a:r>
              <a:rPr lang="de-DE" dirty="0"/>
              <a:t> Runner</a:t>
            </a:r>
          </a:p>
          <a:p>
            <a:pPr>
              <a:buFont typeface="Arial" panose="020B0604020202020204" pitchFamily="34" charset="0"/>
              <a:buChar char="•"/>
            </a:pPr>
            <a:r>
              <a:rPr lang="de-DE" dirty="0"/>
              <a:t> Rückwärtskompatibilität</a:t>
            </a:r>
          </a:p>
          <a:p>
            <a:pPr lvl="1">
              <a:buFont typeface="Arial" panose="020B0604020202020204" pitchFamily="34" charset="0"/>
              <a:buChar char="•"/>
            </a:pPr>
            <a:r>
              <a:rPr lang="de-DE" dirty="0"/>
              <a:t>Bei MINOR gegeben</a:t>
            </a:r>
          </a:p>
          <a:p>
            <a:pPr lvl="1">
              <a:buFont typeface="Arial" panose="020B0604020202020204" pitchFamily="34" charset="0"/>
              <a:buChar char="•"/>
            </a:pPr>
            <a:r>
              <a:rPr lang="de-DE" dirty="0"/>
              <a:t>Aber: neue </a:t>
            </a:r>
            <a:r>
              <a:rPr lang="de-DE" dirty="0" err="1"/>
              <a:t>GitLab</a:t>
            </a:r>
            <a:r>
              <a:rPr lang="de-DE" dirty="0"/>
              <a:t>-Features beachten!</a:t>
            </a:r>
          </a:p>
          <a:p>
            <a:pPr>
              <a:buFont typeface="Arial" panose="020B0604020202020204" pitchFamily="34" charset="0"/>
              <a:buChar char="•"/>
            </a:pPr>
            <a:r>
              <a:rPr lang="de-DE" dirty="0"/>
              <a:t>Falls GitLab.com genutzt wird</a:t>
            </a:r>
          </a:p>
          <a:p>
            <a:pPr lvl="1">
              <a:buFont typeface="Arial" panose="020B0604020202020204" pitchFamily="34" charset="0"/>
              <a:buChar char="•"/>
            </a:pPr>
            <a:r>
              <a:rPr lang="de-DE" dirty="0"/>
              <a:t>Runner immer updaten</a:t>
            </a:r>
          </a:p>
          <a:p>
            <a:pPr lvl="1">
              <a:buFont typeface="Arial" panose="020B0604020202020204" pitchFamily="34" charset="0"/>
              <a:buChar char="•"/>
            </a:pPr>
            <a:endParaRPr lang="de-DE" dirty="0"/>
          </a:p>
        </p:txBody>
      </p:sp>
    </p:spTree>
    <p:extLst>
      <p:ext uri="{BB962C8B-B14F-4D97-AF65-F5344CB8AC3E}">
        <p14:creationId xmlns:p14="http://schemas.microsoft.com/office/powerpoint/2010/main" val="1101122920"/>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DFE6F25-98F2-5A1D-8A4F-BDDDE6C1E6F7}"/>
              </a:ext>
            </a:extLst>
          </p:cNvPr>
          <p:cNvSpPr>
            <a:spLocks noGrp="1"/>
          </p:cNvSpPr>
          <p:nvPr>
            <p:ph type="title"/>
          </p:nvPr>
        </p:nvSpPr>
        <p:spPr/>
        <p:txBody>
          <a:bodyPr/>
          <a:lstStyle/>
          <a:p>
            <a:r>
              <a:rPr lang="de-DE" dirty="0" err="1"/>
              <a:t>Executors</a:t>
            </a:r>
            <a:endParaRPr lang="de-DE" dirty="0"/>
          </a:p>
        </p:txBody>
      </p:sp>
      <p:sp>
        <p:nvSpPr>
          <p:cNvPr id="3" name="Inhaltsplatzhalter 2">
            <a:extLst>
              <a:ext uri="{FF2B5EF4-FFF2-40B4-BE49-F238E27FC236}">
                <a16:creationId xmlns:a16="http://schemas.microsoft.com/office/drawing/2014/main" id="{8F45E6D7-CC11-68DE-957B-0DB4E6BBCF67}"/>
              </a:ext>
            </a:extLst>
          </p:cNvPr>
          <p:cNvSpPr>
            <a:spLocks noGrp="1"/>
          </p:cNvSpPr>
          <p:nvPr>
            <p:ph idx="1"/>
          </p:nvPr>
        </p:nvSpPr>
        <p:spPr/>
        <p:txBody>
          <a:bodyPr/>
          <a:lstStyle/>
          <a:p>
            <a:pPr marL="0" indent="0">
              <a:buNone/>
            </a:pPr>
            <a:r>
              <a:rPr lang="de-DE" b="1" dirty="0"/>
              <a:t>SSH </a:t>
            </a:r>
            <a:r>
              <a:rPr lang="de-DE" b="1" dirty="0" err="1"/>
              <a:t>Executor</a:t>
            </a:r>
            <a:endParaRPr lang="de-DE" b="1" dirty="0"/>
          </a:p>
          <a:p>
            <a:pPr>
              <a:buFont typeface="Arial" panose="020B0604020202020204" pitchFamily="34" charset="0"/>
              <a:buChar char="•"/>
            </a:pPr>
            <a:r>
              <a:rPr lang="de-DE" dirty="0"/>
              <a:t>Befehle über SSH</a:t>
            </a:r>
          </a:p>
          <a:p>
            <a:pPr>
              <a:buFont typeface="Arial" panose="020B0604020202020204" pitchFamily="34" charset="0"/>
              <a:buChar char="•"/>
            </a:pPr>
            <a:r>
              <a:rPr lang="de-DE" dirty="0"/>
              <a:t>Analog Shell </a:t>
            </a:r>
            <a:r>
              <a:rPr lang="de-DE" dirty="0" err="1"/>
              <a:t>Executor</a:t>
            </a:r>
            <a:endParaRPr lang="de-DE" dirty="0"/>
          </a:p>
          <a:p>
            <a:pPr>
              <a:buFont typeface="Arial" panose="020B0604020202020204" pitchFamily="34" charset="0"/>
              <a:buChar char="•"/>
            </a:pPr>
            <a:r>
              <a:rPr lang="de-DE" dirty="0"/>
              <a:t>Nur für Bash Scripts!</a:t>
            </a:r>
          </a:p>
          <a:p>
            <a:pPr>
              <a:buFont typeface="Arial" panose="020B0604020202020204" pitchFamily="34" charset="0"/>
              <a:buChar char="•"/>
            </a:pPr>
            <a:r>
              <a:rPr lang="de-DE" dirty="0"/>
              <a:t>Höhere Sicherheit</a:t>
            </a:r>
          </a:p>
          <a:p>
            <a:pPr lvl="1">
              <a:buFont typeface="Arial" panose="020B0604020202020204" pitchFamily="34" charset="0"/>
              <a:buChar char="•"/>
            </a:pPr>
            <a:r>
              <a:rPr lang="de-DE" dirty="0">
                <a:sym typeface="Wingdings" panose="05000000000000000000" pitchFamily="2" charset="2"/>
              </a:rPr>
              <a:t>Isolation durch User möglich</a:t>
            </a:r>
          </a:p>
          <a:p>
            <a:pPr lvl="1">
              <a:buFont typeface="Arial" panose="020B0604020202020204" pitchFamily="34" charset="0"/>
              <a:buChar char="•"/>
            </a:pPr>
            <a:r>
              <a:rPr lang="de-DE" dirty="0">
                <a:sym typeface="Wingdings" panose="05000000000000000000" pitchFamily="2" charset="2"/>
              </a:rPr>
              <a:t>Kein Zugriff auf das gesamte Dateisystem</a:t>
            </a:r>
          </a:p>
          <a:p>
            <a:pPr>
              <a:buFont typeface="Arial" panose="020B0604020202020204" pitchFamily="34" charset="0"/>
              <a:buChar char="•"/>
            </a:pPr>
            <a:r>
              <a:rPr lang="de-DE" dirty="0">
                <a:sym typeface="Wingdings" panose="05000000000000000000" pitchFamily="2" charset="2"/>
              </a:rPr>
              <a:t>Nur zur Vollständigkeit bei GitLab.com aufgeführt</a:t>
            </a:r>
          </a:p>
          <a:p>
            <a:pPr lvl="1">
              <a:buFont typeface="Arial" panose="020B0604020202020204" pitchFamily="34" charset="0"/>
              <a:buChar char="•"/>
            </a:pPr>
            <a:r>
              <a:rPr lang="de-DE" dirty="0">
                <a:sym typeface="Wingdings" panose="05000000000000000000" pitchFamily="2" charset="2"/>
              </a:rPr>
              <a:t>Hat den geringsten Support</a:t>
            </a:r>
          </a:p>
          <a:p>
            <a:pPr lvl="1">
              <a:buFont typeface="Arial" panose="020B0604020202020204" pitchFamily="34" charset="0"/>
              <a:buChar char="•"/>
            </a:pPr>
            <a:r>
              <a:rPr lang="de-DE" dirty="0">
                <a:sym typeface="Wingdings" panose="05000000000000000000" pitchFamily="2" charset="2"/>
              </a:rPr>
              <a:t>Wird nicht empfohlen!</a:t>
            </a:r>
          </a:p>
          <a:p>
            <a:pPr lvl="1">
              <a:buFont typeface="Arial" panose="020B0604020202020204" pitchFamily="34" charset="0"/>
              <a:buChar char="•"/>
            </a:pPr>
            <a:endParaRPr lang="de-DE" dirty="0"/>
          </a:p>
        </p:txBody>
      </p:sp>
    </p:spTree>
    <p:extLst>
      <p:ext uri="{BB962C8B-B14F-4D97-AF65-F5344CB8AC3E}">
        <p14:creationId xmlns:p14="http://schemas.microsoft.com/office/powerpoint/2010/main" val="2611533870"/>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DFE6F25-98F2-5A1D-8A4F-BDDDE6C1E6F7}"/>
              </a:ext>
            </a:extLst>
          </p:cNvPr>
          <p:cNvSpPr>
            <a:spLocks noGrp="1"/>
          </p:cNvSpPr>
          <p:nvPr>
            <p:ph type="title"/>
          </p:nvPr>
        </p:nvSpPr>
        <p:spPr/>
        <p:txBody>
          <a:bodyPr/>
          <a:lstStyle/>
          <a:p>
            <a:r>
              <a:rPr lang="de-DE" dirty="0" err="1"/>
              <a:t>Executors</a:t>
            </a:r>
            <a:endParaRPr lang="de-DE" dirty="0"/>
          </a:p>
        </p:txBody>
      </p:sp>
      <p:sp>
        <p:nvSpPr>
          <p:cNvPr id="3" name="Inhaltsplatzhalter 2">
            <a:extLst>
              <a:ext uri="{FF2B5EF4-FFF2-40B4-BE49-F238E27FC236}">
                <a16:creationId xmlns:a16="http://schemas.microsoft.com/office/drawing/2014/main" id="{8F45E6D7-CC11-68DE-957B-0DB4E6BBCF67}"/>
              </a:ext>
            </a:extLst>
          </p:cNvPr>
          <p:cNvSpPr>
            <a:spLocks noGrp="1"/>
          </p:cNvSpPr>
          <p:nvPr>
            <p:ph idx="1"/>
          </p:nvPr>
        </p:nvSpPr>
        <p:spPr/>
        <p:txBody>
          <a:bodyPr/>
          <a:lstStyle/>
          <a:p>
            <a:pPr marL="0" indent="0">
              <a:buNone/>
            </a:pPr>
            <a:r>
              <a:rPr lang="de-DE" b="1" dirty="0"/>
              <a:t>SSH </a:t>
            </a:r>
            <a:r>
              <a:rPr lang="de-DE" b="1" dirty="0" err="1"/>
              <a:t>Executor</a:t>
            </a:r>
            <a:endParaRPr lang="de-DE" b="1" dirty="0"/>
          </a:p>
          <a:p>
            <a:pPr>
              <a:buFont typeface="Arial" panose="020B0604020202020204" pitchFamily="34" charset="0"/>
              <a:buChar char="•"/>
            </a:pPr>
            <a:r>
              <a:rPr lang="de-DE" dirty="0"/>
              <a:t>Use Case</a:t>
            </a:r>
          </a:p>
          <a:p>
            <a:pPr lvl="1">
              <a:buFont typeface="Arial" panose="020B0604020202020204" pitchFamily="34" charset="0"/>
              <a:buChar char="•"/>
            </a:pPr>
            <a:r>
              <a:rPr lang="de-DE" dirty="0"/>
              <a:t>Dedizierter </a:t>
            </a:r>
            <a:r>
              <a:rPr lang="de-DE" dirty="0" err="1"/>
              <a:t>Build</a:t>
            </a:r>
            <a:r>
              <a:rPr lang="de-DE" dirty="0"/>
              <a:t> Server</a:t>
            </a:r>
          </a:p>
          <a:p>
            <a:pPr lvl="1">
              <a:buFont typeface="Arial" panose="020B0604020202020204" pitchFamily="34" charset="0"/>
              <a:buChar char="•"/>
            </a:pPr>
            <a:r>
              <a:rPr lang="de-DE" dirty="0"/>
              <a:t>Erreichbarkeit nur mittels SSH (Firewall, etc.)</a:t>
            </a:r>
          </a:p>
          <a:p>
            <a:pPr lvl="1">
              <a:buFont typeface="Arial" panose="020B0604020202020204" pitchFamily="34" charset="0"/>
              <a:buChar char="•"/>
            </a:pPr>
            <a:endParaRPr lang="de-DE" dirty="0"/>
          </a:p>
          <a:p>
            <a:pPr>
              <a:buFont typeface="Arial" panose="020B0604020202020204" pitchFamily="34" charset="0"/>
              <a:buChar char="•"/>
            </a:pPr>
            <a:r>
              <a:rPr lang="de-DE" dirty="0"/>
              <a:t>Zu beachten</a:t>
            </a:r>
          </a:p>
          <a:p>
            <a:pPr lvl="1">
              <a:buFont typeface="Arial" panose="020B0604020202020204" pitchFamily="34" charset="0"/>
              <a:buChar char="•"/>
            </a:pPr>
            <a:r>
              <a:rPr lang="de-DE" dirty="0"/>
              <a:t>Analog Shell </a:t>
            </a:r>
            <a:r>
              <a:rPr lang="de-DE" dirty="0" err="1"/>
              <a:t>Executor</a:t>
            </a:r>
            <a:r>
              <a:rPr lang="de-DE" dirty="0"/>
              <a:t> (weitgehend)</a:t>
            </a:r>
          </a:p>
        </p:txBody>
      </p:sp>
    </p:spTree>
    <p:extLst>
      <p:ext uri="{BB962C8B-B14F-4D97-AF65-F5344CB8AC3E}">
        <p14:creationId xmlns:p14="http://schemas.microsoft.com/office/powerpoint/2010/main" val="321110184"/>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36D030D-F3AD-0E05-927C-1A44033BC2CA}"/>
              </a:ext>
            </a:extLst>
          </p:cNvPr>
          <p:cNvSpPr>
            <a:spLocks noGrp="1"/>
          </p:cNvSpPr>
          <p:nvPr>
            <p:ph type="title"/>
          </p:nvPr>
        </p:nvSpPr>
        <p:spPr/>
        <p:txBody>
          <a:bodyPr/>
          <a:lstStyle/>
          <a:p>
            <a:r>
              <a:rPr lang="de-DE" dirty="0" err="1"/>
              <a:t>Executors</a:t>
            </a:r>
            <a:endParaRPr lang="de-DE" dirty="0"/>
          </a:p>
        </p:txBody>
      </p:sp>
      <p:sp>
        <p:nvSpPr>
          <p:cNvPr id="3" name="Inhaltsplatzhalter 2">
            <a:extLst>
              <a:ext uri="{FF2B5EF4-FFF2-40B4-BE49-F238E27FC236}">
                <a16:creationId xmlns:a16="http://schemas.microsoft.com/office/drawing/2014/main" id="{6B363AE5-3FFC-FDCB-5266-588E48BCE963}"/>
              </a:ext>
            </a:extLst>
          </p:cNvPr>
          <p:cNvSpPr>
            <a:spLocks noGrp="1"/>
          </p:cNvSpPr>
          <p:nvPr>
            <p:ph idx="1"/>
          </p:nvPr>
        </p:nvSpPr>
        <p:spPr/>
        <p:txBody>
          <a:bodyPr/>
          <a:lstStyle/>
          <a:p>
            <a:pPr marL="0" indent="0">
              <a:buNone/>
            </a:pPr>
            <a:r>
              <a:rPr lang="de-DE" b="1" dirty="0"/>
              <a:t>Virtual </a:t>
            </a:r>
            <a:r>
              <a:rPr lang="de-DE" b="1" dirty="0" err="1"/>
              <a:t>Machine</a:t>
            </a:r>
            <a:r>
              <a:rPr lang="de-DE" b="1" dirty="0"/>
              <a:t> </a:t>
            </a:r>
            <a:r>
              <a:rPr lang="de-DE" b="1" dirty="0" err="1"/>
              <a:t>Executor</a:t>
            </a:r>
            <a:r>
              <a:rPr lang="de-DE" b="1" dirty="0"/>
              <a:t> (VirtualBox / Parallels)</a:t>
            </a:r>
          </a:p>
          <a:p>
            <a:pPr>
              <a:buFont typeface="Arial" panose="020B0604020202020204" pitchFamily="34" charset="0"/>
              <a:buChar char="•"/>
            </a:pPr>
            <a:r>
              <a:rPr lang="de-DE" dirty="0"/>
              <a:t>Vorbereitete </a:t>
            </a:r>
            <a:r>
              <a:rPr lang="de-DE" dirty="0" err="1"/>
              <a:t>Build</a:t>
            </a:r>
            <a:r>
              <a:rPr lang="de-DE" dirty="0"/>
              <a:t> VM</a:t>
            </a:r>
          </a:p>
          <a:p>
            <a:pPr lvl="1">
              <a:buFont typeface="Arial" panose="020B0604020202020204" pitchFamily="34" charset="0"/>
              <a:buChar char="•"/>
            </a:pPr>
            <a:r>
              <a:rPr lang="de-DE" dirty="0" err="1"/>
              <a:t>Gecloned</a:t>
            </a:r>
            <a:r>
              <a:rPr lang="de-DE" dirty="0"/>
              <a:t> </a:t>
            </a:r>
            <a:r>
              <a:rPr lang="de-DE" dirty="0">
                <a:sym typeface="Wingdings" panose="05000000000000000000" pitchFamily="2" charset="2"/>
              </a:rPr>
              <a:t> darauf der </a:t>
            </a:r>
            <a:r>
              <a:rPr lang="de-DE" dirty="0" err="1">
                <a:sym typeface="Wingdings" panose="05000000000000000000" pitchFamily="2" charset="2"/>
              </a:rPr>
              <a:t>Build</a:t>
            </a:r>
            <a:endParaRPr lang="de-DE" dirty="0"/>
          </a:p>
          <a:p>
            <a:pPr>
              <a:buFont typeface="Arial" panose="020B0604020202020204" pitchFamily="34" charset="0"/>
              <a:buChar char="•"/>
            </a:pPr>
            <a:r>
              <a:rPr lang="de-DE" dirty="0"/>
              <a:t>Jeder Job </a:t>
            </a:r>
            <a:r>
              <a:rPr lang="de-DE" dirty="0">
                <a:sym typeface="Wingdings" panose="05000000000000000000" pitchFamily="2" charset="2"/>
              </a:rPr>
              <a:t> eigene virtuelle Umgebung</a:t>
            </a:r>
            <a:endParaRPr lang="de-DE" dirty="0"/>
          </a:p>
          <a:p>
            <a:pPr lvl="1">
              <a:buFont typeface="Arial" panose="020B0604020202020204" pitchFamily="34" charset="0"/>
              <a:buChar char="•"/>
            </a:pPr>
            <a:r>
              <a:rPr lang="de-DE" dirty="0"/>
              <a:t>Windows, Linux, </a:t>
            </a:r>
            <a:r>
              <a:rPr lang="de-DE" dirty="0" err="1"/>
              <a:t>macOS</a:t>
            </a:r>
            <a:r>
              <a:rPr lang="de-DE" dirty="0"/>
              <a:t> oder FreeBSD</a:t>
            </a:r>
          </a:p>
          <a:p>
            <a:pPr>
              <a:buFont typeface="Arial" panose="020B0604020202020204" pitchFamily="34" charset="0"/>
              <a:buChar char="•"/>
            </a:pPr>
            <a:endParaRPr lang="de-DE" dirty="0"/>
          </a:p>
          <a:p>
            <a:pPr marL="457200" lvl="1" indent="0">
              <a:buNone/>
            </a:pPr>
            <a:endParaRPr lang="de-DE" dirty="0"/>
          </a:p>
        </p:txBody>
      </p:sp>
    </p:spTree>
    <p:extLst>
      <p:ext uri="{BB962C8B-B14F-4D97-AF65-F5344CB8AC3E}">
        <p14:creationId xmlns:p14="http://schemas.microsoft.com/office/powerpoint/2010/main" val="3485536096"/>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36D030D-F3AD-0E05-927C-1A44033BC2CA}"/>
              </a:ext>
            </a:extLst>
          </p:cNvPr>
          <p:cNvSpPr>
            <a:spLocks noGrp="1"/>
          </p:cNvSpPr>
          <p:nvPr>
            <p:ph type="title"/>
          </p:nvPr>
        </p:nvSpPr>
        <p:spPr/>
        <p:txBody>
          <a:bodyPr/>
          <a:lstStyle/>
          <a:p>
            <a:r>
              <a:rPr lang="de-DE" dirty="0" err="1"/>
              <a:t>Executors</a:t>
            </a:r>
            <a:endParaRPr lang="de-DE" dirty="0"/>
          </a:p>
        </p:txBody>
      </p:sp>
      <p:sp>
        <p:nvSpPr>
          <p:cNvPr id="3" name="Inhaltsplatzhalter 2">
            <a:extLst>
              <a:ext uri="{FF2B5EF4-FFF2-40B4-BE49-F238E27FC236}">
                <a16:creationId xmlns:a16="http://schemas.microsoft.com/office/drawing/2014/main" id="{6B363AE5-3FFC-FDCB-5266-588E48BCE963}"/>
              </a:ext>
            </a:extLst>
          </p:cNvPr>
          <p:cNvSpPr>
            <a:spLocks noGrp="1"/>
          </p:cNvSpPr>
          <p:nvPr>
            <p:ph idx="1"/>
          </p:nvPr>
        </p:nvSpPr>
        <p:spPr/>
        <p:txBody>
          <a:bodyPr/>
          <a:lstStyle/>
          <a:p>
            <a:pPr marL="0" indent="0">
              <a:buNone/>
            </a:pPr>
            <a:r>
              <a:rPr lang="de-DE" b="1" dirty="0"/>
              <a:t>Virtual </a:t>
            </a:r>
            <a:r>
              <a:rPr lang="de-DE" b="1" dirty="0" err="1"/>
              <a:t>Machine</a:t>
            </a:r>
            <a:r>
              <a:rPr lang="de-DE" b="1" dirty="0"/>
              <a:t> </a:t>
            </a:r>
            <a:r>
              <a:rPr lang="de-DE" b="1" dirty="0" err="1"/>
              <a:t>Executor</a:t>
            </a:r>
            <a:r>
              <a:rPr lang="de-DE" b="1" dirty="0"/>
              <a:t> (VirtualBox / Parallels)</a:t>
            </a:r>
          </a:p>
          <a:p>
            <a:pPr>
              <a:buFont typeface="Arial" panose="020B0604020202020204" pitchFamily="34" charset="0"/>
              <a:buChar char="•"/>
            </a:pPr>
            <a:r>
              <a:rPr lang="de-DE" dirty="0"/>
              <a:t>Use Case</a:t>
            </a:r>
          </a:p>
          <a:p>
            <a:pPr lvl="1">
              <a:buFont typeface="Arial" panose="020B0604020202020204" pitchFamily="34" charset="0"/>
              <a:buChar char="•"/>
            </a:pPr>
            <a:r>
              <a:rPr lang="de-DE" dirty="0"/>
              <a:t>Mehrere Umgebungen (z.B. für </a:t>
            </a:r>
            <a:r>
              <a:rPr lang="de-DE" sz="1800" dirty="0"/>
              <a:t>Tests)</a:t>
            </a:r>
          </a:p>
          <a:p>
            <a:pPr lvl="1">
              <a:buFont typeface="Arial" panose="020B0604020202020204" pitchFamily="34" charset="0"/>
              <a:buChar char="•"/>
            </a:pPr>
            <a:r>
              <a:rPr lang="de-DE" dirty="0"/>
              <a:t>Starke Isolation gewünscht</a:t>
            </a:r>
          </a:p>
          <a:p>
            <a:pPr lvl="1">
              <a:buFont typeface="Arial" panose="020B0604020202020204" pitchFamily="34" charset="0"/>
              <a:buChar char="•"/>
            </a:pPr>
            <a:r>
              <a:rPr lang="de-DE" dirty="0"/>
              <a:t>Docker nicht akzeptiert</a:t>
            </a:r>
          </a:p>
          <a:p>
            <a:pPr lvl="1">
              <a:buFont typeface="Arial" panose="020B0604020202020204" pitchFamily="34" charset="0"/>
              <a:buChar char="•"/>
            </a:pPr>
            <a:r>
              <a:rPr lang="de-DE" dirty="0"/>
              <a:t>VirtualBox/Parallels bereits eingesetzt</a:t>
            </a:r>
          </a:p>
          <a:p>
            <a:pPr lvl="1">
              <a:buFont typeface="Arial" panose="020B0604020202020204" pitchFamily="34" charset="0"/>
              <a:buChar char="•"/>
            </a:pPr>
            <a:endParaRPr lang="de-DE" dirty="0"/>
          </a:p>
          <a:p>
            <a:pPr>
              <a:buFont typeface="Arial" panose="020B0604020202020204" pitchFamily="34" charset="0"/>
              <a:buChar char="•"/>
            </a:pPr>
            <a:r>
              <a:rPr lang="de-DE" dirty="0"/>
              <a:t>Zu beachten</a:t>
            </a:r>
          </a:p>
          <a:p>
            <a:pPr lvl="1">
              <a:buFont typeface="Arial" panose="020B0604020202020204" pitchFamily="34" charset="0"/>
              <a:buChar char="•"/>
            </a:pPr>
            <a:r>
              <a:rPr lang="de-DE" dirty="0"/>
              <a:t>Overhead </a:t>
            </a:r>
            <a:r>
              <a:rPr lang="de-DE" dirty="0">
                <a:sym typeface="Wingdings" panose="05000000000000000000" pitchFamily="2" charset="2"/>
              </a:rPr>
              <a:t> Betriebssystem starten</a:t>
            </a:r>
          </a:p>
          <a:p>
            <a:pPr lvl="1">
              <a:buFont typeface="Arial" panose="020B0604020202020204" pitchFamily="34" charset="0"/>
              <a:buChar char="•"/>
            </a:pPr>
            <a:r>
              <a:rPr lang="de-DE" dirty="0">
                <a:sym typeface="Wingdings" panose="05000000000000000000" pitchFamily="2" charset="2"/>
              </a:rPr>
              <a:t>Debugging schwerer (bei Job-fail)</a:t>
            </a:r>
          </a:p>
          <a:p>
            <a:pPr lvl="1">
              <a:buFont typeface="Arial" panose="020B0604020202020204" pitchFamily="34" charset="0"/>
              <a:buChar char="•"/>
            </a:pPr>
            <a:r>
              <a:rPr lang="de-DE" dirty="0">
                <a:sym typeface="Wingdings" panose="05000000000000000000" pitchFamily="2" charset="2"/>
              </a:rPr>
              <a:t>Verbindung läuft über SSH</a:t>
            </a:r>
          </a:p>
          <a:p>
            <a:pPr lvl="1">
              <a:buFont typeface="Arial" panose="020B0604020202020204" pitchFamily="34" charset="0"/>
              <a:buChar char="•"/>
            </a:pPr>
            <a:r>
              <a:rPr lang="de-DE" dirty="0"/>
              <a:t>Zusätzliche </a:t>
            </a:r>
            <a:r>
              <a:rPr lang="de-DE" dirty="0" err="1"/>
              <a:t>Config</a:t>
            </a:r>
            <a:r>
              <a:rPr lang="de-DE" dirty="0"/>
              <a:t>/Fehlersuche beim Hochladen von Job-Artefakten</a:t>
            </a:r>
          </a:p>
          <a:p>
            <a:pPr lvl="2">
              <a:buFont typeface="Arial" panose="020B0604020202020204" pitchFamily="34" charset="0"/>
              <a:buChar char="•"/>
            </a:pPr>
            <a:endParaRPr lang="de-DE" sz="1800" dirty="0"/>
          </a:p>
          <a:p>
            <a:pPr lvl="1">
              <a:buFont typeface="Arial" panose="020B0604020202020204" pitchFamily="34" charset="0"/>
              <a:buChar char="•"/>
            </a:pPr>
            <a:endParaRPr lang="de-DE" dirty="0"/>
          </a:p>
          <a:p>
            <a:pPr>
              <a:buFont typeface="Arial" panose="020B0604020202020204" pitchFamily="34" charset="0"/>
              <a:buChar char="•"/>
            </a:pPr>
            <a:endParaRPr lang="de-DE" dirty="0"/>
          </a:p>
          <a:p>
            <a:pPr marL="457200" lvl="1" indent="0">
              <a:buNone/>
            </a:pPr>
            <a:endParaRPr lang="de-DE" dirty="0"/>
          </a:p>
        </p:txBody>
      </p:sp>
    </p:spTree>
    <p:extLst>
      <p:ext uri="{BB962C8B-B14F-4D97-AF65-F5344CB8AC3E}">
        <p14:creationId xmlns:p14="http://schemas.microsoft.com/office/powerpoint/2010/main" val="3795063915"/>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687ACE8-5859-D0EF-6259-CEB1CE4B6775}"/>
              </a:ext>
            </a:extLst>
          </p:cNvPr>
          <p:cNvSpPr>
            <a:spLocks noGrp="1"/>
          </p:cNvSpPr>
          <p:nvPr>
            <p:ph type="title"/>
          </p:nvPr>
        </p:nvSpPr>
        <p:spPr/>
        <p:txBody>
          <a:bodyPr/>
          <a:lstStyle/>
          <a:p>
            <a:r>
              <a:rPr lang="de-DE" dirty="0" err="1"/>
              <a:t>Executors</a:t>
            </a:r>
            <a:endParaRPr lang="de-DE" dirty="0"/>
          </a:p>
        </p:txBody>
      </p:sp>
      <p:sp>
        <p:nvSpPr>
          <p:cNvPr id="3" name="Inhaltsplatzhalter 2">
            <a:extLst>
              <a:ext uri="{FF2B5EF4-FFF2-40B4-BE49-F238E27FC236}">
                <a16:creationId xmlns:a16="http://schemas.microsoft.com/office/drawing/2014/main" id="{293A39AC-4648-E7E6-41B0-15D4D30E2D19}"/>
              </a:ext>
            </a:extLst>
          </p:cNvPr>
          <p:cNvSpPr>
            <a:spLocks noGrp="1"/>
          </p:cNvSpPr>
          <p:nvPr>
            <p:ph idx="1"/>
          </p:nvPr>
        </p:nvSpPr>
        <p:spPr/>
        <p:txBody>
          <a:bodyPr/>
          <a:lstStyle/>
          <a:p>
            <a:pPr marL="0" indent="0">
              <a:buNone/>
            </a:pPr>
            <a:r>
              <a:rPr lang="de-DE" b="1" dirty="0"/>
              <a:t>Docker </a:t>
            </a:r>
            <a:r>
              <a:rPr lang="de-DE" b="1" dirty="0" err="1"/>
              <a:t>Executor</a:t>
            </a:r>
            <a:endParaRPr lang="de-DE" b="1" dirty="0"/>
          </a:p>
          <a:p>
            <a:pPr>
              <a:buFont typeface="Arial" panose="020B0604020202020204" pitchFamily="34" charset="0"/>
              <a:buChar char="•"/>
            </a:pPr>
            <a:r>
              <a:rPr lang="de-DE" dirty="0"/>
              <a:t>Images auf Ebene von Jobs individuell konfigurierbar</a:t>
            </a:r>
          </a:p>
          <a:p>
            <a:pPr>
              <a:buFont typeface="Arial" panose="020B0604020202020204" pitchFamily="34" charset="0"/>
              <a:buChar char="•"/>
            </a:pPr>
            <a:r>
              <a:rPr lang="de-DE" dirty="0"/>
              <a:t>Simple Laufzeitumgebungen</a:t>
            </a:r>
          </a:p>
          <a:p>
            <a:pPr>
              <a:buFont typeface="Arial" panose="020B0604020202020204" pitchFamily="34" charset="0"/>
              <a:buChar char="•"/>
            </a:pPr>
            <a:r>
              <a:rPr lang="de-DE" dirty="0"/>
              <a:t>Mehrere Jobs gleichzeitig</a:t>
            </a:r>
          </a:p>
          <a:p>
            <a:pPr lvl="1">
              <a:buFont typeface="Arial" panose="020B0604020202020204" pitchFamily="34" charset="0"/>
              <a:buChar char="•"/>
            </a:pPr>
            <a:r>
              <a:rPr lang="de-DE" dirty="0"/>
              <a:t>Ohne Interferenzen (außer Systemlast/Performance)</a:t>
            </a:r>
          </a:p>
          <a:p>
            <a:pPr>
              <a:buFont typeface="Arial" panose="020B0604020202020204" pitchFamily="34" charset="0"/>
              <a:buChar char="•"/>
            </a:pPr>
            <a:r>
              <a:rPr lang="de-DE" dirty="0"/>
              <a:t>Für die meisten Projekte sinnvoll</a:t>
            </a:r>
          </a:p>
          <a:p>
            <a:pPr>
              <a:buFont typeface="Arial" panose="020B0604020202020204" pitchFamily="34" charset="0"/>
              <a:buChar char="•"/>
            </a:pPr>
            <a:r>
              <a:rPr lang="de-DE" dirty="0"/>
              <a:t>Alle Abhängigkeiten definiert</a:t>
            </a:r>
          </a:p>
          <a:p>
            <a:pPr marL="0" indent="0">
              <a:buNone/>
            </a:pPr>
            <a:endParaRPr lang="de-DE" dirty="0"/>
          </a:p>
        </p:txBody>
      </p:sp>
    </p:spTree>
    <p:extLst>
      <p:ext uri="{BB962C8B-B14F-4D97-AF65-F5344CB8AC3E}">
        <p14:creationId xmlns:p14="http://schemas.microsoft.com/office/powerpoint/2010/main" val="3296130149"/>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687ACE8-5859-D0EF-6259-CEB1CE4B6775}"/>
              </a:ext>
            </a:extLst>
          </p:cNvPr>
          <p:cNvSpPr>
            <a:spLocks noGrp="1"/>
          </p:cNvSpPr>
          <p:nvPr>
            <p:ph type="title"/>
          </p:nvPr>
        </p:nvSpPr>
        <p:spPr/>
        <p:txBody>
          <a:bodyPr/>
          <a:lstStyle/>
          <a:p>
            <a:r>
              <a:rPr lang="de-DE" dirty="0" err="1"/>
              <a:t>Executors</a:t>
            </a:r>
            <a:endParaRPr lang="de-DE" dirty="0"/>
          </a:p>
        </p:txBody>
      </p:sp>
      <p:sp>
        <p:nvSpPr>
          <p:cNvPr id="3" name="Inhaltsplatzhalter 2">
            <a:extLst>
              <a:ext uri="{FF2B5EF4-FFF2-40B4-BE49-F238E27FC236}">
                <a16:creationId xmlns:a16="http://schemas.microsoft.com/office/drawing/2014/main" id="{293A39AC-4648-E7E6-41B0-15D4D30E2D19}"/>
              </a:ext>
            </a:extLst>
          </p:cNvPr>
          <p:cNvSpPr>
            <a:spLocks noGrp="1"/>
          </p:cNvSpPr>
          <p:nvPr>
            <p:ph idx="1"/>
          </p:nvPr>
        </p:nvSpPr>
        <p:spPr/>
        <p:txBody>
          <a:bodyPr/>
          <a:lstStyle/>
          <a:p>
            <a:pPr marL="0" indent="0">
              <a:buNone/>
            </a:pPr>
            <a:r>
              <a:rPr lang="de-DE" b="1" dirty="0"/>
              <a:t>Docker </a:t>
            </a:r>
            <a:r>
              <a:rPr lang="de-DE" b="1" dirty="0" err="1"/>
              <a:t>Executor</a:t>
            </a:r>
            <a:endParaRPr lang="de-DE" b="1" dirty="0"/>
          </a:p>
          <a:p>
            <a:pPr>
              <a:buFont typeface="Arial" panose="020B0604020202020204" pitchFamily="34" charset="0"/>
              <a:buChar char="•"/>
            </a:pPr>
            <a:r>
              <a:rPr lang="de-DE" dirty="0"/>
              <a:t>Use Case</a:t>
            </a:r>
          </a:p>
          <a:p>
            <a:pPr lvl="1">
              <a:buFont typeface="Arial" panose="020B0604020202020204" pitchFamily="34" charset="0"/>
              <a:buChar char="•"/>
            </a:pPr>
            <a:r>
              <a:rPr lang="de-DE" dirty="0"/>
              <a:t>Saubere, isolierte Umgebung für jeden Job</a:t>
            </a:r>
          </a:p>
          <a:p>
            <a:pPr lvl="1">
              <a:buFont typeface="Arial" panose="020B0604020202020204" pitchFamily="34" charset="0"/>
              <a:buChar char="•"/>
            </a:pPr>
            <a:r>
              <a:rPr lang="de-DE" dirty="0"/>
              <a:t>Projekte unabhängig voneinander</a:t>
            </a:r>
          </a:p>
          <a:p>
            <a:pPr lvl="1">
              <a:buFont typeface="Arial" panose="020B0604020202020204" pitchFamily="34" charset="0"/>
              <a:buChar char="•"/>
            </a:pPr>
            <a:endParaRPr lang="de-DE" dirty="0"/>
          </a:p>
          <a:p>
            <a:pPr>
              <a:buFont typeface="Arial" panose="020B0604020202020204" pitchFamily="34" charset="0"/>
              <a:buChar char="•"/>
            </a:pPr>
            <a:r>
              <a:rPr lang="de-DE" dirty="0"/>
              <a:t>Zu beachten</a:t>
            </a:r>
          </a:p>
          <a:p>
            <a:pPr lvl="1">
              <a:buFont typeface="Arial" panose="020B0604020202020204" pitchFamily="34" charset="0"/>
              <a:buChar char="•"/>
            </a:pPr>
            <a:r>
              <a:rPr lang="de-DE" dirty="0"/>
              <a:t>Overhead vom „Pulling“</a:t>
            </a:r>
          </a:p>
          <a:p>
            <a:pPr lvl="2">
              <a:buFont typeface="Arial" panose="020B0604020202020204" pitchFamily="34" charset="0"/>
              <a:buChar char="•"/>
            </a:pPr>
            <a:r>
              <a:rPr lang="de-DE" sz="2000" dirty="0"/>
              <a:t>Docker Image Download pro Job</a:t>
            </a:r>
          </a:p>
          <a:p>
            <a:pPr lvl="2">
              <a:buFont typeface="Arial" panose="020B0604020202020204" pitchFamily="34" charset="0"/>
              <a:buChar char="•"/>
            </a:pPr>
            <a:r>
              <a:rPr lang="de-DE" sz="2000" dirty="0" err="1"/>
              <a:t>Dependencies</a:t>
            </a:r>
            <a:r>
              <a:rPr lang="de-DE" sz="2000" dirty="0"/>
              <a:t> (z.B. Maven)</a:t>
            </a:r>
          </a:p>
          <a:p>
            <a:pPr lvl="1">
              <a:buFont typeface="Arial" panose="020B0604020202020204" pitchFamily="34" charset="0"/>
              <a:buChar char="•"/>
            </a:pPr>
            <a:r>
              <a:rPr lang="de-DE" dirty="0"/>
              <a:t>Austausch von </a:t>
            </a:r>
            <a:r>
              <a:rPr lang="de-DE" dirty="0" err="1"/>
              <a:t>Build</a:t>
            </a:r>
            <a:r>
              <a:rPr lang="de-DE" dirty="0"/>
              <a:t>-Artefakten zwischen Jobs (Containern) erschwert</a:t>
            </a:r>
          </a:p>
          <a:p>
            <a:pPr marL="0" indent="0">
              <a:buNone/>
            </a:pPr>
            <a:endParaRPr lang="de-DE" dirty="0"/>
          </a:p>
        </p:txBody>
      </p:sp>
    </p:spTree>
    <p:extLst>
      <p:ext uri="{BB962C8B-B14F-4D97-AF65-F5344CB8AC3E}">
        <p14:creationId xmlns:p14="http://schemas.microsoft.com/office/powerpoint/2010/main" val="2752538356"/>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18B108F-4359-A7C8-35DF-1CC4117C913A}"/>
              </a:ext>
            </a:extLst>
          </p:cNvPr>
          <p:cNvSpPr>
            <a:spLocks noGrp="1"/>
          </p:cNvSpPr>
          <p:nvPr>
            <p:ph type="title"/>
          </p:nvPr>
        </p:nvSpPr>
        <p:spPr/>
        <p:txBody>
          <a:bodyPr/>
          <a:lstStyle/>
          <a:p>
            <a:r>
              <a:rPr lang="de-DE" dirty="0" err="1"/>
              <a:t>Executors</a:t>
            </a:r>
            <a:endParaRPr lang="de-DE" dirty="0"/>
          </a:p>
        </p:txBody>
      </p:sp>
      <p:sp>
        <p:nvSpPr>
          <p:cNvPr id="3" name="Inhaltsplatzhalter 2">
            <a:extLst>
              <a:ext uri="{FF2B5EF4-FFF2-40B4-BE49-F238E27FC236}">
                <a16:creationId xmlns:a16="http://schemas.microsoft.com/office/drawing/2014/main" id="{37EEF0A0-6AD3-9946-8C67-EF5ED1DD105C}"/>
              </a:ext>
            </a:extLst>
          </p:cNvPr>
          <p:cNvSpPr>
            <a:spLocks noGrp="1"/>
          </p:cNvSpPr>
          <p:nvPr>
            <p:ph idx="1"/>
          </p:nvPr>
        </p:nvSpPr>
        <p:spPr/>
        <p:txBody>
          <a:bodyPr/>
          <a:lstStyle/>
          <a:p>
            <a:pPr marL="0" indent="0">
              <a:buNone/>
            </a:pPr>
            <a:r>
              <a:rPr lang="de-DE" b="1" dirty="0"/>
              <a:t>Docker </a:t>
            </a:r>
            <a:r>
              <a:rPr lang="de-DE" b="1" dirty="0" err="1"/>
              <a:t>Machine</a:t>
            </a:r>
            <a:r>
              <a:rPr lang="de-DE" b="1" dirty="0"/>
              <a:t> </a:t>
            </a:r>
            <a:r>
              <a:rPr lang="de-DE" b="1" dirty="0" err="1"/>
              <a:t>Executor</a:t>
            </a:r>
            <a:endParaRPr lang="de-DE" b="1" dirty="0"/>
          </a:p>
          <a:p>
            <a:pPr>
              <a:buFont typeface="Arial" panose="020B0604020202020204" pitchFamily="34" charset="0"/>
              <a:buChar char="•"/>
            </a:pPr>
            <a:r>
              <a:rPr lang="de-DE" dirty="0"/>
              <a:t>Spezielle Version des Docker </a:t>
            </a:r>
            <a:r>
              <a:rPr lang="de-DE" dirty="0" err="1"/>
              <a:t>Executors</a:t>
            </a:r>
            <a:endParaRPr lang="de-DE" dirty="0"/>
          </a:p>
          <a:p>
            <a:pPr lvl="1">
              <a:buFont typeface="Arial" panose="020B0604020202020204" pitchFamily="34" charset="0"/>
              <a:buChar char="•"/>
            </a:pPr>
            <a:r>
              <a:rPr lang="de-DE" dirty="0"/>
              <a:t>Support für auto-</a:t>
            </a:r>
            <a:r>
              <a:rPr lang="de-DE" dirty="0" err="1"/>
              <a:t>scaling</a:t>
            </a:r>
            <a:endParaRPr lang="de-DE" dirty="0"/>
          </a:p>
          <a:p>
            <a:pPr>
              <a:buFont typeface="Arial" panose="020B0604020202020204" pitchFamily="34" charset="0"/>
              <a:buChar char="•"/>
            </a:pPr>
            <a:r>
              <a:rPr lang="de-DE" dirty="0"/>
              <a:t>Funktioniert wie der Docker </a:t>
            </a:r>
            <a:r>
              <a:rPr lang="de-DE" dirty="0" err="1"/>
              <a:t>Executor</a:t>
            </a:r>
            <a:endParaRPr lang="de-DE" dirty="0"/>
          </a:p>
          <a:p>
            <a:pPr lvl="1">
              <a:buFont typeface="Arial" panose="020B0604020202020204" pitchFamily="34" charset="0"/>
              <a:buChar char="•"/>
            </a:pPr>
            <a:r>
              <a:rPr lang="de-DE" dirty="0"/>
              <a:t>… aber mit </a:t>
            </a:r>
            <a:r>
              <a:rPr lang="de-DE" dirty="0" err="1"/>
              <a:t>Build</a:t>
            </a:r>
            <a:r>
              <a:rPr lang="de-DE" dirty="0"/>
              <a:t> Hosts (</a:t>
            </a:r>
            <a:r>
              <a:rPr lang="de-DE" sz="1800" dirty="0"/>
              <a:t>bei Bedarf erstellt)</a:t>
            </a:r>
          </a:p>
          <a:p>
            <a:pPr lvl="2">
              <a:buFont typeface="Arial" panose="020B0604020202020204" pitchFamily="34" charset="0"/>
              <a:buChar char="•"/>
            </a:pPr>
            <a:endParaRPr lang="de-DE" sz="1800" dirty="0"/>
          </a:p>
          <a:p>
            <a:pPr>
              <a:buFont typeface="Arial" panose="020B0604020202020204" pitchFamily="34" charset="0"/>
              <a:buChar char="•"/>
            </a:pPr>
            <a:r>
              <a:rPr lang="de-DE" dirty="0"/>
              <a:t>Use Case</a:t>
            </a:r>
          </a:p>
          <a:p>
            <a:pPr lvl="1">
              <a:buFont typeface="Arial" panose="020B0604020202020204" pitchFamily="34" charset="0"/>
              <a:buChar char="•"/>
            </a:pPr>
            <a:r>
              <a:rPr lang="de-DE" dirty="0"/>
              <a:t>Skalierbare </a:t>
            </a:r>
            <a:r>
              <a:rPr lang="de-DE" dirty="0" err="1"/>
              <a:t>Build</a:t>
            </a:r>
            <a:r>
              <a:rPr lang="de-DE" dirty="0"/>
              <a:t>-Infrastruktur</a:t>
            </a:r>
          </a:p>
          <a:p>
            <a:pPr lvl="1">
              <a:buFont typeface="Arial" panose="020B0604020202020204" pitchFamily="34" charset="0"/>
              <a:buChar char="•"/>
            </a:pPr>
            <a:endParaRPr lang="de-DE" dirty="0"/>
          </a:p>
          <a:p>
            <a:pPr>
              <a:buFont typeface="Arial" panose="020B0604020202020204" pitchFamily="34" charset="0"/>
              <a:buChar char="•"/>
            </a:pPr>
            <a:r>
              <a:rPr lang="de-DE" dirty="0"/>
              <a:t>Zu beachten</a:t>
            </a:r>
          </a:p>
          <a:p>
            <a:pPr lvl="1">
              <a:buFont typeface="Arial" panose="020B0604020202020204" pitchFamily="34" charset="0"/>
              <a:buChar char="•"/>
            </a:pPr>
            <a:r>
              <a:rPr lang="de-DE" dirty="0"/>
              <a:t>… </a:t>
            </a:r>
            <a:r>
              <a:rPr lang="de-DE" dirty="0" err="1"/>
              <a:t>Kubernetes</a:t>
            </a:r>
            <a:r>
              <a:rPr lang="de-DE" dirty="0"/>
              <a:t>? </a:t>
            </a:r>
            <a:r>
              <a:rPr lang="de-DE" dirty="0">
                <a:sym typeface="Wingdings" panose="05000000000000000000" pitchFamily="2" charset="2"/>
              </a:rPr>
              <a:t></a:t>
            </a:r>
          </a:p>
          <a:p>
            <a:pPr lvl="1">
              <a:buFont typeface="Arial" panose="020B0604020202020204" pitchFamily="34" charset="0"/>
              <a:buChar char="•"/>
            </a:pPr>
            <a:r>
              <a:rPr lang="de-DE" dirty="0">
                <a:sym typeface="Wingdings" panose="05000000000000000000" pitchFamily="2" charset="2"/>
              </a:rPr>
              <a:t>Mittlerweile </a:t>
            </a:r>
            <a:r>
              <a:rPr lang="de-DE" dirty="0" err="1">
                <a:sym typeface="Wingdings" panose="05000000000000000000" pitchFamily="2" charset="2"/>
              </a:rPr>
              <a:t>deprecated</a:t>
            </a:r>
            <a:endParaRPr lang="de-DE" dirty="0"/>
          </a:p>
          <a:p>
            <a:pPr>
              <a:buFont typeface="Arial" panose="020B0604020202020204" pitchFamily="34" charset="0"/>
              <a:buChar char="•"/>
            </a:pPr>
            <a:endParaRPr lang="de-DE" sz="1800" dirty="0"/>
          </a:p>
        </p:txBody>
      </p:sp>
    </p:spTree>
    <p:extLst>
      <p:ext uri="{BB962C8B-B14F-4D97-AF65-F5344CB8AC3E}">
        <p14:creationId xmlns:p14="http://schemas.microsoft.com/office/powerpoint/2010/main" val="4182737790"/>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C01E39F-71D2-4C99-8956-C7E62161571A}"/>
              </a:ext>
            </a:extLst>
          </p:cNvPr>
          <p:cNvSpPr>
            <a:spLocks noGrp="1"/>
          </p:cNvSpPr>
          <p:nvPr>
            <p:ph type="title"/>
          </p:nvPr>
        </p:nvSpPr>
        <p:spPr/>
        <p:txBody>
          <a:bodyPr/>
          <a:lstStyle/>
          <a:p>
            <a:r>
              <a:rPr lang="de-DE" dirty="0" err="1"/>
              <a:t>Executors</a:t>
            </a:r>
            <a:endParaRPr lang="de-DE" dirty="0"/>
          </a:p>
        </p:txBody>
      </p:sp>
      <p:sp>
        <p:nvSpPr>
          <p:cNvPr id="3" name="Inhaltsplatzhalter 2">
            <a:extLst>
              <a:ext uri="{FF2B5EF4-FFF2-40B4-BE49-F238E27FC236}">
                <a16:creationId xmlns:a16="http://schemas.microsoft.com/office/drawing/2014/main" id="{06E05289-68A2-EF74-FCD0-F8F9801A4459}"/>
              </a:ext>
            </a:extLst>
          </p:cNvPr>
          <p:cNvSpPr>
            <a:spLocks noGrp="1"/>
          </p:cNvSpPr>
          <p:nvPr>
            <p:ph idx="1"/>
          </p:nvPr>
        </p:nvSpPr>
        <p:spPr/>
        <p:txBody>
          <a:bodyPr/>
          <a:lstStyle/>
          <a:p>
            <a:pPr marL="0" indent="0">
              <a:buNone/>
            </a:pPr>
            <a:r>
              <a:rPr lang="de-DE" b="1" dirty="0" err="1"/>
              <a:t>Kubernetes</a:t>
            </a:r>
            <a:r>
              <a:rPr lang="de-DE" b="1" dirty="0"/>
              <a:t> </a:t>
            </a:r>
            <a:r>
              <a:rPr lang="de-DE" b="1" dirty="0" err="1"/>
              <a:t>Executor</a:t>
            </a:r>
            <a:endParaRPr lang="de-DE" b="1" dirty="0"/>
          </a:p>
          <a:p>
            <a:pPr>
              <a:buFont typeface="Arial" panose="020B0604020202020204" pitchFamily="34" charset="0"/>
              <a:buChar char="•"/>
            </a:pPr>
            <a:r>
              <a:rPr lang="de-DE" dirty="0"/>
              <a:t>Bestehendes </a:t>
            </a:r>
            <a:r>
              <a:rPr lang="de-DE" dirty="0" err="1"/>
              <a:t>Kubernetes</a:t>
            </a:r>
            <a:r>
              <a:rPr lang="de-DE" dirty="0"/>
              <a:t> Cluster</a:t>
            </a:r>
          </a:p>
          <a:p>
            <a:pPr>
              <a:buFont typeface="Arial" panose="020B0604020202020204" pitchFamily="34" charset="0"/>
              <a:buChar char="•"/>
            </a:pPr>
            <a:r>
              <a:rPr lang="de-DE" dirty="0"/>
              <a:t>Jobs auf dem Cluster</a:t>
            </a:r>
          </a:p>
          <a:p>
            <a:pPr>
              <a:buFont typeface="Arial" panose="020B0604020202020204" pitchFamily="34" charset="0"/>
              <a:buChar char="•"/>
            </a:pPr>
            <a:r>
              <a:rPr lang="de-DE" dirty="0" err="1"/>
              <a:t>Executor</a:t>
            </a:r>
            <a:r>
              <a:rPr lang="de-DE" dirty="0"/>
              <a:t> </a:t>
            </a:r>
            <a:r>
              <a:rPr lang="de-DE" dirty="0">
                <a:sym typeface="Wingdings" panose="05000000000000000000" pitchFamily="2" charset="2"/>
              </a:rPr>
              <a:t> </a:t>
            </a:r>
            <a:r>
              <a:rPr lang="de-DE" dirty="0"/>
              <a:t>API </a:t>
            </a:r>
            <a:r>
              <a:rPr lang="de-DE" dirty="0">
                <a:sym typeface="Wingdings" panose="05000000000000000000" pitchFamily="2" charset="2"/>
              </a:rPr>
              <a:t> </a:t>
            </a:r>
            <a:r>
              <a:rPr lang="de-DE" dirty="0"/>
              <a:t>neuer Pod</a:t>
            </a:r>
          </a:p>
          <a:p>
            <a:pPr lvl="1">
              <a:buFont typeface="Arial" panose="020B0604020202020204" pitchFamily="34" charset="0"/>
              <a:buChar char="•"/>
            </a:pPr>
            <a:r>
              <a:rPr lang="de-DE" dirty="0"/>
              <a:t>Mit einem </a:t>
            </a:r>
            <a:r>
              <a:rPr lang="de-DE" dirty="0" err="1"/>
              <a:t>Build</a:t>
            </a:r>
            <a:r>
              <a:rPr lang="de-DE" dirty="0"/>
              <a:t>-Container und Services-Containers</a:t>
            </a:r>
          </a:p>
          <a:p>
            <a:pPr lvl="1">
              <a:buFont typeface="Arial" panose="020B0604020202020204" pitchFamily="34" charset="0"/>
              <a:buChar char="•"/>
            </a:pPr>
            <a:r>
              <a:rPr lang="de-DE" dirty="0"/>
              <a:t>Für jeden </a:t>
            </a:r>
            <a:r>
              <a:rPr lang="de-DE" dirty="0" err="1"/>
              <a:t>GitLab</a:t>
            </a:r>
            <a:r>
              <a:rPr lang="de-DE" dirty="0"/>
              <a:t> CI Job</a:t>
            </a:r>
          </a:p>
          <a:p>
            <a:pPr lvl="1">
              <a:buFont typeface="Arial" panose="020B0604020202020204" pitchFamily="34" charset="0"/>
              <a:buChar char="•"/>
            </a:pPr>
            <a:endParaRPr lang="de-DE" dirty="0"/>
          </a:p>
          <a:p>
            <a:pPr>
              <a:buFont typeface="Arial" panose="020B0604020202020204" pitchFamily="34" charset="0"/>
              <a:buChar char="•"/>
            </a:pPr>
            <a:r>
              <a:rPr lang="de-DE" dirty="0"/>
              <a:t>Use Case</a:t>
            </a:r>
          </a:p>
          <a:p>
            <a:pPr lvl="1">
              <a:buFont typeface="Arial" panose="020B0604020202020204" pitchFamily="34" charset="0"/>
              <a:buChar char="•"/>
            </a:pPr>
            <a:r>
              <a:rPr lang="de-DE" dirty="0"/>
              <a:t>Skalierbare </a:t>
            </a:r>
            <a:r>
              <a:rPr lang="de-DE" dirty="0" err="1"/>
              <a:t>Build</a:t>
            </a:r>
            <a:r>
              <a:rPr lang="de-DE" dirty="0"/>
              <a:t>-Infrastruktur</a:t>
            </a:r>
          </a:p>
          <a:p>
            <a:pPr lvl="1">
              <a:buFont typeface="Arial" panose="020B0604020202020204" pitchFamily="34" charset="0"/>
              <a:buChar char="•"/>
            </a:pPr>
            <a:r>
              <a:rPr lang="de-DE" dirty="0"/>
              <a:t>Bei bestehendem </a:t>
            </a:r>
            <a:r>
              <a:rPr lang="de-DE" dirty="0" err="1"/>
              <a:t>Kubernetes</a:t>
            </a:r>
            <a:r>
              <a:rPr lang="de-DE" dirty="0"/>
              <a:t>-Cluster</a:t>
            </a:r>
          </a:p>
          <a:p>
            <a:pPr>
              <a:buFont typeface="Arial" panose="020B0604020202020204" pitchFamily="34" charset="0"/>
              <a:buChar char="•"/>
            </a:pPr>
            <a:endParaRPr lang="de-DE" dirty="0"/>
          </a:p>
        </p:txBody>
      </p:sp>
    </p:spTree>
    <p:extLst>
      <p:ext uri="{BB962C8B-B14F-4D97-AF65-F5344CB8AC3E}">
        <p14:creationId xmlns:p14="http://schemas.microsoft.com/office/powerpoint/2010/main" val="1121981447"/>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1DC83F5-93C2-3135-DEC8-1C17F9DCB87D}"/>
              </a:ext>
            </a:extLst>
          </p:cNvPr>
          <p:cNvSpPr>
            <a:spLocks noGrp="1"/>
          </p:cNvSpPr>
          <p:nvPr>
            <p:ph type="title"/>
          </p:nvPr>
        </p:nvSpPr>
        <p:spPr/>
        <p:txBody>
          <a:bodyPr/>
          <a:lstStyle/>
          <a:p>
            <a:r>
              <a:rPr lang="de-DE" dirty="0" err="1"/>
              <a:t>Executors</a:t>
            </a:r>
            <a:endParaRPr lang="de-DE" dirty="0"/>
          </a:p>
        </p:txBody>
      </p:sp>
      <p:sp>
        <p:nvSpPr>
          <p:cNvPr id="3" name="Inhaltsplatzhalter 2">
            <a:extLst>
              <a:ext uri="{FF2B5EF4-FFF2-40B4-BE49-F238E27FC236}">
                <a16:creationId xmlns:a16="http://schemas.microsoft.com/office/drawing/2014/main" id="{DCA4C418-214A-4AF6-6BDF-185CBB2808BC}"/>
              </a:ext>
            </a:extLst>
          </p:cNvPr>
          <p:cNvSpPr>
            <a:spLocks noGrp="1"/>
          </p:cNvSpPr>
          <p:nvPr>
            <p:ph idx="1"/>
          </p:nvPr>
        </p:nvSpPr>
        <p:spPr/>
        <p:txBody>
          <a:bodyPr/>
          <a:lstStyle/>
          <a:p>
            <a:pPr marL="0" indent="0">
              <a:buNone/>
            </a:pPr>
            <a:r>
              <a:rPr lang="de-DE" b="1" dirty="0" err="1"/>
              <a:t>Executor</a:t>
            </a:r>
            <a:r>
              <a:rPr lang="de-DE" b="1" dirty="0"/>
              <a:t> Chart</a:t>
            </a:r>
          </a:p>
          <a:p>
            <a:pPr marL="0" indent="0">
              <a:buNone/>
            </a:pPr>
            <a:endParaRPr lang="de-DE" b="1" dirty="0"/>
          </a:p>
          <a:p>
            <a:pPr marL="0" indent="0">
              <a:buNone/>
            </a:pPr>
            <a:endParaRPr lang="de-DE" b="1" dirty="0"/>
          </a:p>
          <a:p>
            <a:pPr marL="0" indent="0">
              <a:buNone/>
            </a:pPr>
            <a:endParaRPr lang="de-DE" b="1" dirty="0"/>
          </a:p>
          <a:p>
            <a:pPr marL="0" indent="0">
              <a:buNone/>
            </a:pPr>
            <a:endParaRPr lang="de-DE" b="1" dirty="0"/>
          </a:p>
          <a:p>
            <a:pPr marL="0" indent="0">
              <a:buNone/>
            </a:pPr>
            <a:endParaRPr lang="de-DE" b="1" dirty="0"/>
          </a:p>
          <a:p>
            <a:pPr marL="0" indent="0">
              <a:buNone/>
            </a:pPr>
            <a:endParaRPr lang="de-DE" b="1" dirty="0"/>
          </a:p>
          <a:p>
            <a:pPr marL="0" indent="0">
              <a:buNone/>
            </a:pPr>
            <a:endParaRPr lang="de-DE" b="1" dirty="0"/>
          </a:p>
          <a:p>
            <a:pPr marL="0" indent="0">
              <a:buNone/>
            </a:pPr>
            <a:endParaRPr lang="de-DE" b="1" dirty="0"/>
          </a:p>
          <a:p>
            <a:pPr marL="457200" indent="-457200">
              <a:buFont typeface="+mj-lt"/>
              <a:buAutoNum type="arabicParenBoth"/>
            </a:pPr>
            <a:r>
              <a:rPr lang="de-DE" sz="1800" dirty="0"/>
              <a:t>Möglich, aber problematisch, wenn der </a:t>
            </a:r>
            <a:r>
              <a:rPr lang="de-DE" sz="1800" dirty="0" err="1"/>
              <a:t>Build</a:t>
            </a:r>
            <a:r>
              <a:rPr lang="de-DE" sz="1800" dirty="0"/>
              <a:t> auf der </a:t>
            </a:r>
            <a:r>
              <a:rPr lang="de-DE" sz="1800" dirty="0" err="1"/>
              <a:t>Build</a:t>
            </a:r>
            <a:r>
              <a:rPr lang="de-DE" sz="1800" dirty="0"/>
              <a:t> Maschine installierte Services nutzt</a:t>
            </a:r>
          </a:p>
          <a:p>
            <a:pPr marL="457200" indent="-457200">
              <a:buFont typeface="+mj-lt"/>
              <a:buAutoNum type="arabicParenBoth"/>
            </a:pPr>
            <a:r>
              <a:rPr lang="de-DE" sz="1800" dirty="0"/>
              <a:t>Erfordert manuelle </a:t>
            </a:r>
            <a:r>
              <a:rPr lang="de-DE" sz="1800" dirty="0" err="1"/>
              <a:t>Dependency</a:t>
            </a:r>
            <a:r>
              <a:rPr lang="de-DE" sz="1800" dirty="0"/>
              <a:t> </a:t>
            </a:r>
            <a:r>
              <a:rPr lang="de-DE" sz="1800" dirty="0" err="1"/>
              <a:t>Injection</a:t>
            </a:r>
            <a:endParaRPr lang="de-DE" sz="1800" dirty="0"/>
          </a:p>
          <a:p>
            <a:pPr marL="457200" indent="-457200">
              <a:buFont typeface="+mj-lt"/>
              <a:buAutoNum type="arabicParenBoth"/>
            </a:pPr>
            <a:r>
              <a:rPr lang="de-DE" sz="1800" dirty="0"/>
              <a:t>Beispielsweise mit </a:t>
            </a:r>
            <a:r>
              <a:rPr lang="de-DE" sz="1800" dirty="0" err="1"/>
              <a:t>Vagrant</a:t>
            </a:r>
            <a:endParaRPr lang="de-DE" sz="1800" dirty="0"/>
          </a:p>
        </p:txBody>
      </p:sp>
      <p:pic>
        <p:nvPicPr>
          <p:cNvPr id="6" name="Grafik 5">
            <a:extLst>
              <a:ext uri="{FF2B5EF4-FFF2-40B4-BE49-F238E27FC236}">
                <a16:creationId xmlns:a16="http://schemas.microsoft.com/office/drawing/2014/main" id="{FB77F58D-9996-21E3-E780-FB0DCA523D9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866" y="1556792"/>
            <a:ext cx="9144000" cy="3170337"/>
          </a:xfrm>
          <a:prstGeom prst="rect">
            <a:avLst/>
          </a:prstGeom>
        </p:spPr>
      </p:pic>
    </p:spTree>
    <p:extLst>
      <p:ext uri="{BB962C8B-B14F-4D97-AF65-F5344CB8AC3E}">
        <p14:creationId xmlns:p14="http://schemas.microsoft.com/office/powerpoint/2010/main" val="3722343759"/>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1DC83F5-93C2-3135-DEC8-1C17F9DCB87D}"/>
              </a:ext>
            </a:extLst>
          </p:cNvPr>
          <p:cNvSpPr>
            <a:spLocks noGrp="1"/>
          </p:cNvSpPr>
          <p:nvPr>
            <p:ph type="title"/>
          </p:nvPr>
        </p:nvSpPr>
        <p:spPr/>
        <p:txBody>
          <a:bodyPr/>
          <a:lstStyle/>
          <a:p>
            <a:r>
              <a:rPr lang="de-DE" dirty="0" err="1"/>
              <a:t>Executors</a:t>
            </a:r>
            <a:endParaRPr lang="de-DE" dirty="0"/>
          </a:p>
        </p:txBody>
      </p:sp>
      <p:sp>
        <p:nvSpPr>
          <p:cNvPr id="3" name="Inhaltsplatzhalter 2">
            <a:extLst>
              <a:ext uri="{FF2B5EF4-FFF2-40B4-BE49-F238E27FC236}">
                <a16:creationId xmlns:a16="http://schemas.microsoft.com/office/drawing/2014/main" id="{DCA4C418-214A-4AF6-6BDF-185CBB2808BC}"/>
              </a:ext>
            </a:extLst>
          </p:cNvPr>
          <p:cNvSpPr>
            <a:spLocks noGrp="1"/>
          </p:cNvSpPr>
          <p:nvPr>
            <p:ph idx="1"/>
          </p:nvPr>
        </p:nvSpPr>
        <p:spPr/>
        <p:txBody>
          <a:bodyPr/>
          <a:lstStyle/>
          <a:p>
            <a:pPr marL="0" indent="0">
              <a:buNone/>
            </a:pPr>
            <a:r>
              <a:rPr lang="de-DE" b="1" dirty="0" err="1"/>
              <a:t>Compatibility</a:t>
            </a:r>
            <a:r>
              <a:rPr lang="de-DE" b="1" dirty="0"/>
              <a:t> Chart</a:t>
            </a:r>
          </a:p>
        </p:txBody>
      </p:sp>
      <p:pic>
        <p:nvPicPr>
          <p:cNvPr id="4" name="Inhaltsplatzhalter 4">
            <a:extLst>
              <a:ext uri="{FF2B5EF4-FFF2-40B4-BE49-F238E27FC236}">
                <a16:creationId xmlns:a16="http://schemas.microsoft.com/office/drawing/2014/main" id="{D40A8386-817E-FD8A-F3EF-39BE4AB0058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303213" y="2187907"/>
            <a:ext cx="8516937" cy="29870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67378586"/>
      </p:ext>
    </p:extLst>
  </p:cSld>
  <p:clrMapOvr>
    <a:masterClrMapping/>
  </p:clrMapOvr>
</p:sld>
</file>

<file path=ppt/theme/theme1.xml><?xml version="1.0" encoding="utf-8"?>
<a:theme xmlns:a="http://schemas.openxmlformats.org/drawingml/2006/main" name="vorlneu">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Larissa Klassisch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smtClean="0">
            <a:ln>
              <a:noFill/>
            </a:ln>
            <a:solidFill>
              <a:schemeClr val="tx1"/>
            </a:solidFill>
            <a:effectLst/>
            <a:latin typeface="Times New Roman" pitchFamily="18" charset="0"/>
          </a:defRPr>
        </a:defPPr>
      </a:lstStyle>
    </a:lnDef>
    <a:txDef>
      <a:spPr bwMode="auto">
        <a:noFill/>
        <a:ln w="9525">
          <a:noFill/>
          <a:miter lim="800000"/>
          <a:headEnd/>
          <a:tailEnd/>
        </a:ln>
      </a:spPr>
      <a:bodyPr anchor="ctr">
        <a:spAutoFit/>
      </a:bodyPr>
      <a:lstStyle>
        <a:defPPr eaLnBrk="1" hangingPunct="1">
          <a:defRPr sz="1800" dirty="0">
            <a:latin typeface="Arial" charset="0"/>
          </a:defRPr>
        </a:defPPr>
      </a:lstStyle>
    </a:txDef>
  </a:objectDefaults>
  <a:extraClrSchemeLst>
    <a:extraClrScheme>
      <a:clrScheme name="vorlneu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vorlneu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vorlneu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vorlneu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vorlneu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vorlneu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vorlneu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Benutzerdefiniertes Design">
  <a:themeElements>
    <a:clrScheme name="Benutzerdefiniertes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Klassisch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smtClean="0">
            <a:ln>
              <a:noFill/>
            </a:ln>
            <a:solidFill>
              <a:schemeClr val="tx1"/>
            </a:solidFill>
            <a:effectLst/>
            <a:latin typeface="Times New Roman" pitchFamily="18" charset="0"/>
          </a:defRPr>
        </a:defPPr>
      </a:lstStyle>
    </a:lnDef>
    <a:txDef>
      <a:spPr>
        <a:noFill/>
      </a:spPr>
      <a:bodyPr wrap="square" rtlCol="0">
        <a:spAutoFit/>
      </a:bodyPr>
      <a:lstStyle>
        <a:defPPr>
          <a:defRPr dirty="0">
            <a:latin typeface="Arial" pitchFamily="34" charset="0"/>
            <a:cs typeface="Arial" pitchFamily="34" charset="0"/>
          </a:defRPr>
        </a:defPPr>
      </a:lstStyle>
    </a:txDef>
  </a:objectDefaults>
  <a:extraClrSchemeLst>
    <a:extraClrScheme>
      <a:clrScheme name="Benutzerdefiniertes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enutzerdefiniertes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enutzerdefiniertes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enutzerdefiniertes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enutzerdefiniertes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enutzerdefiniertes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enutzerdefiniertes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enutzerdefiniertes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enutzerdefiniertes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enutzerdefiniertes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enutzerdefiniertes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enutzerdefiniertes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Larissa-Design">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Larissa-Design">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PPT7</Template>
  <TotalTime>0</TotalTime>
  <Pages>1</Pages>
  <Words>7217</Words>
  <Application>Microsoft Office PowerPoint</Application>
  <PresentationFormat>Bildschirmpräsentation (4:3)</PresentationFormat>
  <Paragraphs>1203</Paragraphs>
  <Slides>100</Slides>
  <Notes>78</Notes>
  <HiddenSlides>20</HiddenSlides>
  <MMClips>0</MMClips>
  <ScaleCrop>false</ScaleCrop>
  <HeadingPairs>
    <vt:vector size="6" baseType="variant">
      <vt:variant>
        <vt:lpstr>Verwendete Schriftarten</vt:lpstr>
      </vt:variant>
      <vt:variant>
        <vt:i4>9</vt:i4>
      </vt:variant>
      <vt:variant>
        <vt:lpstr>Design</vt:lpstr>
      </vt:variant>
      <vt:variant>
        <vt:i4>2</vt:i4>
      </vt:variant>
      <vt:variant>
        <vt:lpstr>Folientitel</vt:lpstr>
      </vt:variant>
      <vt:variant>
        <vt:i4>100</vt:i4>
      </vt:variant>
    </vt:vector>
  </HeadingPairs>
  <TitlesOfParts>
    <vt:vector size="111" baseType="lpstr">
      <vt:lpstr>Arial</vt:lpstr>
      <vt:lpstr>Avenir</vt:lpstr>
      <vt:lpstr>Consolas</vt:lpstr>
      <vt:lpstr>GitLab Mono</vt:lpstr>
      <vt:lpstr>gitlab sans</vt:lpstr>
      <vt:lpstr>Inter</vt:lpstr>
      <vt:lpstr>Monotype Sorts</vt:lpstr>
      <vt:lpstr>Times New Roman</vt:lpstr>
      <vt:lpstr>Wingdings</vt:lpstr>
      <vt:lpstr>vorlneu</vt:lpstr>
      <vt:lpstr>Benutzerdefiniertes Design</vt:lpstr>
      <vt:lpstr>Tag 2: Vertiefung Git-Workflow, CI/CD &amp; GitLab CI </vt:lpstr>
      <vt:lpstr>Agenda</vt:lpstr>
      <vt:lpstr>Agenda</vt:lpstr>
      <vt:lpstr>GitLab Runner</vt:lpstr>
      <vt:lpstr>PowerPoint-Präsentation</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PowerPoint-Präsentation</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PowerPoint-Präsentation</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Wollen wir das?</vt:lpstr>
      <vt:lpstr>Wollen wir das?</vt:lpstr>
      <vt:lpstr>Wollen wir das?</vt:lpstr>
      <vt:lpstr>GitLab Runner</vt:lpstr>
      <vt:lpstr>GitLab Runner</vt:lpstr>
      <vt:lpstr>GitLab Runner</vt:lpstr>
      <vt:lpstr>GitLab Runner</vt:lpstr>
      <vt:lpstr>Executors</vt:lpstr>
      <vt:lpstr>Executors</vt:lpstr>
      <vt:lpstr>Executors</vt:lpstr>
      <vt:lpstr>Executors</vt:lpstr>
      <vt:lpstr>Executors</vt:lpstr>
      <vt:lpstr>Executors</vt:lpstr>
      <vt:lpstr>Executors</vt:lpstr>
      <vt:lpstr>Executors</vt:lpstr>
      <vt:lpstr>Executors</vt:lpstr>
      <vt:lpstr>Executors</vt:lpstr>
      <vt:lpstr>Executors</vt:lpstr>
      <vt:lpstr>Executors</vt:lpstr>
      <vt:lpstr>Executors</vt:lpstr>
      <vt:lpstr>Executors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&lt;Titel&gt;</dc:title>
  <dc:creator>anderScore User4</dc:creator>
  <cp:lastModifiedBy>Daniel Krämer</cp:lastModifiedBy>
  <cp:revision>480</cp:revision>
  <cp:lastPrinted>1996-08-01T16:36:58Z</cp:lastPrinted>
  <dcterms:created xsi:type="dcterms:W3CDTF">2024-05-03T10:07:43Z</dcterms:created>
  <dcterms:modified xsi:type="dcterms:W3CDTF">2024-06-11T15:37:47Z</dcterms:modified>
</cp:coreProperties>
</file>