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8"/>
  </p:notesMasterIdLst>
  <p:handoutMasterIdLst>
    <p:handoutMasterId r:id="rId59"/>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8" r:id="rId26"/>
    <p:sldId id="639" r:id="rId27"/>
    <p:sldId id="640" r:id="rId28"/>
    <p:sldId id="641" r:id="rId29"/>
    <p:sldId id="642" r:id="rId30"/>
    <p:sldId id="646" r:id="rId31"/>
    <p:sldId id="643" r:id="rId32"/>
    <p:sldId id="644" r:id="rId33"/>
    <p:sldId id="631" r:id="rId34"/>
    <p:sldId id="632" r:id="rId35"/>
    <p:sldId id="633" r:id="rId36"/>
    <p:sldId id="645" r:id="rId37"/>
    <p:sldId id="634" r:id="rId38"/>
    <p:sldId id="635" r:id="rId39"/>
    <p:sldId id="636" r:id="rId40"/>
    <p:sldId id="637" r:id="rId41"/>
    <p:sldId id="605" r:id="rId42"/>
    <p:sldId id="608" r:id="rId43"/>
    <p:sldId id="610" r:id="rId44"/>
    <p:sldId id="611" r:id="rId45"/>
    <p:sldId id="607" r:id="rId46"/>
    <p:sldId id="619" r:id="rId47"/>
    <p:sldId id="621" r:id="rId48"/>
    <p:sldId id="620" r:id="rId49"/>
    <p:sldId id="612" r:id="rId50"/>
    <p:sldId id="613" r:id="rId51"/>
    <p:sldId id="615" r:id="rId52"/>
    <p:sldId id="616" r:id="rId53"/>
    <p:sldId id="622" r:id="rId54"/>
    <p:sldId id="623" r:id="rId55"/>
    <p:sldId id="618" r:id="rId56"/>
    <p:sldId id="598" r:id="rId5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9" d="100"/>
          <a:sy n="109" d="100"/>
        </p:scale>
        <p:origin x="261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4173483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23.08.2024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chocolatey.org/install"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 Id="rId4" Type="http://schemas.openxmlformats.org/officeDocument/2006/relationships/hyperlink" Target="https://kubernetes.io/docs/tasks/tool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ocs.gitlab.com/ee/user/profile/personal_access_tokens.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4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Aufgabe:</a:t>
            </a:r>
            <a:br>
              <a:rPr lang="en-US" b="1" dirty="0"/>
            </a:br>
            <a:r>
              <a:rPr lang="en-US" b="1" dirty="0" err="1"/>
              <a:t>Beispiel</a:t>
            </a:r>
            <a:r>
              <a:rPr lang="en-US" b="1" dirty="0"/>
              <a:t> für Deployment</a:t>
            </a:r>
            <a:r>
              <a:rPr lang="de-DE" b="1" dirty="0"/>
              <a:t> mit </a:t>
            </a:r>
            <a:r>
              <a:rPr lang="de-DE" b="1" dirty="0" err="1"/>
              <a:t>GitOps</a:t>
            </a:r>
            <a:endParaRPr lang="de-DE" b="1" dirty="0"/>
          </a:p>
          <a:p>
            <a:pPr>
              <a:buFont typeface="Arial" panose="020B0604020202020204" pitchFamily="34" charset="0"/>
              <a:buChar char="•"/>
            </a:pPr>
            <a:r>
              <a:rPr lang="de-DE" dirty="0" err="1"/>
              <a:t>Deployment</a:t>
            </a:r>
            <a:r>
              <a:rPr lang="de-DE" dirty="0"/>
              <a:t> im </a:t>
            </a:r>
            <a:r>
              <a:rPr lang="de-DE" dirty="0" err="1"/>
              <a:t>Kubernetes</a:t>
            </a:r>
            <a:r>
              <a:rPr lang="de-DE" dirty="0"/>
              <a:t>-Cluster von Docker Desktop </a:t>
            </a:r>
          </a:p>
          <a:p>
            <a:pPr>
              <a:buFont typeface="Arial" panose="020B0604020202020204" pitchFamily="34" charset="0"/>
              <a:buChar char="•"/>
            </a:pPr>
            <a:r>
              <a:rPr lang="de-DE" dirty="0" err="1"/>
              <a:t>IaC</a:t>
            </a:r>
            <a:r>
              <a:rPr lang="de-DE" dirty="0"/>
              <a:t> via </a:t>
            </a:r>
            <a:r>
              <a:rPr lang="de-DE" dirty="0" err="1"/>
              <a:t>Kubernetes</a:t>
            </a:r>
            <a:r>
              <a:rPr lang="de-DE" dirty="0"/>
              <a:t> Manifests Files</a:t>
            </a:r>
          </a:p>
          <a:p>
            <a:pPr>
              <a:buFont typeface="Arial" panose="020B0604020202020204" pitchFamily="34" charset="0"/>
              <a:buChar char="•"/>
            </a:pPr>
            <a:r>
              <a:rPr lang="de-DE" dirty="0" err="1"/>
              <a:t>Gitlab</a:t>
            </a:r>
            <a:r>
              <a:rPr lang="de-DE" dirty="0"/>
              <a:t> als Container Registry</a:t>
            </a:r>
          </a:p>
          <a:p>
            <a:pPr>
              <a:buFont typeface="Arial" panose="020B0604020202020204" pitchFamily="34" charset="0"/>
              <a:buChar char="•"/>
            </a:pPr>
            <a:r>
              <a:rPr lang="de-DE" dirty="0" err="1"/>
              <a:t>Flux</a:t>
            </a:r>
            <a:r>
              <a:rPr lang="de-DE" dirty="0"/>
              <a:t> als </a:t>
            </a:r>
            <a:r>
              <a:rPr lang="de-DE" dirty="0" err="1"/>
              <a:t>GitOps</a:t>
            </a:r>
            <a:r>
              <a:rPr lang="de-DE" dirty="0"/>
              <a:t>-Operator</a:t>
            </a:r>
          </a:p>
          <a:p>
            <a:pPr>
              <a:buFont typeface="Arial" panose="020B0604020202020204" pitchFamily="34" charset="0"/>
              <a:buChar char="•"/>
            </a:pPr>
            <a:r>
              <a:rPr lang="de-DE" dirty="0"/>
              <a:t>Sourcecode und </a:t>
            </a:r>
            <a:r>
              <a:rPr lang="de-DE" dirty="0" err="1"/>
              <a:t>IaC</a:t>
            </a:r>
            <a:r>
              <a:rPr lang="de-DE" dirty="0"/>
              <a:t> in einem Repository</a:t>
            </a:r>
          </a:p>
          <a:p>
            <a:pPr marL="0" indent="0">
              <a:buNone/>
            </a:pPr>
            <a:endParaRPr lang="de-DE" dirty="0"/>
          </a:p>
          <a:p>
            <a:pPr marL="0" indent="0">
              <a:buNone/>
            </a:pPr>
            <a:r>
              <a:rPr lang="de-DE" b="1" dirty="0"/>
              <a:t>Es folgt</a:t>
            </a:r>
            <a:endParaRPr lang="de-DE" dirty="0"/>
          </a:p>
          <a:p>
            <a:pPr>
              <a:buFont typeface="Arial" panose="020B0604020202020204" pitchFamily="34" charset="0"/>
              <a:buChar char="•"/>
            </a:pPr>
            <a:r>
              <a:rPr lang="de-DE" dirty="0"/>
              <a:t>Kurzeinführung in </a:t>
            </a:r>
            <a:r>
              <a:rPr lang="de-DE" dirty="0" err="1"/>
              <a:t>Kubernetes</a:t>
            </a:r>
            <a:r>
              <a:rPr lang="de-DE" dirty="0"/>
              <a:t> und </a:t>
            </a:r>
            <a:r>
              <a:rPr lang="de-DE" dirty="0" err="1"/>
              <a:t>Flux</a:t>
            </a:r>
            <a:endParaRPr lang="de-DE" dirty="0"/>
          </a:p>
          <a:p>
            <a:pPr>
              <a:buFont typeface="Arial" panose="020B0604020202020204" pitchFamily="34" charset="0"/>
              <a:buChar char="•"/>
            </a:pPr>
            <a:r>
              <a:rPr lang="de-DE" dirty="0"/>
              <a:t>Praktische Anleitung zur Aufgabe</a:t>
            </a:r>
          </a:p>
          <a:p>
            <a:pPr marL="0" indent="0">
              <a:buNone/>
            </a:pPr>
            <a:endParaRPr lang="de-DE" dirty="0"/>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Was ist </a:t>
            </a:r>
            <a:r>
              <a:rPr lang="de-DE" b="1" dirty="0" err="1"/>
              <a:t>Kubernetes</a:t>
            </a:r>
            <a:r>
              <a:rPr lang="de-DE" b="1" dirty="0"/>
              <a:t>?</a:t>
            </a:r>
          </a:p>
          <a:p>
            <a:pPr>
              <a:buFont typeface="Arial" panose="020B0604020202020204" pitchFamily="34" charset="0"/>
              <a:buChar char="•"/>
            </a:pPr>
            <a:r>
              <a:rPr lang="de-DE" dirty="0"/>
              <a:t>System zur „Containerorchestrierung“</a:t>
            </a:r>
          </a:p>
          <a:p>
            <a:pPr>
              <a:buFont typeface="Arial" panose="020B0604020202020204" pitchFamily="34" charset="0"/>
              <a:buChar char="•"/>
            </a:pPr>
            <a:r>
              <a:rPr lang="de-DE" dirty="0"/>
              <a:t>Automatisiert Prozesse in </a:t>
            </a:r>
            <a:r>
              <a:rPr lang="de-DE" dirty="0" err="1"/>
              <a:t>Deployment</a:t>
            </a:r>
            <a:r>
              <a:rPr lang="de-DE" dirty="0"/>
              <a:t> und Betrieb</a:t>
            </a:r>
          </a:p>
          <a:p>
            <a:pPr>
              <a:buFont typeface="Arial" panose="020B0604020202020204" pitchFamily="34" charset="0"/>
              <a:buChar char="•"/>
            </a:pPr>
            <a:r>
              <a:rPr lang="de-DE" dirty="0"/>
              <a:t>Verwaltet den Lebenszyklus von Containern</a:t>
            </a:r>
          </a:p>
          <a:p>
            <a:pPr>
              <a:buFont typeface="Arial" panose="020B0604020202020204" pitchFamily="34" charset="0"/>
              <a:buChar char="•"/>
            </a:pPr>
            <a:r>
              <a:rPr lang="de-DE" dirty="0"/>
              <a:t>Schwerpunkte Skalierbarkeit und </a:t>
            </a:r>
            <a:r>
              <a:rPr lang="de-DE" dirty="0" err="1"/>
              <a:t>Availability</a:t>
            </a:r>
            <a:r>
              <a:rPr lang="de-DE" dirty="0"/>
              <a:t>/Recovery</a:t>
            </a:r>
          </a:p>
          <a:p>
            <a:pPr>
              <a:buFont typeface="Arial" panose="020B0604020202020204" pitchFamily="34" charset="0"/>
              <a:buChar char="•"/>
            </a:pPr>
            <a:r>
              <a:rPr lang="de-DE" dirty="0"/>
              <a:t>Verteilte Architektur</a:t>
            </a:r>
          </a:p>
          <a:p>
            <a:pPr>
              <a:buFont typeface="Arial" panose="020B0604020202020204" pitchFamily="34" charset="0"/>
              <a:buChar char="•"/>
            </a:pPr>
            <a:r>
              <a:rPr lang="de-DE" dirty="0"/>
              <a:t>Deskriptive Konfiguration</a:t>
            </a:r>
          </a:p>
          <a:p>
            <a:pPr>
              <a:buFont typeface="Arial" panose="020B0604020202020204" pitchFamily="34" charset="0"/>
              <a:buChar char="•"/>
            </a:pPr>
            <a:endParaRPr lang="de-DE" dirty="0"/>
          </a:p>
          <a:p>
            <a:pPr>
              <a:buFont typeface="Arial" panose="020B0604020202020204" pitchFamily="34" charset="0"/>
              <a:buChar char="•"/>
            </a:pPr>
            <a:r>
              <a:rPr lang="de-DE" dirty="0"/>
              <a:t>Initialer Release 2014 durch Google</a:t>
            </a:r>
          </a:p>
          <a:p>
            <a:pPr>
              <a:buFont typeface="Arial" panose="020B0604020202020204" pitchFamily="34" charset="0"/>
              <a:buChar char="•"/>
            </a:pPr>
            <a:r>
              <a:rPr lang="de-DE" dirty="0"/>
              <a:t>Open Source</a:t>
            </a:r>
          </a:p>
          <a:p>
            <a:pPr marL="0" indent="0">
              <a:buNone/>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03224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Wofür </a:t>
            </a:r>
            <a:r>
              <a:rPr lang="de-DE" b="1" dirty="0" err="1"/>
              <a:t>Kubernetes</a:t>
            </a:r>
            <a:r>
              <a:rPr lang="de-DE" b="1" dirty="0"/>
              <a:t>?</a:t>
            </a:r>
          </a:p>
          <a:p>
            <a:pPr>
              <a:buFont typeface="Arial" panose="020B0604020202020204" pitchFamily="34" charset="0"/>
              <a:buChar char="•"/>
            </a:pPr>
            <a:r>
              <a:rPr lang="de-DE" dirty="0"/>
              <a:t>Verwaltung großer Softwarelandschaften</a:t>
            </a:r>
          </a:p>
          <a:p>
            <a:pPr>
              <a:buFont typeface="Arial" panose="020B0604020202020204" pitchFamily="34" charset="0"/>
              <a:buChar char="•"/>
            </a:pPr>
            <a:r>
              <a:rPr lang="de-DE" dirty="0"/>
              <a:t>High </a:t>
            </a:r>
            <a:r>
              <a:rPr lang="de-DE" dirty="0" err="1"/>
              <a:t>Availability</a:t>
            </a:r>
            <a:endParaRPr lang="de-DE" dirty="0"/>
          </a:p>
          <a:p>
            <a:pPr>
              <a:buFont typeface="Arial" panose="020B0604020202020204" pitchFamily="34" charset="0"/>
              <a:buChar char="•"/>
            </a:pPr>
            <a:r>
              <a:rPr lang="de-DE" dirty="0"/>
              <a:t>Granulare und dynamische Skalierung</a:t>
            </a:r>
          </a:p>
          <a:p>
            <a:pPr>
              <a:buFont typeface="Arial" panose="020B0604020202020204" pitchFamily="34" charset="0"/>
              <a:buChar char="•"/>
            </a:pPr>
            <a:r>
              <a:rPr lang="de-DE" dirty="0"/>
              <a:t>Beliebt für die Verwaltung von Cloud-Infrastruktur</a:t>
            </a:r>
          </a:p>
          <a:p>
            <a:pPr marL="0" indent="0">
              <a:buNone/>
            </a:pPr>
            <a:endParaRPr lang="de-DE" dirty="0"/>
          </a:p>
          <a:p>
            <a:pPr marL="0" indent="0">
              <a:buNone/>
            </a:pPr>
            <a:r>
              <a:rPr lang="de-DE" b="1" dirty="0"/>
              <a:t>Warum nicht?</a:t>
            </a:r>
            <a:endParaRPr lang="de-DE" dirty="0"/>
          </a:p>
          <a:p>
            <a:pPr>
              <a:buFont typeface="Arial" panose="020B0604020202020204" pitchFamily="34" charset="0"/>
              <a:buChar char="•"/>
            </a:pPr>
            <a:r>
              <a:rPr lang="de-DE" dirty="0"/>
              <a:t>Komplexe Konfiguration</a:t>
            </a:r>
          </a:p>
          <a:p>
            <a:pPr>
              <a:buFont typeface="Arial" panose="020B0604020202020204" pitchFamily="34" charset="0"/>
              <a:buChar char="•"/>
            </a:pPr>
            <a:r>
              <a:rPr lang="de-DE" dirty="0"/>
              <a:t>Betrieb erfordert spezialisierte Kenntnisse</a:t>
            </a:r>
          </a:p>
          <a:p>
            <a:pPr>
              <a:buFont typeface="Arial" panose="020B0604020202020204" pitchFamily="34" charset="0"/>
              <a:buChar char="•"/>
            </a:pPr>
            <a:r>
              <a:rPr lang="de-DE" dirty="0"/>
              <a:t>Ressourcenintensiv</a:t>
            </a:r>
          </a:p>
          <a:p>
            <a:pPr>
              <a:buFont typeface="Arial" panose="020B0604020202020204" pitchFamily="34" charset="0"/>
              <a:buChar char="•"/>
            </a:pPr>
            <a:r>
              <a:rPr lang="de-DE" dirty="0"/>
              <a:t>Oversized für kleinere Projekte und Systeme</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252525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a:t>
            </a:r>
          </a:p>
          <a:p>
            <a:pPr>
              <a:buFont typeface="Arial" panose="020B0604020202020204" pitchFamily="34" charset="0"/>
              <a:buChar char="•"/>
            </a:pPr>
            <a:r>
              <a:rPr lang="de-DE" dirty="0"/>
              <a:t>Verteiltes System, das ein oder mehrere physische oder virtuelle Computer (Nodes) zusammenfasst</a:t>
            </a:r>
          </a:p>
          <a:p>
            <a:pPr>
              <a:buFont typeface="Arial" panose="020B0604020202020204" pitchFamily="34" charset="0"/>
              <a:buChar char="•"/>
            </a:pPr>
            <a:r>
              <a:rPr lang="de-DE" dirty="0"/>
              <a:t>„Control Plane“ Node und </a:t>
            </a:r>
            <a:r>
              <a:rPr lang="de-DE" dirty="0" err="1"/>
              <a:t>Worker</a:t>
            </a:r>
            <a:r>
              <a:rPr lang="de-DE" dirty="0"/>
              <a:t> Nodes</a:t>
            </a:r>
          </a:p>
          <a:p>
            <a:pPr marL="0" indent="0">
              <a:buNone/>
            </a:pPr>
            <a:endParaRPr lang="de-DE" dirty="0"/>
          </a:p>
          <a:p>
            <a:pPr marL="0" indent="0">
              <a:buNone/>
            </a:pPr>
            <a:r>
              <a:rPr lang="de-DE" b="1" dirty="0"/>
              <a:t>Control Plane</a:t>
            </a:r>
            <a:endParaRPr lang="de-DE" dirty="0"/>
          </a:p>
          <a:p>
            <a:pPr>
              <a:buFont typeface="Arial" panose="020B0604020202020204" pitchFamily="34" charset="0"/>
              <a:buChar char="•"/>
            </a:pPr>
            <a:r>
              <a:rPr lang="de-DE" dirty="0"/>
              <a:t>API Server : </a:t>
            </a:r>
            <a:r>
              <a:rPr lang="de-DE" dirty="0" err="1"/>
              <a:t>Entrypoint</a:t>
            </a:r>
            <a:r>
              <a:rPr lang="de-DE" dirty="0"/>
              <a:t> des Clusters</a:t>
            </a:r>
          </a:p>
          <a:p>
            <a:pPr>
              <a:buFont typeface="Arial" panose="020B0604020202020204" pitchFamily="34" charset="0"/>
              <a:buChar char="•"/>
            </a:pPr>
            <a:r>
              <a:rPr lang="de-DE" dirty="0"/>
              <a:t>Management des Clusters</a:t>
            </a:r>
          </a:p>
          <a:p>
            <a:pPr>
              <a:buFont typeface="Arial" panose="020B0604020202020204" pitchFamily="34" charset="0"/>
              <a:buChar char="•"/>
            </a:pPr>
            <a:r>
              <a:rPr lang="de-DE" dirty="0"/>
              <a:t>Zustand des Clusters</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429042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endParaRPr lang="de-DE" dirty="0"/>
          </a:p>
          <a:p>
            <a:pPr>
              <a:buFont typeface="Arial" panose="020B0604020202020204" pitchFamily="34" charset="0"/>
              <a:buChar char="•"/>
            </a:pPr>
            <a:r>
              <a:rPr lang="de-DE" b="1" dirty="0"/>
              <a:t>Pod</a:t>
            </a:r>
            <a:r>
              <a:rPr lang="de-DE" dirty="0"/>
              <a:t> : Abstraktion über ein oder mehrere zusammengehörige Container auf einer Node, die sich eine (nichtstatische) clusterinterne IP-Adresse teilen</a:t>
            </a:r>
          </a:p>
          <a:p>
            <a:pPr>
              <a:buFont typeface="Arial" panose="020B0604020202020204" pitchFamily="34" charset="0"/>
              <a:buChar char="•"/>
            </a:pPr>
            <a:r>
              <a:rPr lang="de-DE" b="1" dirty="0" err="1"/>
              <a:t>ReplicaSet</a:t>
            </a:r>
            <a:r>
              <a:rPr lang="de-DE" dirty="0"/>
              <a:t> : Erhält eine festgelegte Anzahl von gleichartigen Instanzen (Replicas) eines Pods, startet z.B. bei Ausfall eines Pods einen neuen</a:t>
            </a:r>
          </a:p>
          <a:p>
            <a:pPr>
              <a:buFont typeface="Arial" panose="020B0604020202020204" pitchFamily="34" charset="0"/>
              <a:buChar char="•"/>
            </a:pPr>
            <a:r>
              <a:rPr lang="de-DE" b="1" dirty="0"/>
              <a:t>Service</a:t>
            </a:r>
            <a:r>
              <a:rPr lang="de-DE" dirty="0"/>
              <a:t> : Stellt eine statische clusterinterne IP-Adresse für </a:t>
            </a:r>
            <a:r>
              <a:rPr lang="de-DE" dirty="0" err="1"/>
              <a:t>ReplicaSets</a:t>
            </a:r>
            <a:r>
              <a:rPr lang="de-DE" dirty="0"/>
              <a:t> zu Verfügung und agiert als Loadbalancer</a:t>
            </a:r>
          </a:p>
          <a:p>
            <a:pPr>
              <a:buFont typeface="Arial" panose="020B0604020202020204" pitchFamily="34" charset="0"/>
              <a:buChar char="•"/>
            </a:pPr>
            <a:r>
              <a:rPr lang="de-DE" b="1" dirty="0" err="1"/>
              <a:t>ConfigMap</a:t>
            </a:r>
            <a:r>
              <a:rPr lang="de-DE" dirty="0"/>
              <a:t> / </a:t>
            </a:r>
            <a:r>
              <a:rPr lang="de-DE" b="1" dirty="0"/>
              <a:t>Secret</a:t>
            </a:r>
            <a:r>
              <a:rPr lang="de-DE" dirty="0"/>
              <a:t> : Enthält Anwendungskonfiguration (nichtsensitiv / sensitiv)</a:t>
            </a:r>
          </a:p>
          <a:p>
            <a:pPr>
              <a:buFont typeface="Arial" panose="020B0604020202020204" pitchFamily="34" charset="0"/>
              <a:buChar char="•"/>
            </a:pPr>
            <a:r>
              <a:rPr lang="de-DE" b="1" dirty="0" err="1"/>
              <a:t>Deployment</a:t>
            </a:r>
            <a:r>
              <a:rPr lang="de-DE" b="1" dirty="0"/>
              <a:t> </a:t>
            </a:r>
            <a:r>
              <a:rPr lang="de-DE" dirty="0"/>
              <a:t>: High-Level-Komponente, die ein </a:t>
            </a:r>
            <a:r>
              <a:rPr lang="de-DE" dirty="0" err="1"/>
              <a:t>ReplicaSet</a:t>
            </a:r>
            <a:r>
              <a:rPr lang="de-DE" dirty="0"/>
              <a:t> verwaltet (für einen zustandslosen Microservice)</a:t>
            </a:r>
          </a:p>
        </p:txBody>
      </p:sp>
    </p:spTree>
    <p:extLst>
      <p:ext uri="{BB962C8B-B14F-4D97-AF65-F5344CB8AC3E}">
        <p14:creationId xmlns:p14="http://schemas.microsoft.com/office/powerpoint/2010/main" val="420984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Konfiguration</a:t>
            </a:r>
          </a:p>
          <a:p>
            <a:pPr>
              <a:buFont typeface="Arial" panose="020B0604020202020204" pitchFamily="34" charset="0"/>
              <a:buChar char="•"/>
            </a:pPr>
            <a:r>
              <a:rPr lang="de-DE" dirty="0"/>
              <a:t>Beschreibung eines Soll-Zustands über .</a:t>
            </a:r>
            <a:r>
              <a:rPr lang="de-DE" dirty="0" err="1"/>
              <a:t>yml</a:t>
            </a:r>
            <a:r>
              <a:rPr lang="de-DE" dirty="0"/>
              <a:t> Dateien („Manifest Files“) -&gt; </a:t>
            </a:r>
            <a:r>
              <a:rPr lang="de-DE" dirty="0" err="1"/>
              <a:t>IaC</a:t>
            </a:r>
            <a:endParaRPr lang="de-DE" dirty="0"/>
          </a:p>
          <a:p>
            <a:pPr>
              <a:buFont typeface="Arial" panose="020B0604020202020204" pitchFamily="34" charset="0"/>
              <a:buChar char="•"/>
            </a:pPr>
            <a:r>
              <a:rPr lang="de-DE" dirty="0"/>
              <a:t>Cluster versucht den Ist-Zustand an den Soll-Zustand anzupassen, wenn diese voneinander abweichen</a:t>
            </a:r>
          </a:p>
          <a:p>
            <a:pPr>
              <a:buFont typeface="Arial" panose="020B0604020202020204" pitchFamily="34" charset="0"/>
              <a:buChar char="•"/>
            </a:pPr>
            <a:r>
              <a:rPr lang="de-DE" dirty="0"/>
              <a:t>Nur High-Level-Komponenten wie </a:t>
            </a:r>
            <a:r>
              <a:rPr lang="de-DE" dirty="0" err="1"/>
              <a:t>Deployments</a:t>
            </a:r>
            <a:r>
              <a:rPr lang="de-DE" dirty="0"/>
              <a:t> und Services werden manuell konfiguriert</a:t>
            </a:r>
          </a:p>
          <a:p>
            <a:pPr>
              <a:buFont typeface="Arial" panose="020B0604020202020204" pitchFamily="34" charset="0"/>
              <a:buChar char="•"/>
            </a:pPr>
            <a:r>
              <a:rPr lang="de-DE" dirty="0"/>
              <a:t>In „</a:t>
            </a:r>
            <a:r>
              <a:rPr lang="de-DE" dirty="0" err="1"/>
              <a:t>selector</a:t>
            </a:r>
            <a:r>
              <a:rPr lang="de-DE" dirty="0"/>
              <a:t>“-Blöcken (im .</a:t>
            </a:r>
            <a:r>
              <a:rPr lang="de-DE" dirty="0" err="1"/>
              <a:t>yml</a:t>
            </a:r>
            <a:r>
              <a:rPr lang="de-DE" dirty="0"/>
              <a:t>) können Komponenten auf Basis von Labels miteinander verknüpft werden</a:t>
            </a:r>
          </a:p>
          <a:p>
            <a:pPr marL="0" indent="0">
              <a:buNone/>
            </a:pPr>
            <a:endParaRPr lang="de-DE" dirty="0"/>
          </a:p>
        </p:txBody>
      </p:sp>
    </p:spTree>
    <p:extLst>
      <p:ext uri="{BB962C8B-B14F-4D97-AF65-F5344CB8AC3E}">
        <p14:creationId xmlns:p14="http://schemas.microsoft.com/office/powerpoint/2010/main" val="388574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Anwendung der Konfiguration (Beispiel)</a:t>
            </a:r>
          </a:p>
          <a:p>
            <a:pPr marL="0" indent="0">
              <a:buNone/>
            </a:pPr>
            <a:endParaRPr lang="de-DE" b="1" dirty="0"/>
          </a:p>
          <a:p>
            <a:pPr marL="0" indent="0">
              <a:buNone/>
            </a:pPr>
            <a:r>
              <a:rPr lang="de-DE" b="1" dirty="0"/>
              <a:t>Bei Laden der Konfiguration eines </a:t>
            </a:r>
            <a:r>
              <a:rPr lang="de-DE" b="1" dirty="0" err="1"/>
              <a:t>Deployments</a:t>
            </a:r>
            <a:endParaRPr lang="de-DE" dirty="0"/>
          </a:p>
          <a:p>
            <a:pPr>
              <a:buFont typeface="Arial" panose="020B0604020202020204" pitchFamily="34" charset="0"/>
              <a:buChar char="•"/>
            </a:pPr>
            <a:r>
              <a:rPr lang="de-DE" dirty="0" err="1"/>
              <a:t>Deployment</a:t>
            </a:r>
            <a:r>
              <a:rPr lang="de-DE" dirty="0"/>
              <a:t>-Komponente wird erstellt</a:t>
            </a:r>
          </a:p>
          <a:p>
            <a:pPr>
              <a:buFont typeface="Arial" panose="020B0604020202020204" pitchFamily="34" charset="0"/>
              <a:buChar char="•"/>
            </a:pPr>
            <a:r>
              <a:rPr lang="de-DE" dirty="0" err="1"/>
              <a:t>ReplicaSet</a:t>
            </a:r>
            <a:r>
              <a:rPr lang="de-DE" dirty="0"/>
              <a:t> wird erstellt</a:t>
            </a:r>
          </a:p>
          <a:p>
            <a:pPr>
              <a:buFont typeface="Arial" panose="020B0604020202020204" pitchFamily="34" charset="0"/>
              <a:buChar char="•"/>
            </a:pPr>
            <a:r>
              <a:rPr lang="de-DE" dirty="0"/>
              <a:t>Pods werden erstellt</a:t>
            </a:r>
          </a:p>
          <a:p>
            <a:pPr>
              <a:buFont typeface="Arial" panose="020B0604020202020204" pitchFamily="34" charset="0"/>
              <a:buChar char="•"/>
            </a:pPr>
            <a:r>
              <a:rPr lang="de-DE" dirty="0"/>
              <a:t>Container werden gestartet</a:t>
            </a:r>
          </a:p>
          <a:p>
            <a:pPr>
              <a:buFont typeface="Arial" panose="020B0604020202020204" pitchFamily="34" charset="0"/>
              <a:buChar char="•"/>
            </a:pPr>
            <a:endParaRPr lang="de-DE" dirty="0"/>
          </a:p>
          <a:p>
            <a:pPr marL="0" indent="0">
              <a:buNone/>
            </a:pPr>
            <a:r>
              <a:rPr lang="de-DE" b="1" dirty="0"/>
              <a:t>Bei Update der Konfiguration</a:t>
            </a:r>
          </a:p>
          <a:p>
            <a:pPr>
              <a:buFont typeface="Arial" panose="020B0604020202020204" pitchFamily="34" charset="0"/>
              <a:buChar char="•"/>
            </a:pPr>
            <a:r>
              <a:rPr lang="de-DE" dirty="0"/>
              <a:t>Abhängige Komponenten werden sukzessive möglichst unter Vermeidung von Downtime angepasst oder ersetzt</a:t>
            </a: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4045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Kubectl</a:t>
            </a:r>
            <a:endParaRPr lang="de-DE" b="1" dirty="0"/>
          </a:p>
          <a:p>
            <a:pPr>
              <a:buFont typeface="Arial" panose="020B0604020202020204" pitchFamily="34" charset="0"/>
              <a:buChar char="•"/>
            </a:pPr>
            <a:r>
              <a:rPr lang="de-DE" dirty="0" err="1"/>
              <a:t>Commandline</a:t>
            </a:r>
            <a:r>
              <a:rPr lang="de-DE" dirty="0"/>
              <a:t>-Tool, um den API-Server eines Clusters anzusprechen</a:t>
            </a:r>
          </a:p>
          <a:p>
            <a:pPr marL="0" indent="0">
              <a:buNone/>
            </a:pPr>
            <a:endParaRPr lang="de-DE" dirty="0"/>
          </a:p>
          <a:p>
            <a:pPr marL="0" indent="0">
              <a:buNone/>
            </a:pPr>
            <a:r>
              <a:rPr lang="de-DE" b="1" dirty="0"/>
              <a:t>Laden einer Konfigurationsdatei</a:t>
            </a:r>
          </a:p>
          <a:p>
            <a:pPr>
              <a:buFont typeface="Arial" panose="020B0604020202020204" pitchFamily="34" charset="0"/>
              <a:buChar char="•"/>
            </a:pPr>
            <a:r>
              <a:rPr lang="de-DE" dirty="0" err="1"/>
              <a:t>kubectl</a:t>
            </a:r>
            <a:r>
              <a:rPr lang="de-DE" dirty="0"/>
              <a:t> </a:t>
            </a:r>
            <a:r>
              <a:rPr lang="de-DE" dirty="0" err="1"/>
              <a:t>apply</a:t>
            </a:r>
            <a:endParaRPr lang="de-DE" dirty="0"/>
          </a:p>
          <a:p>
            <a:pPr marL="0" indent="0">
              <a:buNone/>
            </a:pPr>
            <a:endParaRPr lang="de-DE" b="1" dirty="0"/>
          </a:p>
          <a:p>
            <a:pPr marL="0" indent="0">
              <a:buNone/>
            </a:pPr>
            <a:r>
              <a:rPr lang="de-DE" b="1" dirty="0"/>
              <a:t>Status abfragen</a:t>
            </a:r>
          </a:p>
          <a:p>
            <a:pPr>
              <a:buFont typeface="Arial" panose="020B0604020202020204" pitchFamily="34" charset="0"/>
              <a:buChar char="•"/>
            </a:pPr>
            <a:r>
              <a:rPr lang="de-DE" dirty="0" err="1"/>
              <a:t>kubectl</a:t>
            </a:r>
            <a:r>
              <a:rPr lang="de-DE" dirty="0"/>
              <a:t> </a:t>
            </a:r>
            <a:r>
              <a:rPr lang="de-DE" dirty="0" err="1"/>
              <a:t>get</a:t>
            </a:r>
            <a:r>
              <a:rPr lang="de-DE" dirty="0"/>
              <a:t> all</a:t>
            </a:r>
          </a:p>
          <a:p>
            <a:pPr>
              <a:buFont typeface="Arial" panose="020B0604020202020204" pitchFamily="34" charset="0"/>
              <a:buChar char="•"/>
            </a:pPr>
            <a:r>
              <a:rPr lang="de-DE" dirty="0" err="1"/>
              <a:t>kubectl</a:t>
            </a:r>
            <a:r>
              <a:rPr lang="de-DE" dirty="0"/>
              <a:t> </a:t>
            </a:r>
            <a:r>
              <a:rPr lang="de-DE" dirty="0" err="1"/>
              <a:t>describe</a:t>
            </a:r>
            <a:r>
              <a:rPr lang="de-DE" dirty="0"/>
              <a:t> </a:t>
            </a:r>
            <a:r>
              <a:rPr lang="de-DE" dirty="0" err="1"/>
              <a:t>pod</a:t>
            </a:r>
            <a:r>
              <a:rPr lang="de-DE" dirty="0"/>
              <a:t> &lt;</a:t>
            </a:r>
            <a:r>
              <a:rPr lang="de-DE" dirty="0" err="1"/>
              <a:t>pod_name</a:t>
            </a:r>
            <a:r>
              <a:rPr lang="de-DE" dirty="0"/>
              <a:t>&gt;</a:t>
            </a:r>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17963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Flux</a:t>
            </a:r>
            <a:endParaRPr lang="de-DE" b="1" dirty="0"/>
          </a:p>
          <a:p>
            <a:pPr>
              <a:buFont typeface="Arial" panose="020B0604020202020204" pitchFamily="34" charset="0"/>
              <a:buChar char="•"/>
            </a:pPr>
            <a:r>
              <a:rPr lang="de-DE" dirty="0"/>
              <a:t>Open Source </a:t>
            </a:r>
            <a:r>
              <a:rPr lang="de-DE" dirty="0" err="1"/>
              <a:t>GitOps</a:t>
            </a:r>
            <a:r>
              <a:rPr lang="de-DE" dirty="0"/>
              <a:t>-Tool für </a:t>
            </a:r>
            <a:r>
              <a:rPr lang="de-DE" dirty="0" err="1"/>
              <a:t>Kubernetes</a:t>
            </a:r>
            <a:endParaRPr lang="de-DE" dirty="0"/>
          </a:p>
          <a:p>
            <a:pPr>
              <a:buFont typeface="Arial" panose="020B0604020202020204" pitchFamily="34" charset="0"/>
              <a:buChar char="•"/>
            </a:pPr>
            <a:r>
              <a:rPr lang="de-DE" dirty="0"/>
              <a:t>Veröffentlicht 2023</a:t>
            </a:r>
          </a:p>
          <a:p>
            <a:pPr marL="0" indent="0">
              <a:buNone/>
            </a:pPr>
            <a:endParaRPr lang="de-DE" dirty="0"/>
          </a:p>
          <a:p>
            <a:pPr marL="0" indent="0">
              <a:buNone/>
            </a:pPr>
            <a:r>
              <a:rPr lang="de-DE" b="1" dirty="0"/>
              <a:t>Funktionsweise (Beispiel)</a:t>
            </a:r>
          </a:p>
          <a:p>
            <a:pPr>
              <a:buFont typeface="Arial" panose="020B0604020202020204" pitchFamily="34" charset="0"/>
              <a:buChar char="•"/>
            </a:pPr>
            <a:r>
              <a:rPr lang="de-DE" dirty="0"/>
              <a:t>Lädt eine Anwendung in einen </a:t>
            </a:r>
            <a:r>
              <a:rPr lang="de-DE" dirty="0" err="1"/>
              <a:t>Kubernetes</a:t>
            </a:r>
            <a:r>
              <a:rPr lang="de-DE" dirty="0"/>
              <a:t>-Cluster basierend auf allen Konfigurationsdateien in einem </a:t>
            </a:r>
            <a:r>
              <a:rPr lang="de-DE" dirty="0" err="1"/>
              <a:t>Git</a:t>
            </a:r>
            <a:r>
              <a:rPr lang="de-DE" dirty="0"/>
              <a:t>-Repository (Bootstrap)</a:t>
            </a:r>
          </a:p>
          <a:p>
            <a:pPr>
              <a:buFont typeface="Arial" panose="020B0604020202020204" pitchFamily="34" charset="0"/>
              <a:buChar char="•"/>
            </a:pPr>
            <a:r>
              <a:rPr lang="de-DE" dirty="0"/>
              <a:t>Lauscht auf Veränderungen im Repository und wendet diese automatisch im Cluster an -&gt; </a:t>
            </a:r>
            <a:r>
              <a:rPr lang="de-DE" dirty="0" err="1"/>
              <a:t>GitOps</a:t>
            </a:r>
            <a:r>
              <a:rPr lang="de-DE" dirty="0"/>
              <a:t>-Operator</a:t>
            </a:r>
          </a:p>
          <a:p>
            <a:pPr>
              <a:buFont typeface="Arial" panose="020B0604020202020204" pitchFamily="34" charset="0"/>
              <a:buChar char="•"/>
            </a:pPr>
            <a:endParaRPr lang="de-DE" dirty="0"/>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34034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Setup für die Aufgabe</a:t>
            </a:r>
            <a:endParaRPr lang="en-US" b="1" dirty="0"/>
          </a:p>
          <a:p>
            <a:pPr marL="0" indent="0">
              <a:buNone/>
            </a:pPr>
            <a:endParaRPr lang="en-US" b="1" dirty="0"/>
          </a:p>
          <a:p>
            <a:pPr marL="0" indent="0">
              <a:buNone/>
            </a:pPr>
            <a:r>
              <a:rPr lang="en-US" b="1" dirty="0"/>
              <a:t>Flux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r>
              <a:rPr lang="de-DE" dirty="0"/>
              <a:t>Für Windows PowerShell </a:t>
            </a:r>
            <a:r>
              <a:rPr lang="de-DE" dirty="0" err="1"/>
              <a:t>Chocolatey</a:t>
            </a:r>
            <a:r>
              <a:rPr lang="de-DE" dirty="0"/>
              <a:t> verwenden </a:t>
            </a:r>
          </a:p>
          <a:p>
            <a:pPr lvl="1">
              <a:buFont typeface="Arial" panose="020B0604020202020204" pitchFamily="34" charset="0"/>
              <a:buChar char="•"/>
            </a:pPr>
            <a:r>
              <a:rPr lang="de-DE" dirty="0"/>
              <a:t>Falls </a:t>
            </a:r>
            <a:r>
              <a:rPr lang="de-DE" dirty="0" err="1"/>
              <a:t>Chocolatey</a:t>
            </a:r>
            <a:r>
              <a:rPr lang="de-DE" dirty="0"/>
              <a:t> nicht in Ihrer PowerShell verfügbar ist, müssen Sie es zuerst installieren (</a:t>
            </a:r>
            <a:r>
              <a:rPr lang="de-DE" dirty="0">
                <a:hlinkClick r:id="rId3"/>
              </a:rPr>
              <a:t>https://chocolatey.org/install</a:t>
            </a:r>
            <a:r>
              <a:rPr lang="de-DE" dirty="0"/>
              <a:t>)</a:t>
            </a:r>
          </a:p>
          <a:p>
            <a:pPr lvl="1">
              <a:buFont typeface="Arial" panose="020B0604020202020204" pitchFamily="34" charset="0"/>
              <a:buChar char="•"/>
            </a:pPr>
            <a:endParaRPr lang="de-DE" dirty="0"/>
          </a:p>
          <a:p>
            <a:pPr marL="0" indent="0">
              <a:buNone/>
            </a:pPr>
            <a:r>
              <a:rPr lang="en-US" b="1" dirty="0" err="1"/>
              <a:t>Kubectl</a:t>
            </a:r>
            <a:r>
              <a:rPr lang="en-US" b="1" dirty="0"/>
              <a:t>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4"/>
              </a:rPr>
              <a:t>https://kubernetes.io/docs/tasks/tools/</a:t>
            </a:r>
            <a:r>
              <a:rPr lang="de-DE" dirty="0"/>
              <a:t> </a:t>
            </a:r>
          </a:p>
          <a:p>
            <a:pPr lvl="1">
              <a:buFont typeface="Arial" panose="020B0604020202020204" pitchFamily="34" charset="0"/>
              <a:buChar char="•"/>
            </a:pPr>
            <a:endParaRPr lang="de-DE" dirty="0"/>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 in Docker </a:t>
            </a:r>
            <a:r>
              <a:rPr lang="de-DE" b="1" dirty="0" err="1"/>
              <a:t>for</a:t>
            </a:r>
            <a:r>
              <a:rPr lang="de-DE" b="1" dirty="0"/>
              <a:t> Desktop aktivieren</a:t>
            </a:r>
          </a:p>
          <a:p>
            <a:pPr>
              <a:buFont typeface="Arial" panose="020B0604020202020204" pitchFamily="34" charset="0"/>
              <a:buChar char="•"/>
            </a:pPr>
            <a:r>
              <a:rPr lang="de-DE" dirty="0"/>
              <a:t>In Settings :</a:t>
            </a:r>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2" y="2119312"/>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Deploy Token in Cluster Secret hinterlegen</a:t>
            </a:r>
          </a:p>
          <a:p>
            <a:pPr>
              <a:buFont typeface="Arial" panose="020B0604020202020204" pitchFamily="34" charset="0"/>
              <a:buChar char="•"/>
            </a:pPr>
            <a:r>
              <a:rPr lang="de-DE" dirty="0"/>
              <a:t>Erstellen Sie sich ein Repository in </a:t>
            </a:r>
            <a:r>
              <a:rPr lang="de-DE" dirty="0" err="1"/>
              <a:t>Gitlab</a:t>
            </a:r>
            <a:endParaRPr lang="de-DE" dirty="0"/>
          </a:p>
          <a:p>
            <a:pPr>
              <a:buFont typeface="Arial" panose="020B0604020202020204" pitchFamily="34" charset="0"/>
              <a:buChar char="•"/>
            </a:pPr>
            <a:r>
              <a:rPr lang="de-DE" dirty="0"/>
              <a:t>Deploy Token in </a:t>
            </a:r>
            <a:r>
              <a:rPr lang="de-DE" dirty="0" err="1"/>
              <a:t>Gitlab</a:t>
            </a:r>
            <a:r>
              <a:rPr lang="de-DE" dirty="0"/>
              <a:t> für das Repository erstellen</a:t>
            </a:r>
          </a:p>
          <a:p>
            <a:pPr lvl="1">
              <a:buFont typeface="Arial" panose="020B0604020202020204" pitchFamily="34" charset="0"/>
              <a:buChar char="•"/>
            </a:pPr>
            <a:r>
              <a:rPr lang="de-DE" dirty="0"/>
              <a:t>Settings &gt; Repository &gt; Deploy Token</a:t>
            </a:r>
          </a:p>
          <a:p>
            <a:pPr lvl="1">
              <a:buFont typeface="Arial" panose="020B0604020202020204" pitchFamily="34" charset="0"/>
              <a:buChar char="•"/>
            </a:pPr>
            <a:r>
              <a:rPr lang="de-DE" dirty="0" err="1"/>
              <a:t>Permissions</a:t>
            </a:r>
            <a:r>
              <a:rPr lang="de-DE" dirty="0"/>
              <a:t> : </a:t>
            </a:r>
            <a:r>
              <a:rPr lang="de-DE" dirty="0" err="1"/>
              <a:t>read_registry</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dirty="0"/>
              <a:t>Secret zu </a:t>
            </a:r>
            <a:r>
              <a:rPr lang="de-DE" dirty="0" err="1"/>
              <a:t>kubernetes</a:t>
            </a:r>
            <a:r>
              <a:rPr lang="de-DE" dirty="0"/>
              <a:t> hinzufügen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11560" y="3933056"/>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Konfiguration der Beispielanwendung</a:t>
            </a:r>
          </a:p>
          <a:p>
            <a:pPr>
              <a:buFont typeface="Arial" panose="020B0604020202020204" pitchFamily="34" charset="0"/>
              <a:buChar char="•"/>
            </a:pPr>
            <a:r>
              <a:rPr lang="de-DE" dirty="0"/>
              <a:t>Klonen Sie das Repository  &lt;…&gt;</a:t>
            </a:r>
          </a:p>
          <a:p>
            <a:pPr>
              <a:buFont typeface="Arial" panose="020B0604020202020204" pitchFamily="34" charset="0"/>
              <a:buChar char="•"/>
            </a:pPr>
            <a:r>
              <a:rPr lang="de-DE" dirty="0"/>
              <a:t>Sehen Sie sich die Konfigurationsdateien an</a:t>
            </a:r>
          </a:p>
          <a:p>
            <a:pPr>
              <a:buFont typeface="Arial" panose="020B0604020202020204" pitchFamily="34" charset="0"/>
              <a:buChar char="•"/>
            </a:pPr>
            <a:endParaRPr lang="de-DE" dirty="0"/>
          </a:p>
          <a:p>
            <a:pPr marL="0" indent="0">
              <a:buNone/>
            </a:pPr>
            <a:r>
              <a:rPr lang="de-DE" b="1" dirty="0"/>
              <a:t>Bestandteile der Konfiguration</a:t>
            </a:r>
          </a:p>
          <a:p>
            <a:pPr>
              <a:buFont typeface="Arial" panose="020B0604020202020204" pitchFamily="34" charset="0"/>
              <a:buChar char="•"/>
            </a:pPr>
            <a:r>
              <a:rPr lang="de-DE" dirty="0" err="1"/>
              <a:t>Dockerfile</a:t>
            </a:r>
            <a:r>
              <a:rPr lang="de-DE" dirty="0"/>
              <a:t> mit server.js beschreiben eine einfache Webanwendung</a:t>
            </a:r>
          </a:p>
          <a:p>
            <a:pPr>
              <a:buFont typeface="Arial" panose="020B0604020202020204" pitchFamily="34" charset="0"/>
              <a:buChar char="•"/>
            </a:pPr>
            <a:r>
              <a:rPr lang="de-DE" dirty="0"/>
              <a:t>.</a:t>
            </a:r>
            <a:r>
              <a:rPr lang="de-DE" dirty="0" err="1"/>
              <a:t>gitlab-ci.yml</a:t>
            </a:r>
            <a:r>
              <a:rPr lang="de-DE" dirty="0"/>
              <a:t> lässt </a:t>
            </a:r>
            <a:r>
              <a:rPr lang="de-DE" dirty="0" err="1"/>
              <a:t>Gitlab</a:t>
            </a:r>
            <a:r>
              <a:rPr lang="de-DE" dirty="0"/>
              <a:t> daraus ein Image bauen und es ins </a:t>
            </a:r>
            <a:r>
              <a:rPr lang="de-DE" dirty="0" err="1"/>
              <a:t>Gitlab</a:t>
            </a:r>
            <a:r>
              <a:rPr lang="de-DE" dirty="0"/>
              <a:t>-Repository pushen</a:t>
            </a:r>
          </a:p>
          <a:p>
            <a:pPr>
              <a:buFont typeface="Arial" panose="020B0604020202020204" pitchFamily="34" charset="0"/>
              <a:buChar char="•"/>
            </a:pPr>
            <a:r>
              <a:rPr lang="de-DE" dirty="0"/>
              <a:t>Der Ordner </a:t>
            </a:r>
            <a:r>
              <a:rPr lang="de-DE" i="1" dirty="0"/>
              <a:t>manifest</a:t>
            </a:r>
            <a:r>
              <a:rPr lang="de-DE" dirty="0"/>
              <a:t> enthält die </a:t>
            </a:r>
            <a:r>
              <a:rPr lang="de-DE" dirty="0" err="1"/>
              <a:t>Kubernetes</a:t>
            </a:r>
            <a:r>
              <a:rPr lang="de-DE" dirty="0"/>
              <a:t>-Konfiguration für ein </a:t>
            </a:r>
            <a:r>
              <a:rPr lang="de-DE" dirty="0" err="1"/>
              <a:t>Deployment</a:t>
            </a:r>
            <a:r>
              <a:rPr lang="de-DE" dirty="0"/>
              <a:t> und einen Service, um die Anwendung auf dem Cluster laufen zu lassen</a:t>
            </a:r>
          </a:p>
          <a:p>
            <a:pPr marL="0" indent="0">
              <a:buNone/>
            </a:pPr>
            <a:endParaRPr lang="de-DE" dirty="0"/>
          </a:p>
          <a:p>
            <a:pPr marL="0" indent="0">
              <a:buNone/>
            </a:pPr>
            <a:endParaRPr lang="de-DE"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Pushen sie es in Ihr </a:t>
            </a:r>
            <a:r>
              <a:rPr lang="de-DE" dirty="0" err="1"/>
              <a:t>Gitlab</a:t>
            </a:r>
            <a:r>
              <a:rPr lang="de-DE" dirty="0"/>
              <a:t> Remote</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73885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Einstellung des Docker-Images</a:t>
            </a:r>
          </a:p>
          <a:p>
            <a:pPr>
              <a:buFont typeface="Arial" panose="020B0604020202020204" pitchFamily="34" charset="0"/>
              <a:buChar char="•"/>
            </a:pPr>
            <a:r>
              <a:rPr lang="de-DE" dirty="0"/>
              <a:t>Pushen Sie den Inhalt des geklonten </a:t>
            </a:r>
            <a:r>
              <a:rPr lang="de-DE" dirty="0" err="1"/>
              <a:t>Repositories</a:t>
            </a:r>
            <a:r>
              <a:rPr lang="de-DE" dirty="0"/>
              <a:t> auf Ihr in </a:t>
            </a:r>
            <a:r>
              <a:rPr lang="de-DE" dirty="0" err="1"/>
              <a:t>Gitlab</a:t>
            </a:r>
            <a:r>
              <a:rPr lang="de-DE" dirty="0"/>
              <a:t> erstelltes Repository</a:t>
            </a:r>
          </a:p>
          <a:p>
            <a:pPr>
              <a:buFont typeface="Arial" panose="020B0604020202020204" pitchFamily="34" charset="0"/>
              <a:buChar char="•"/>
            </a:pPr>
            <a:r>
              <a:rPr lang="de-DE" dirty="0"/>
              <a:t>Prüfen Sie die </a:t>
            </a:r>
            <a:r>
              <a:rPr lang="de-DE" dirty="0" err="1"/>
              <a:t>Gitlab</a:t>
            </a:r>
            <a:r>
              <a:rPr lang="de-DE" dirty="0"/>
              <a:t> Container Registry auf das Image</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Tragen Sie in </a:t>
            </a:r>
            <a:r>
              <a:rPr lang="de-DE" dirty="0" err="1"/>
              <a:t>app.yaml</a:t>
            </a:r>
            <a:r>
              <a:rPr lang="de-DE" dirty="0"/>
              <a:t> das Image ein (in </a:t>
            </a:r>
            <a:r>
              <a:rPr lang="de-DE" dirty="0" err="1"/>
              <a:t>Gitlab</a:t>
            </a:r>
            <a:r>
              <a:rPr lang="de-DE" dirty="0"/>
              <a:t>)</a:t>
            </a:r>
          </a:p>
          <a:p>
            <a:pPr lvl="1">
              <a:buFont typeface="Arial" panose="020B0604020202020204" pitchFamily="34" charset="0"/>
              <a:buChar char="•"/>
            </a:pPr>
            <a:endParaRPr lang="de-DE" dirty="0"/>
          </a:p>
        </p:txBody>
      </p:sp>
      <p:pic>
        <p:nvPicPr>
          <p:cNvPr id="3" name="Grafik 2" descr="Ein Bild, das Text, Screenshot, Schrift, Algebra enthält.">
            <a:extLst>
              <a:ext uri="{FF2B5EF4-FFF2-40B4-BE49-F238E27FC236}">
                <a16:creationId xmlns:a16="http://schemas.microsoft.com/office/drawing/2014/main" id="{8DEE222C-7CA8-35B7-70B7-B5EEB186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789039"/>
            <a:ext cx="6858651" cy="2087885"/>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a:xfrm>
            <a:off x="303213" y="981075"/>
            <a:ext cx="8589267" cy="5400675"/>
          </a:xfrm>
        </p:spPr>
        <p:txBody>
          <a:bodyPr/>
          <a:lstStyle/>
          <a:p>
            <a:pPr marL="0" indent="0">
              <a:buNone/>
            </a:pPr>
            <a:r>
              <a:rPr lang="de-DE" b="1" dirty="0"/>
              <a:t>Bootstrap der Anwendung mit </a:t>
            </a:r>
            <a:r>
              <a:rPr lang="de-DE" b="1" dirty="0" err="1"/>
              <a:t>Flux</a:t>
            </a:r>
            <a:endParaRPr lang="de-DE" b="1" dirty="0"/>
          </a:p>
          <a:p>
            <a:pPr>
              <a:buFont typeface="Arial" panose="020B0604020202020204" pitchFamily="34" charset="0"/>
              <a:buChar char="•"/>
            </a:pPr>
            <a:r>
              <a:rPr lang="de-DE" dirty="0"/>
              <a:t>Erstellen Sie sich in </a:t>
            </a:r>
            <a:r>
              <a:rPr lang="de-DE" dirty="0" err="1"/>
              <a:t>Gitlab</a:t>
            </a:r>
            <a:r>
              <a:rPr lang="de-DE" dirty="0"/>
              <a:t> ein Personal Access Token mit vollen „</a:t>
            </a:r>
            <a:r>
              <a:rPr lang="de-DE" dirty="0" err="1"/>
              <a:t>api</a:t>
            </a:r>
            <a:r>
              <a:rPr lang="de-DE" dirty="0"/>
              <a:t>“ Rechten</a:t>
            </a:r>
          </a:p>
          <a:p>
            <a:pPr lvl="1">
              <a:buFont typeface="Arial" panose="020B0604020202020204" pitchFamily="34" charset="0"/>
              <a:buChar char="•"/>
            </a:pPr>
            <a:r>
              <a:rPr lang="de-DE" dirty="0"/>
              <a:t>Unter Edit Profile -&gt; Access Tokens</a:t>
            </a:r>
          </a:p>
          <a:p>
            <a:pPr lvl="1">
              <a:buFont typeface="Arial" panose="020B0604020202020204" pitchFamily="34" charset="0"/>
              <a:buChar char="•"/>
            </a:pPr>
            <a:r>
              <a:rPr lang="de-DE" dirty="0">
                <a:hlinkClick r:id="rId3"/>
              </a:rPr>
              <a:t>https://docs.gitlab.com/ee/user/profile/personal_access_tokens.html</a:t>
            </a:r>
            <a:endParaRPr lang="de-DE" dirty="0"/>
          </a:p>
          <a:p>
            <a:pPr>
              <a:buFont typeface="Arial" panose="020B0604020202020204" pitchFamily="34" charset="0"/>
              <a:buChar char="•"/>
            </a:pPr>
            <a:r>
              <a:rPr lang="de-DE" dirty="0"/>
              <a:t>Laden Sie die Anwendung mit </a:t>
            </a:r>
            <a:r>
              <a:rPr lang="de-DE" dirty="0" err="1"/>
              <a:t>Flux</a:t>
            </a:r>
            <a:r>
              <a:rPr lang="de-DE" dirty="0"/>
              <a:t> in den Cluster:</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Sie werden aufgefordert, Ihr Access Token einzugeben</a:t>
            </a:r>
          </a:p>
          <a:p>
            <a:pPr>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755576" y="3451412"/>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manifests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Überprüfen des </a:t>
            </a:r>
            <a:r>
              <a:rPr lang="de-DE" b="1" dirty="0" err="1"/>
              <a:t>Deployments</a:t>
            </a:r>
            <a:endParaRPr lang="de-DE" b="1" dirty="0"/>
          </a:p>
          <a:p>
            <a:pPr>
              <a:buFont typeface="Arial" panose="020B0604020202020204" pitchFamily="34" charset="0"/>
              <a:buChar char="•"/>
            </a:pPr>
            <a:r>
              <a:rPr lang="de-DE" dirty="0"/>
              <a:t>Status von </a:t>
            </a:r>
            <a:r>
              <a:rPr lang="de-DE" dirty="0" err="1"/>
              <a:t>Flux</a:t>
            </a:r>
            <a:r>
              <a:rPr lang="de-DE" dirty="0"/>
              <a:t> prüfen</a:t>
            </a:r>
          </a:p>
          <a:p>
            <a:pPr lvl="1">
              <a:buFont typeface="Arial" panose="020B0604020202020204" pitchFamily="34" charset="0"/>
              <a:buChar char="•"/>
            </a:pPr>
            <a:r>
              <a:rPr lang="de-DE" dirty="0" err="1"/>
              <a:t>flux</a:t>
            </a:r>
            <a:r>
              <a:rPr lang="de-DE" dirty="0"/>
              <a:t> </a:t>
            </a:r>
            <a:r>
              <a:rPr lang="de-DE" dirty="0" err="1"/>
              <a:t>get</a:t>
            </a:r>
            <a:r>
              <a:rPr lang="de-DE" dirty="0"/>
              <a:t> all</a:t>
            </a:r>
          </a:p>
          <a:p>
            <a:pPr lvl="1">
              <a:buFont typeface="Arial" panose="020B0604020202020204" pitchFamily="34" charset="0"/>
              <a:buChar char="•"/>
            </a:pPr>
            <a:r>
              <a:rPr lang="de-DE" dirty="0"/>
              <a:t>Es sollte einen Eintrag der Art „</a:t>
            </a:r>
            <a:r>
              <a:rPr lang="de-DE" dirty="0" err="1"/>
              <a:t>gitrepository</a:t>
            </a:r>
            <a:r>
              <a:rPr lang="de-DE" dirty="0"/>
              <a:t>/</a:t>
            </a:r>
            <a:r>
              <a:rPr lang="de-DE" dirty="0" err="1"/>
              <a:t>flux</a:t>
            </a:r>
            <a:r>
              <a:rPr lang="de-DE" dirty="0"/>
              <a:t>-system“ geben, dessen Revision der Hash des </a:t>
            </a:r>
            <a:r>
              <a:rPr lang="de-DE" dirty="0" err="1"/>
              <a:t>Git-Commits</a:t>
            </a:r>
            <a:r>
              <a:rPr lang="de-DE" dirty="0"/>
              <a:t> ist</a:t>
            </a:r>
          </a:p>
          <a:p>
            <a:pPr>
              <a:buFont typeface="Arial" panose="020B0604020202020204" pitchFamily="34" charset="0"/>
              <a:buChar char="•"/>
            </a:pPr>
            <a:r>
              <a:rPr lang="de-DE" dirty="0"/>
              <a:t>Status von </a:t>
            </a:r>
            <a:r>
              <a:rPr lang="de-DE" dirty="0" err="1"/>
              <a:t>Kubernetes</a:t>
            </a:r>
            <a:r>
              <a:rPr lang="de-DE" dirty="0"/>
              <a:t> prüfen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r>
              <a:rPr lang="de-DE" dirty="0" err="1"/>
              <a:t>Kubernetes</a:t>
            </a:r>
            <a:r>
              <a:rPr lang="de-DE" dirty="0"/>
              <a:t> sollte ein </a:t>
            </a:r>
            <a:r>
              <a:rPr lang="de-DE" dirty="0" err="1"/>
              <a:t>ReplicaSet</a:t>
            </a:r>
            <a:r>
              <a:rPr lang="de-DE" dirty="0"/>
              <a:t> und 3 Pods erstellen</a:t>
            </a:r>
          </a:p>
          <a:p>
            <a:pPr lvl="1">
              <a:buFont typeface="Arial" panose="020B0604020202020204" pitchFamily="34" charset="0"/>
              <a:buChar char="•"/>
            </a:pPr>
            <a:r>
              <a:rPr lang="de-DE" dirty="0"/>
              <a:t>Prüfen Sie mit „</a:t>
            </a:r>
            <a:r>
              <a:rPr lang="de-DE" dirty="0" err="1"/>
              <a:t>kubectl</a:t>
            </a:r>
            <a:r>
              <a:rPr lang="de-DE" dirty="0"/>
              <a:t> </a:t>
            </a:r>
            <a:r>
              <a:rPr lang="de-DE" dirty="0" err="1"/>
              <a:t>describe</a:t>
            </a:r>
            <a:r>
              <a:rPr lang="de-DE" dirty="0"/>
              <a:t> &lt;</a:t>
            </a:r>
            <a:r>
              <a:rPr lang="de-DE" dirty="0" err="1"/>
              <a:t>podname</a:t>
            </a:r>
            <a:r>
              <a:rPr lang="de-DE" dirty="0"/>
              <a:t>&gt;“ dass die richtigen Container geladen wurden</a:t>
            </a:r>
          </a:p>
          <a:p>
            <a:pPr>
              <a:buFont typeface="Arial" panose="020B0604020202020204" pitchFamily="34" charset="0"/>
              <a:buChar char="•"/>
            </a:pPr>
            <a:r>
              <a:rPr lang="de-DE" dirty="0"/>
              <a:t>Webanwendung im Browser testen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Ändern in .</a:t>
            </a:r>
            <a:r>
              <a:rPr lang="de-DE" dirty="0" err="1"/>
              <a:t>gitlab-ci.yml</a:t>
            </a:r>
            <a:endParaRPr lang="de-DE" dirty="0"/>
          </a:p>
          <a:p>
            <a:pPr lvl="1">
              <a:buFont typeface="Arial" panose="020B0604020202020204" pitchFamily="34" charset="0"/>
              <a:buChar char="•"/>
            </a:pPr>
            <a:r>
              <a:rPr lang="de-DE" dirty="0"/>
              <a:t>Ändern in </a:t>
            </a: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Pushen Sie die Änderungen in Ihr </a:t>
            </a:r>
            <a:r>
              <a:rPr lang="de-DE" dirty="0" err="1"/>
              <a:t>Gitlab</a:t>
            </a:r>
            <a:r>
              <a:rPr lang="de-DE" dirty="0"/>
              <a:t> Remote</a:t>
            </a:r>
          </a:p>
          <a:p>
            <a:pPr>
              <a:buFont typeface="Arial" panose="020B0604020202020204" pitchFamily="34" charset="0"/>
              <a:buChar char="•"/>
            </a:pPr>
            <a:r>
              <a:rPr lang="de-DE" dirty="0"/>
              <a:t>Warten Sie, bis die Pipeline im </a:t>
            </a:r>
            <a:r>
              <a:rPr lang="de-DE" dirty="0" err="1"/>
              <a:t>Gitlab</a:t>
            </a:r>
            <a:r>
              <a:rPr lang="de-DE" dirty="0"/>
              <a:t>-Projekt erneut durchlaufen wurde</a:t>
            </a:r>
          </a:p>
          <a:p>
            <a:pPr>
              <a:buFont typeface="Arial" panose="020B0604020202020204" pitchFamily="34" charset="0"/>
              <a:buChar char="•"/>
            </a:pPr>
            <a:r>
              <a:rPr lang="de-DE" dirty="0"/>
              <a:t>Prüfen Sie wie vorher den Status von </a:t>
            </a:r>
            <a:r>
              <a:rPr lang="de-DE" dirty="0" err="1"/>
              <a:t>Flux</a:t>
            </a:r>
            <a:endParaRPr lang="de-DE" dirty="0"/>
          </a:p>
          <a:p>
            <a:pPr>
              <a:buFont typeface="Arial" panose="020B0604020202020204" pitchFamily="34" charset="0"/>
              <a:buChar char="•"/>
            </a:pPr>
            <a:r>
              <a:rPr lang="de-DE" dirty="0"/>
              <a:t>Beobachten Sie, wie </a:t>
            </a:r>
            <a:r>
              <a:rPr lang="de-DE" dirty="0" err="1"/>
              <a:t>Kubernetes</a:t>
            </a:r>
            <a:r>
              <a:rPr lang="de-DE" dirty="0"/>
              <a:t> das Update schrittweise durchführt (kann ggf. 1-2 Minuten dauern)</a:t>
            </a:r>
          </a:p>
          <a:p>
            <a:pPr>
              <a:buFont typeface="Arial" panose="020B0604020202020204" pitchFamily="34" charset="0"/>
              <a:buChar char="•"/>
            </a:pPr>
            <a:r>
              <a:rPr lang="de-DE" dirty="0"/>
              <a:t>Testen Sie die Webanwendung erneut</a:t>
            </a:r>
          </a:p>
          <a:p>
            <a:pPr marL="0" indent="0">
              <a:buNone/>
            </a:pPr>
            <a:endParaRPr lang="de-DE" dirty="0"/>
          </a:p>
          <a:p>
            <a:pPr marL="0" indent="0">
              <a:buNone/>
            </a:pPr>
            <a:endParaRPr lang="de-DE" dirty="0"/>
          </a:p>
          <a:p>
            <a:pPr marL="457200" lvl="1" indent="0">
              <a:buNone/>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4211</Words>
  <Application>Microsoft Office PowerPoint</Application>
  <PresentationFormat>Bildschirmpräsentation (4:3)</PresentationFormat>
  <Paragraphs>905</Paragraphs>
  <Slides>55</Slides>
  <Notes>36</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55</vt:i4>
      </vt:variant>
    </vt:vector>
  </HeadingPairs>
  <TitlesOfParts>
    <vt:vector size="68"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Richard.Obersheimer</cp:lastModifiedBy>
  <cp:revision>265</cp:revision>
  <cp:lastPrinted>1996-08-01T16:36:58Z</cp:lastPrinted>
  <dcterms:created xsi:type="dcterms:W3CDTF">2024-05-03T10:07:43Z</dcterms:created>
  <dcterms:modified xsi:type="dcterms:W3CDTF">2024-08-23T12:27:56Z</dcterms:modified>
</cp:coreProperties>
</file>