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57"/>
  </p:notesMasterIdLst>
  <p:handoutMasterIdLst>
    <p:handoutMasterId r:id="rId58"/>
  </p:handoutMasterIdLst>
  <p:sldIdLst>
    <p:sldId id="629" r:id="rId3"/>
    <p:sldId id="587" r:id="rId4"/>
    <p:sldId id="590" r:id="rId5"/>
    <p:sldId id="290" r:id="rId6"/>
    <p:sldId id="602" r:id="rId7"/>
    <p:sldId id="600" r:id="rId8"/>
    <p:sldId id="597" r:id="rId9"/>
    <p:sldId id="596" r:id="rId10"/>
    <p:sldId id="292" r:id="rId11"/>
    <p:sldId id="589" r:id="rId12"/>
    <p:sldId id="593" r:id="rId13"/>
    <p:sldId id="591" r:id="rId14"/>
    <p:sldId id="592" r:id="rId15"/>
    <p:sldId id="599" r:id="rId16"/>
    <p:sldId id="601" r:id="rId17"/>
    <p:sldId id="604" r:id="rId18"/>
    <p:sldId id="603" r:id="rId19"/>
    <p:sldId id="627" r:id="rId20"/>
    <p:sldId id="617" r:id="rId21"/>
    <p:sldId id="609" r:id="rId22"/>
    <p:sldId id="630" r:id="rId23"/>
    <p:sldId id="638" r:id="rId24"/>
    <p:sldId id="639" r:id="rId25"/>
    <p:sldId id="640" r:id="rId26"/>
    <p:sldId id="641" r:id="rId27"/>
    <p:sldId id="647" r:id="rId28"/>
    <p:sldId id="642" r:id="rId29"/>
    <p:sldId id="646" r:id="rId30"/>
    <p:sldId id="643" r:id="rId31"/>
    <p:sldId id="644" r:id="rId32"/>
    <p:sldId id="631" r:id="rId33"/>
    <p:sldId id="632" r:id="rId34"/>
    <p:sldId id="633" r:id="rId35"/>
    <p:sldId id="645" r:id="rId36"/>
    <p:sldId id="634" r:id="rId37"/>
    <p:sldId id="635" r:id="rId38"/>
    <p:sldId id="636" r:id="rId39"/>
    <p:sldId id="637" r:id="rId40"/>
    <p:sldId id="605" r:id="rId41"/>
    <p:sldId id="608" r:id="rId42"/>
    <p:sldId id="610" r:id="rId43"/>
    <p:sldId id="611" r:id="rId44"/>
    <p:sldId id="607" r:id="rId45"/>
    <p:sldId id="619" r:id="rId46"/>
    <p:sldId id="621" r:id="rId47"/>
    <p:sldId id="620" r:id="rId48"/>
    <p:sldId id="612" r:id="rId49"/>
    <p:sldId id="613" r:id="rId50"/>
    <p:sldId id="615" r:id="rId51"/>
    <p:sldId id="616" r:id="rId52"/>
    <p:sldId id="622" r:id="rId53"/>
    <p:sldId id="623" r:id="rId54"/>
    <p:sldId id="618" r:id="rId55"/>
    <p:sldId id="598" r:id="rId56"/>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211" autoAdjust="0"/>
  </p:normalViewPr>
  <p:slideViewPr>
    <p:cSldViewPr>
      <p:cViewPr varScale="1">
        <p:scale>
          <a:sx n="109" d="100"/>
          <a:sy n="109" d="100"/>
        </p:scale>
        <p:origin x="327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27579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28105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2731177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4173483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3539444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3505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991868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768276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86879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69635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20.09.2024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Jan Lühr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chocolatey.org/install" TargetMode="External"/><Relationship Id="rId2" Type="http://schemas.openxmlformats.org/officeDocument/2006/relationships/hyperlink" Target="https://fluxcd.io/flux/installation/" TargetMode="External"/><Relationship Id="rId1" Type="http://schemas.openxmlformats.org/officeDocument/2006/relationships/slideLayout" Target="../slideLayouts/slideLayout1.xml"/><Relationship Id="rId4" Type="http://schemas.openxmlformats.org/officeDocument/2006/relationships/hyperlink" Target="https://kubernetes.io/docs/tasks/tools/"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anderscore-gmbh/gitlab-gitops-uebu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itlab.com/ee/user/profile/personal_access_tokens.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github.com/argoproj-labs/argocd-image-updater" TargetMode="External"/><Relationship Id="rId7"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1.png"/></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en-US" b="1" dirty="0"/>
              <a:t>Aufgabe:</a:t>
            </a:r>
            <a:br>
              <a:rPr lang="en-US" b="1" dirty="0"/>
            </a:br>
            <a:r>
              <a:rPr lang="en-US" b="1" dirty="0" err="1"/>
              <a:t>Umsetzung</a:t>
            </a:r>
            <a:r>
              <a:rPr lang="en-US" b="1" dirty="0"/>
              <a:t> von </a:t>
            </a:r>
            <a:r>
              <a:rPr lang="en-US" b="1" dirty="0" err="1"/>
              <a:t>GitOps</a:t>
            </a:r>
            <a:r>
              <a:rPr lang="en-US" b="1" dirty="0"/>
              <a:t> </a:t>
            </a:r>
            <a:r>
              <a:rPr lang="en-US" b="1" dirty="0" err="1"/>
              <a:t>mit</a:t>
            </a:r>
            <a:r>
              <a:rPr lang="en-US" b="1" dirty="0"/>
              <a:t> Kubernetes und Flux</a:t>
            </a:r>
            <a:endParaRPr lang="de-DE" b="1" dirty="0"/>
          </a:p>
          <a:p>
            <a:pPr>
              <a:buFont typeface="Arial" panose="020B0604020202020204" pitchFamily="34" charset="0"/>
              <a:buChar char="•"/>
            </a:pPr>
            <a:r>
              <a:rPr lang="de-DE" dirty="0" err="1"/>
              <a:t>Deployment</a:t>
            </a:r>
            <a:r>
              <a:rPr lang="de-DE" dirty="0"/>
              <a:t> einer Anwendung im </a:t>
            </a:r>
            <a:r>
              <a:rPr lang="de-DE" dirty="0" err="1"/>
              <a:t>Kubernetes</a:t>
            </a:r>
            <a:r>
              <a:rPr lang="de-DE" dirty="0"/>
              <a:t> Cluster</a:t>
            </a:r>
          </a:p>
          <a:p>
            <a:pPr>
              <a:buFont typeface="Arial" panose="020B0604020202020204" pitchFamily="34" charset="0"/>
              <a:buChar char="•"/>
            </a:pPr>
            <a:r>
              <a:rPr lang="de-DE" dirty="0" err="1"/>
              <a:t>GitLab</a:t>
            </a:r>
            <a:r>
              <a:rPr lang="de-DE" dirty="0"/>
              <a:t> als Container Registry</a:t>
            </a:r>
          </a:p>
          <a:p>
            <a:pPr>
              <a:buFont typeface="Arial" panose="020B0604020202020204" pitchFamily="34" charset="0"/>
              <a:buChar char="•"/>
            </a:pPr>
            <a:r>
              <a:rPr lang="de-DE" dirty="0" err="1"/>
              <a:t>IaC</a:t>
            </a:r>
            <a:r>
              <a:rPr lang="de-DE" dirty="0"/>
              <a:t> über </a:t>
            </a:r>
            <a:r>
              <a:rPr lang="de-DE" dirty="0" err="1"/>
              <a:t>Kubernetes</a:t>
            </a:r>
            <a:r>
              <a:rPr lang="de-DE" dirty="0"/>
              <a:t> Manifest Files</a:t>
            </a:r>
          </a:p>
          <a:p>
            <a:pPr>
              <a:buFont typeface="Arial" panose="020B0604020202020204" pitchFamily="34" charset="0"/>
              <a:buChar char="•"/>
            </a:pPr>
            <a:r>
              <a:rPr lang="de-DE" dirty="0" err="1"/>
              <a:t>Flux</a:t>
            </a:r>
            <a:r>
              <a:rPr lang="de-DE" dirty="0"/>
              <a:t> als </a:t>
            </a:r>
            <a:r>
              <a:rPr lang="de-DE" dirty="0" err="1"/>
              <a:t>GitOps</a:t>
            </a:r>
            <a:r>
              <a:rPr lang="de-DE" dirty="0"/>
              <a:t> Operator</a:t>
            </a:r>
          </a:p>
          <a:p>
            <a:pPr>
              <a:buFont typeface="Arial" panose="020B0604020202020204" pitchFamily="34" charset="0"/>
              <a:buChar char="•"/>
            </a:pPr>
            <a:r>
              <a:rPr lang="de-DE" dirty="0"/>
              <a:t>Source Code und </a:t>
            </a:r>
            <a:r>
              <a:rPr lang="de-DE" dirty="0" err="1"/>
              <a:t>IaC</a:t>
            </a:r>
            <a:r>
              <a:rPr lang="de-DE" dirty="0"/>
              <a:t> in einem Repository</a:t>
            </a:r>
          </a:p>
          <a:p>
            <a:pPr marL="0" indent="0">
              <a:buNone/>
            </a:pPr>
            <a:endParaRPr lang="de-DE" dirty="0"/>
          </a:p>
          <a:p>
            <a:pPr marL="0" indent="0">
              <a:buNone/>
            </a:pPr>
            <a:r>
              <a:rPr lang="de-DE" b="1" dirty="0"/>
              <a:t>Es folgt</a:t>
            </a:r>
            <a:endParaRPr lang="de-DE" dirty="0"/>
          </a:p>
          <a:p>
            <a:pPr>
              <a:buFont typeface="Arial" panose="020B0604020202020204" pitchFamily="34" charset="0"/>
              <a:buChar char="•"/>
            </a:pPr>
            <a:r>
              <a:rPr lang="de-DE" dirty="0"/>
              <a:t>Kurzeinführung in </a:t>
            </a:r>
            <a:r>
              <a:rPr lang="de-DE" dirty="0" err="1"/>
              <a:t>Kubernetes</a:t>
            </a:r>
            <a:r>
              <a:rPr lang="de-DE" dirty="0"/>
              <a:t> und </a:t>
            </a:r>
            <a:r>
              <a:rPr lang="de-DE" dirty="0" err="1"/>
              <a:t>Flux</a:t>
            </a:r>
            <a:endParaRPr lang="de-DE" dirty="0"/>
          </a:p>
          <a:p>
            <a:pPr>
              <a:buFont typeface="Arial" panose="020B0604020202020204" pitchFamily="34" charset="0"/>
              <a:buChar char="•"/>
            </a:pPr>
            <a:r>
              <a:rPr lang="de-DE" dirty="0"/>
              <a:t>Detaillierte Anleitung zur Aufgabe</a:t>
            </a:r>
          </a:p>
          <a:p>
            <a:pPr marL="0" indent="0">
              <a:buNone/>
            </a:pPr>
            <a:endParaRPr lang="de-DE" dirty="0"/>
          </a:p>
        </p:txBody>
      </p:sp>
    </p:spTree>
    <p:extLst>
      <p:ext uri="{BB962C8B-B14F-4D97-AF65-F5344CB8AC3E}">
        <p14:creationId xmlns:p14="http://schemas.microsoft.com/office/powerpoint/2010/main" val="2882101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Was ist </a:t>
            </a:r>
            <a:r>
              <a:rPr lang="de-DE" b="1" dirty="0" err="1"/>
              <a:t>Kubernetes</a:t>
            </a:r>
            <a:r>
              <a:rPr lang="de-DE" b="1" dirty="0"/>
              <a:t>?</a:t>
            </a:r>
          </a:p>
          <a:p>
            <a:pPr>
              <a:buFont typeface="Arial" panose="020B0604020202020204" pitchFamily="34" charset="0"/>
              <a:buChar char="•"/>
            </a:pPr>
            <a:r>
              <a:rPr lang="de-DE" dirty="0"/>
              <a:t>System zur Containerorchestrierung</a:t>
            </a:r>
          </a:p>
          <a:p>
            <a:pPr>
              <a:buFont typeface="Arial" panose="020B0604020202020204" pitchFamily="34" charset="0"/>
              <a:buChar char="•"/>
            </a:pPr>
            <a:r>
              <a:rPr lang="de-DE" dirty="0"/>
              <a:t>Automatisiert Prozesse in </a:t>
            </a:r>
            <a:r>
              <a:rPr lang="de-DE" dirty="0" err="1"/>
              <a:t>Deployment</a:t>
            </a:r>
            <a:r>
              <a:rPr lang="de-DE" dirty="0"/>
              <a:t> und Betrieb</a:t>
            </a:r>
          </a:p>
          <a:p>
            <a:pPr>
              <a:buFont typeface="Arial" panose="020B0604020202020204" pitchFamily="34" charset="0"/>
              <a:buChar char="•"/>
            </a:pPr>
            <a:r>
              <a:rPr lang="de-DE" dirty="0"/>
              <a:t>Verwaltet Lebenszyklus von Containern</a:t>
            </a:r>
          </a:p>
          <a:p>
            <a:pPr>
              <a:buFont typeface="Arial" panose="020B0604020202020204" pitchFamily="34" charset="0"/>
              <a:buChar char="•"/>
            </a:pPr>
            <a:r>
              <a:rPr lang="de-DE" dirty="0"/>
              <a:t>Verteilte Architektur</a:t>
            </a:r>
          </a:p>
          <a:p>
            <a:pPr>
              <a:buFont typeface="Arial" panose="020B0604020202020204" pitchFamily="34" charset="0"/>
              <a:buChar char="•"/>
            </a:pPr>
            <a:r>
              <a:rPr lang="de-DE" dirty="0"/>
              <a:t>Deskriptive Konfiguration</a:t>
            </a:r>
          </a:p>
          <a:p>
            <a:pPr>
              <a:buFont typeface="Arial" panose="020B0604020202020204" pitchFamily="34" charset="0"/>
              <a:buChar char="•"/>
            </a:pPr>
            <a:endParaRPr lang="de-DE" dirty="0"/>
          </a:p>
          <a:p>
            <a:pPr>
              <a:buFont typeface="Arial" panose="020B0604020202020204" pitchFamily="34" charset="0"/>
              <a:buChar char="•"/>
            </a:pPr>
            <a:r>
              <a:rPr lang="de-DE" dirty="0"/>
              <a:t>Initiales Release 2014 durch Google</a:t>
            </a:r>
          </a:p>
          <a:p>
            <a:pPr>
              <a:buFont typeface="Arial" panose="020B0604020202020204" pitchFamily="34" charset="0"/>
              <a:buChar char="•"/>
            </a:pPr>
            <a:r>
              <a:rPr lang="de-DE" dirty="0"/>
              <a:t>Open Source</a:t>
            </a:r>
          </a:p>
          <a:p>
            <a:pPr marL="0" indent="0">
              <a:buNone/>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032244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Wofür </a:t>
            </a:r>
            <a:r>
              <a:rPr lang="de-DE" b="1" dirty="0" err="1"/>
              <a:t>Kubernetes</a:t>
            </a:r>
            <a:r>
              <a:rPr lang="de-DE" b="1" dirty="0"/>
              <a:t>?</a:t>
            </a:r>
          </a:p>
          <a:p>
            <a:pPr>
              <a:buFont typeface="Arial" panose="020B0604020202020204" pitchFamily="34" charset="0"/>
              <a:buChar char="•"/>
            </a:pPr>
            <a:r>
              <a:rPr lang="de-DE" dirty="0"/>
              <a:t>Verwaltung </a:t>
            </a:r>
            <a:r>
              <a:rPr lang="de-DE" i="1" dirty="0"/>
              <a:t>großer</a:t>
            </a:r>
            <a:r>
              <a:rPr lang="de-DE" dirty="0"/>
              <a:t> Softwarelandschaften</a:t>
            </a:r>
          </a:p>
          <a:p>
            <a:pPr>
              <a:buFont typeface="Arial" panose="020B0604020202020204" pitchFamily="34" charset="0"/>
              <a:buChar char="•"/>
            </a:pPr>
            <a:r>
              <a:rPr lang="de-DE" dirty="0"/>
              <a:t>Skalierbarkeit und </a:t>
            </a:r>
            <a:r>
              <a:rPr lang="de-DE" dirty="0" err="1"/>
              <a:t>Availability</a:t>
            </a:r>
            <a:r>
              <a:rPr lang="de-DE" dirty="0"/>
              <a:t>/Recovery</a:t>
            </a:r>
          </a:p>
          <a:p>
            <a:pPr>
              <a:buFont typeface="Arial" panose="020B0604020202020204" pitchFamily="34" charset="0"/>
              <a:buChar char="•"/>
            </a:pPr>
            <a:r>
              <a:rPr lang="de-DE" dirty="0"/>
              <a:t>Granulare und dynamische Skalierung</a:t>
            </a:r>
          </a:p>
          <a:p>
            <a:pPr>
              <a:buFont typeface="Arial" panose="020B0604020202020204" pitchFamily="34" charset="0"/>
              <a:buChar char="•"/>
            </a:pPr>
            <a:r>
              <a:rPr lang="de-DE" dirty="0"/>
              <a:t>Beliebt zum Betrieb von Cloud Infrastrukturen</a:t>
            </a:r>
          </a:p>
          <a:p>
            <a:pPr marL="0" indent="0">
              <a:buNone/>
            </a:pPr>
            <a:endParaRPr lang="de-DE" dirty="0"/>
          </a:p>
          <a:p>
            <a:pPr marL="0" indent="0">
              <a:buNone/>
            </a:pPr>
            <a:r>
              <a:rPr lang="de-DE" b="1" dirty="0"/>
              <a:t>Nachteile?</a:t>
            </a:r>
            <a:endParaRPr lang="de-DE" dirty="0"/>
          </a:p>
          <a:p>
            <a:pPr>
              <a:buFont typeface="Arial" panose="020B0604020202020204" pitchFamily="34" charset="0"/>
              <a:buChar char="•"/>
            </a:pPr>
            <a:r>
              <a:rPr lang="de-DE" dirty="0"/>
              <a:t>Komplexe Konfiguration</a:t>
            </a:r>
          </a:p>
          <a:p>
            <a:pPr>
              <a:buFont typeface="Arial" panose="020B0604020202020204" pitchFamily="34" charset="0"/>
              <a:buChar char="•"/>
            </a:pPr>
            <a:r>
              <a:rPr lang="de-DE" dirty="0"/>
              <a:t>Betrieb erfordert spezialisierte Kenntnisse</a:t>
            </a:r>
          </a:p>
          <a:p>
            <a:pPr>
              <a:buFont typeface="Arial" panose="020B0604020202020204" pitchFamily="34" charset="0"/>
              <a:buChar char="•"/>
            </a:pPr>
            <a:r>
              <a:rPr lang="de-DE" dirty="0"/>
              <a:t>Ressourcenintensiv</a:t>
            </a:r>
          </a:p>
          <a:p>
            <a:pPr>
              <a:buFont typeface="Arial" panose="020B0604020202020204" pitchFamily="34" charset="0"/>
              <a:buChar char="•"/>
            </a:pPr>
            <a:r>
              <a:rPr lang="de-DE" dirty="0"/>
              <a:t>Oversized für kleinere Projekte und Systeme</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2525258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Cluster</a:t>
            </a:r>
          </a:p>
          <a:p>
            <a:pPr>
              <a:buFont typeface="Arial" panose="020B0604020202020204" pitchFamily="34" charset="0"/>
              <a:buChar char="•"/>
            </a:pPr>
            <a:r>
              <a:rPr lang="de-DE" dirty="0"/>
              <a:t>Verteiltes System, das physische oder virtuelle Maschinen (Nodes) zusammenfasst</a:t>
            </a:r>
          </a:p>
          <a:p>
            <a:pPr>
              <a:buFont typeface="Arial" panose="020B0604020202020204" pitchFamily="34" charset="0"/>
              <a:buChar char="•"/>
            </a:pPr>
            <a:r>
              <a:rPr lang="de-DE" dirty="0"/>
              <a:t>„Control Plane“ Node und </a:t>
            </a:r>
            <a:r>
              <a:rPr lang="de-DE" dirty="0" err="1"/>
              <a:t>Worker</a:t>
            </a:r>
            <a:r>
              <a:rPr lang="de-DE" dirty="0"/>
              <a:t> Nodes</a:t>
            </a:r>
          </a:p>
          <a:p>
            <a:pPr marL="0" indent="0">
              <a:buNone/>
            </a:pPr>
            <a:endParaRPr lang="de-DE" dirty="0"/>
          </a:p>
          <a:p>
            <a:pPr marL="0" indent="0">
              <a:buNone/>
            </a:pPr>
            <a:r>
              <a:rPr lang="de-DE" b="1" dirty="0"/>
              <a:t>Control Plane</a:t>
            </a:r>
            <a:endParaRPr lang="de-DE" dirty="0"/>
          </a:p>
          <a:p>
            <a:pPr>
              <a:buFont typeface="Arial" panose="020B0604020202020204" pitchFamily="34" charset="0"/>
              <a:buChar char="•"/>
            </a:pPr>
            <a:r>
              <a:rPr lang="de-DE" dirty="0"/>
              <a:t>API Server: </a:t>
            </a:r>
            <a:r>
              <a:rPr lang="de-DE" dirty="0" err="1"/>
              <a:t>Entrypoint</a:t>
            </a:r>
            <a:r>
              <a:rPr lang="de-DE" dirty="0"/>
              <a:t> des Clusters</a:t>
            </a:r>
          </a:p>
          <a:p>
            <a:pPr>
              <a:buFont typeface="Arial" panose="020B0604020202020204" pitchFamily="34" charset="0"/>
              <a:buChar char="•"/>
            </a:pPr>
            <a:r>
              <a:rPr lang="de-DE" dirty="0"/>
              <a:t>Management des Clusters</a:t>
            </a:r>
          </a:p>
          <a:p>
            <a:pPr>
              <a:buFont typeface="Arial" panose="020B0604020202020204" pitchFamily="34" charset="0"/>
              <a:buChar char="•"/>
            </a:pPr>
            <a:r>
              <a:rPr lang="de-DE" dirty="0"/>
              <a:t>Zustand des Clusters</a:t>
            </a:r>
          </a:p>
          <a:p>
            <a:pPr>
              <a:buFont typeface="Arial" panose="020B0604020202020204" pitchFamily="34" charset="0"/>
              <a:buChar char="•"/>
            </a:pPr>
            <a:endParaRPr lang="de-DE" dirty="0"/>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142904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a:t>Pod</a:t>
            </a:r>
            <a:r>
              <a:rPr lang="de-DE" dirty="0"/>
              <a:t> : Abstraktion über zusammengehörige Container auf einem Node, inkl. interner IP-Adresse</a:t>
            </a:r>
          </a:p>
          <a:p>
            <a:pPr>
              <a:buFont typeface="Arial" panose="020B0604020202020204" pitchFamily="34" charset="0"/>
              <a:buChar char="•"/>
            </a:pPr>
            <a:endParaRPr lang="de-DE" dirty="0"/>
          </a:p>
          <a:p>
            <a:pPr>
              <a:buFont typeface="Arial" panose="020B0604020202020204" pitchFamily="34" charset="0"/>
              <a:buChar char="•"/>
            </a:pPr>
            <a:r>
              <a:rPr lang="de-DE" b="1" dirty="0" err="1"/>
              <a:t>ReplicaSet</a:t>
            </a:r>
            <a:r>
              <a:rPr lang="de-DE" dirty="0"/>
              <a:t> : Festgelegte Anzahl gleichartiger Instanzen (Replicas) eines Pods, startet z.B. bei Ausfall eines Pods einen neuen</a:t>
            </a:r>
          </a:p>
          <a:p>
            <a:pPr>
              <a:buFont typeface="Arial" panose="020B0604020202020204" pitchFamily="34" charset="0"/>
              <a:buChar char="•"/>
            </a:pPr>
            <a:endParaRPr lang="de-DE" dirty="0"/>
          </a:p>
          <a:p>
            <a:pPr>
              <a:buFont typeface="Arial" panose="020B0604020202020204" pitchFamily="34" charset="0"/>
              <a:buChar char="•"/>
            </a:pPr>
            <a:r>
              <a:rPr lang="de-DE" b="1" dirty="0"/>
              <a:t>Service</a:t>
            </a:r>
            <a:r>
              <a:rPr lang="de-DE" dirty="0"/>
              <a:t> : Stellt eine statische clusterinterne IP-Adresse für </a:t>
            </a:r>
            <a:r>
              <a:rPr lang="de-DE" dirty="0" err="1"/>
              <a:t>ReplicaSets</a:t>
            </a:r>
            <a:r>
              <a:rPr lang="de-DE" dirty="0"/>
              <a:t> zu Verfügung und agiert als Loadbalancer</a:t>
            </a:r>
          </a:p>
        </p:txBody>
      </p:sp>
    </p:spTree>
    <p:extLst>
      <p:ext uri="{BB962C8B-B14F-4D97-AF65-F5344CB8AC3E}">
        <p14:creationId xmlns:p14="http://schemas.microsoft.com/office/powerpoint/2010/main" val="420984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Komponenten (vereinfacht)</a:t>
            </a:r>
          </a:p>
          <a:p>
            <a:pPr marL="0" indent="0">
              <a:buNone/>
            </a:pPr>
            <a:endParaRPr lang="de-DE" dirty="0"/>
          </a:p>
          <a:p>
            <a:pPr>
              <a:buFont typeface="Arial" panose="020B0604020202020204" pitchFamily="34" charset="0"/>
              <a:buChar char="•"/>
            </a:pPr>
            <a:r>
              <a:rPr lang="de-DE" b="1" dirty="0" err="1"/>
              <a:t>ConfigMap</a:t>
            </a:r>
            <a:r>
              <a:rPr lang="de-DE" dirty="0"/>
              <a:t> / </a:t>
            </a:r>
            <a:r>
              <a:rPr lang="de-DE" b="1" dirty="0"/>
              <a:t>Secret</a:t>
            </a:r>
            <a:r>
              <a:rPr lang="de-DE" dirty="0"/>
              <a:t> : Enthält Anwendungskonfiguration (nichtsensitiv / sensitiv)</a:t>
            </a:r>
          </a:p>
          <a:p>
            <a:pPr>
              <a:buFont typeface="Arial" panose="020B0604020202020204" pitchFamily="34" charset="0"/>
              <a:buChar char="•"/>
            </a:pPr>
            <a:endParaRPr lang="de-DE" dirty="0"/>
          </a:p>
          <a:p>
            <a:pPr>
              <a:buFont typeface="Arial" panose="020B0604020202020204" pitchFamily="34" charset="0"/>
              <a:buChar char="•"/>
            </a:pPr>
            <a:r>
              <a:rPr lang="de-DE" b="1" dirty="0" err="1"/>
              <a:t>Deployment</a:t>
            </a:r>
            <a:r>
              <a:rPr lang="de-DE" b="1" dirty="0"/>
              <a:t> </a:t>
            </a:r>
            <a:r>
              <a:rPr lang="de-DE" dirty="0"/>
              <a:t>: High-Level-Komponente, die ein </a:t>
            </a:r>
            <a:r>
              <a:rPr lang="de-DE" dirty="0" err="1"/>
              <a:t>ReplicaSet</a:t>
            </a:r>
            <a:r>
              <a:rPr lang="de-DE" dirty="0"/>
              <a:t> verwaltet</a:t>
            </a:r>
          </a:p>
        </p:txBody>
      </p:sp>
    </p:spTree>
    <p:extLst>
      <p:ext uri="{BB962C8B-B14F-4D97-AF65-F5344CB8AC3E}">
        <p14:creationId xmlns:p14="http://schemas.microsoft.com/office/powerpoint/2010/main" val="3648187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Kubernetes</a:t>
            </a:r>
            <a:r>
              <a:rPr lang="de-DE" b="1" dirty="0"/>
              <a:t> Konfiguration</a:t>
            </a:r>
          </a:p>
          <a:p>
            <a:pPr marL="0" indent="0">
              <a:buNone/>
            </a:pPr>
            <a:endParaRPr lang="de-DE" b="1" dirty="0"/>
          </a:p>
          <a:p>
            <a:pPr>
              <a:buFont typeface="Arial" panose="020B0604020202020204" pitchFamily="34" charset="0"/>
              <a:buChar char="•"/>
            </a:pPr>
            <a:r>
              <a:rPr lang="de-DE" dirty="0"/>
              <a:t>Beschreibung eines Soll-Zustands über YAML („Manifest Files“) -&gt; </a:t>
            </a:r>
            <a:r>
              <a:rPr lang="de-DE" dirty="0" err="1"/>
              <a:t>IaC</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Cluster versucht den Ist-Zustand stets an den Soll-Zustand anzupassen</a:t>
            </a:r>
          </a:p>
          <a:p>
            <a:pPr>
              <a:buFont typeface="Arial" panose="020B0604020202020204" pitchFamily="34" charset="0"/>
              <a:buChar char="•"/>
            </a:pPr>
            <a:endParaRPr lang="de-DE" dirty="0"/>
          </a:p>
          <a:p>
            <a:pPr>
              <a:buFont typeface="Arial" panose="020B0604020202020204" pitchFamily="34" charset="0"/>
              <a:buChar char="•"/>
            </a:pPr>
            <a:r>
              <a:rPr lang="de-DE" dirty="0"/>
              <a:t>Nur High-Level-Komponenten wie </a:t>
            </a:r>
            <a:r>
              <a:rPr lang="de-DE" dirty="0" err="1"/>
              <a:t>Deployments</a:t>
            </a:r>
            <a:r>
              <a:rPr lang="de-DE" dirty="0"/>
              <a:t> und Services werden manuell konfiguriert</a:t>
            </a:r>
          </a:p>
          <a:p>
            <a:pPr>
              <a:buFont typeface="Arial" panose="020B0604020202020204" pitchFamily="34" charset="0"/>
              <a:buChar char="•"/>
            </a:pPr>
            <a:endParaRPr lang="de-DE" dirty="0"/>
          </a:p>
          <a:p>
            <a:pPr>
              <a:buFont typeface="Arial" panose="020B0604020202020204" pitchFamily="34" charset="0"/>
              <a:buChar char="•"/>
            </a:pPr>
            <a:r>
              <a:rPr lang="de-DE" dirty="0"/>
              <a:t>Verknüpfung von Komponenten über Labels und Selektoren</a:t>
            </a:r>
          </a:p>
        </p:txBody>
      </p:sp>
    </p:spTree>
    <p:extLst>
      <p:ext uri="{BB962C8B-B14F-4D97-AF65-F5344CB8AC3E}">
        <p14:creationId xmlns:p14="http://schemas.microsoft.com/office/powerpoint/2010/main" val="38857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Anwendung einer Konfiguration (Beispiel)</a:t>
            </a:r>
          </a:p>
          <a:p>
            <a:pPr marL="0" indent="0">
              <a:buNone/>
            </a:pPr>
            <a:endParaRPr lang="de-DE" b="1" dirty="0"/>
          </a:p>
          <a:p>
            <a:pPr marL="0" indent="0">
              <a:buNone/>
            </a:pPr>
            <a:r>
              <a:rPr lang="de-DE" b="1" dirty="0"/>
              <a:t>Laden der Konfiguration eines </a:t>
            </a:r>
            <a:r>
              <a:rPr lang="de-DE" b="1" dirty="0" err="1"/>
              <a:t>Deployments</a:t>
            </a:r>
            <a:endParaRPr lang="de-DE" dirty="0"/>
          </a:p>
          <a:p>
            <a:pPr>
              <a:buFont typeface="Arial" panose="020B0604020202020204" pitchFamily="34" charset="0"/>
              <a:buChar char="•"/>
            </a:pPr>
            <a:r>
              <a:rPr lang="de-DE" dirty="0" err="1"/>
              <a:t>Deployment</a:t>
            </a:r>
            <a:r>
              <a:rPr lang="de-DE" dirty="0"/>
              <a:t>-Komponente wird erstellt</a:t>
            </a:r>
          </a:p>
          <a:p>
            <a:pPr>
              <a:buFont typeface="Arial" panose="020B0604020202020204" pitchFamily="34" charset="0"/>
              <a:buChar char="•"/>
            </a:pPr>
            <a:r>
              <a:rPr lang="de-DE" dirty="0" err="1"/>
              <a:t>ReplicaSet</a:t>
            </a:r>
            <a:r>
              <a:rPr lang="de-DE" dirty="0"/>
              <a:t> wird erstellt</a:t>
            </a:r>
          </a:p>
          <a:p>
            <a:pPr>
              <a:buFont typeface="Arial" panose="020B0604020202020204" pitchFamily="34" charset="0"/>
              <a:buChar char="•"/>
            </a:pPr>
            <a:r>
              <a:rPr lang="de-DE" dirty="0"/>
              <a:t>Pods werden erstellt</a:t>
            </a:r>
          </a:p>
          <a:p>
            <a:pPr>
              <a:buFont typeface="Arial" panose="020B0604020202020204" pitchFamily="34" charset="0"/>
              <a:buChar char="•"/>
            </a:pPr>
            <a:r>
              <a:rPr lang="de-DE" dirty="0"/>
              <a:t>Container werden gestartet</a:t>
            </a:r>
          </a:p>
          <a:p>
            <a:pPr>
              <a:buFont typeface="Arial" panose="020B0604020202020204" pitchFamily="34" charset="0"/>
              <a:buChar char="•"/>
            </a:pPr>
            <a:endParaRPr lang="de-DE" dirty="0"/>
          </a:p>
          <a:p>
            <a:pPr marL="0" indent="0">
              <a:buNone/>
            </a:pPr>
            <a:r>
              <a:rPr lang="de-DE" b="1" dirty="0"/>
              <a:t>Bei Update der Konfiguration</a:t>
            </a:r>
          </a:p>
          <a:p>
            <a:pPr>
              <a:buFont typeface="Arial" panose="020B0604020202020204" pitchFamily="34" charset="0"/>
              <a:buChar char="•"/>
            </a:pPr>
            <a:r>
              <a:rPr lang="de-DE" dirty="0"/>
              <a:t>Abhängige Komponenten werden sukzessive angepasst oder ersetzt</a:t>
            </a:r>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40456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kubectl</a:t>
            </a:r>
            <a:endParaRPr lang="de-DE" b="1" dirty="0"/>
          </a:p>
          <a:p>
            <a:pPr>
              <a:buFont typeface="Arial" panose="020B0604020202020204" pitchFamily="34" charset="0"/>
              <a:buChar char="•"/>
            </a:pPr>
            <a:r>
              <a:rPr lang="de-DE" dirty="0"/>
              <a:t>CLI zur Kommunikation mit dem API-Server</a:t>
            </a:r>
          </a:p>
          <a:p>
            <a:pPr>
              <a:buFont typeface="Arial" panose="020B0604020202020204" pitchFamily="34" charset="0"/>
              <a:buChar char="•"/>
            </a:pPr>
            <a:endParaRPr lang="de-DE" dirty="0"/>
          </a:p>
          <a:p>
            <a:pPr marL="0" indent="0">
              <a:buNone/>
            </a:pPr>
            <a:r>
              <a:rPr lang="de-DE" b="1" dirty="0"/>
              <a:t>Anwenden einer Konfigurationsdatei</a:t>
            </a:r>
          </a:p>
          <a:p>
            <a:pPr>
              <a:buFont typeface="Arial" panose="020B0604020202020204" pitchFamily="34" charset="0"/>
              <a:buChar char="•"/>
            </a:pPr>
            <a:r>
              <a:rPr lang="de-DE" dirty="0" err="1"/>
              <a:t>kubectl</a:t>
            </a:r>
            <a:r>
              <a:rPr lang="de-DE" dirty="0"/>
              <a:t> </a:t>
            </a:r>
            <a:r>
              <a:rPr lang="de-DE" dirty="0" err="1"/>
              <a:t>apply</a:t>
            </a:r>
            <a:endParaRPr lang="de-DE" dirty="0"/>
          </a:p>
          <a:p>
            <a:pPr marL="0" indent="0">
              <a:buNone/>
            </a:pPr>
            <a:endParaRPr lang="de-DE" b="1" dirty="0"/>
          </a:p>
          <a:p>
            <a:pPr marL="0" indent="0">
              <a:buNone/>
            </a:pPr>
            <a:r>
              <a:rPr lang="de-DE" b="1" dirty="0"/>
              <a:t>Status abfragen</a:t>
            </a:r>
          </a:p>
          <a:p>
            <a:pPr>
              <a:buFont typeface="Arial" panose="020B0604020202020204" pitchFamily="34" charset="0"/>
              <a:buChar char="•"/>
            </a:pPr>
            <a:r>
              <a:rPr lang="de-DE" dirty="0" err="1"/>
              <a:t>kubectl</a:t>
            </a:r>
            <a:r>
              <a:rPr lang="de-DE" dirty="0"/>
              <a:t> </a:t>
            </a:r>
            <a:r>
              <a:rPr lang="de-DE" dirty="0" err="1"/>
              <a:t>get</a:t>
            </a:r>
            <a:r>
              <a:rPr lang="de-DE" dirty="0"/>
              <a:t> all</a:t>
            </a:r>
          </a:p>
          <a:p>
            <a:pPr>
              <a:buFont typeface="Arial" panose="020B0604020202020204" pitchFamily="34" charset="0"/>
              <a:buChar char="•"/>
            </a:pPr>
            <a:r>
              <a:rPr lang="de-DE" dirty="0" err="1"/>
              <a:t>kubectl</a:t>
            </a:r>
            <a:r>
              <a:rPr lang="de-DE" dirty="0"/>
              <a:t> </a:t>
            </a:r>
            <a:r>
              <a:rPr lang="de-DE" dirty="0" err="1"/>
              <a:t>describe</a:t>
            </a:r>
            <a:r>
              <a:rPr lang="de-DE" dirty="0"/>
              <a:t> </a:t>
            </a:r>
            <a:r>
              <a:rPr lang="de-DE" dirty="0" err="1"/>
              <a:t>pod</a:t>
            </a:r>
            <a:r>
              <a:rPr lang="de-DE" dirty="0"/>
              <a:t> &lt;</a:t>
            </a:r>
            <a:r>
              <a:rPr lang="de-DE" dirty="0" err="1"/>
              <a:t>pod_name</a:t>
            </a:r>
            <a:r>
              <a:rPr lang="de-DE" dirty="0"/>
              <a:t>&gt;</a:t>
            </a:r>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17963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err="1"/>
              <a:t>Flux</a:t>
            </a:r>
            <a:endParaRPr lang="de-DE" b="1" dirty="0"/>
          </a:p>
          <a:p>
            <a:pPr>
              <a:buFont typeface="Arial" panose="020B0604020202020204" pitchFamily="34" charset="0"/>
              <a:buChar char="•"/>
            </a:pPr>
            <a:r>
              <a:rPr lang="de-DE" dirty="0"/>
              <a:t>Open Source </a:t>
            </a:r>
            <a:r>
              <a:rPr lang="de-DE" dirty="0" err="1"/>
              <a:t>GitOps</a:t>
            </a:r>
            <a:r>
              <a:rPr lang="de-DE" dirty="0"/>
              <a:t>-Tool für </a:t>
            </a:r>
            <a:r>
              <a:rPr lang="de-DE" dirty="0" err="1"/>
              <a:t>Kubernetes</a:t>
            </a:r>
            <a:endParaRPr lang="de-DE" dirty="0"/>
          </a:p>
          <a:p>
            <a:pPr>
              <a:buFont typeface="Arial" panose="020B0604020202020204" pitchFamily="34" charset="0"/>
              <a:buChar char="•"/>
            </a:pPr>
            <a:r>
              <a:rPr lang="de-DE" dirty="0"/>
              <a:t>Veröffentlicht 2023</a:t>
            </a:r>
          </a:p>
          <a:p>
            <a:pPr marL="0" indent="0">
              <a:buNone/>
            </a:pPr>
            <a:endParaRPr lang="de-DE" dirty="0"/>
          </a:p>
          <a:p>
            <a:pPr marL="0" indent="0">
              <a:buNone/>
            </a:pPr>
            <a:r>
              <a:rPr lang="de-DE" b="1" dirty="0"/>
              <a:t>Funktionsweise (Beispiel)</a:t>
            </a:r>
          </a:p>
          <a:p>
            <a:pPr>
              <a:buFont typeface="Arial" panose="020B0604020202020204" pitchFamily="34" charset="0"/>
              <a:buChar char="•"/>
            </a:pPr>
            <a:r>
              <a:rPr lang="de-DE" dirty="0" err="1"/>
              <a:t>Deployed</a:t>
            </a:r>
            <a:r>
              <a:rPr lang="de-DE" dirty="0"/>
              <a:t> Anwendung auf </a:t>
            </a:r>
            <a:r>
              <a:rPr lang="de-DE" dirty="0" err="1"/>
              <a:t>Kubernetes</a:t>
            </a:r>
            <a:r>
              <a:rPr lang="de-DE" dirty="0"/>
              <a:t> Cluster basierend auf Konfigurationsdateien im </a:t>
            </a:r>
            <a:r>
              <a:rPr lang="de-DE" dirty="0" err="1"/>
              <a:t>Git</a:t>
            </a:r>
            <a:r>
              <a:rPr lang="de-DE" dirty="0"/>
              <a:t> Repository (Bootstrap)</a:t>
            </a:r>
          </a:p>
          <a:p>
            <a:pPr>
              <a:buFont typeface="Arial" panose="020B0604020202020204" pitchFamily="34" charset="0"/>
              <a:buChar char="•"/>
            </a:pPr>
            <a:r>
              <a:rPr lang="de-DE" dirty="0"/>
              <a:t>Lauscht auf Veränderungen und wendet diese automatisch an -&gt; </a:t>
            </a:r>
            <a:r>
              <a:rPr lang="de-DE" dirty="0" err="1"/>
              <a:t>GitOps</a:t>
            </a:r>
            <a:r>
              <a:rPr lang="de-DE" dirty="0"/>
              <a:t>-Operator</a:t>
            </a:r>
          </a:p>
          <a:p>
            <a:pPr>
              <a:buFont typeface="Arial" panose="020B0604020202020204" pitchFamily="34" charset="0"/>
              <a:buChar char="•"/>
            </a:pPr>
            <a:endParaRPr lang="de-DE" dirty="0"/>
          </a:p>
          <a:p>
            <a:pPr marL="0" indent="0">
              <a:buNone/>
            </a:pPr>
            <a:endParaRPr lang="de-DE" dirty="0"/>
          </a:p>
          <a:p>
            <a:pPr marL="0" indent="0">
              <a:buNone/>
            </a:pPr>
            <a:endParaRPr lang="de-DE" dirty="0"/>
          </a:p>
          <a:p>
            <a:pPr>
              <a:buFont typeface="Arial" panose="020B0604020202020204" pitchFamily="34" charset="0"/>
              <a:buChar char="•"/>
            </a:pP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63403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Setup für die Aufgabe</a:t>
            </a:r>
            <a:endParaRPr lang="en-US" b="1" dirty="0"/>
          </a:p>
          <a:p>
            <a:pPr marL="0" indent="0">
              <a:buNone/>
            </a:pPr>
            <a:endParaRPr lang="en-US" b="1" dirty="0"/>
          </a:p>
          <a:p>
            <a:pPr marL="0" indent="0">
              <a:buNone/>
            </a:pPr>
            <a:r>
              <a:rPr lang="en-US" b="1" dirty="0"/>
              <a:t>1. Flux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2"/>
              </a:rPr>
              <a:t>https://fluxcd.io/flux/installation/</a:t>
            </a:r>
            <a:r>
              <a:rPr lang="de-DE" dirty="0"/>
              <a:t> </a:t>
            </a:r>
          </a:p>
          <a:p>
            <a:pPr lvl="1">
              <a:buFont typeface="Arial" panose="020B0604020202020204" pitchFamily="34" charset="0"/>
              <a:buChar char="•"/>
            </a:pPr>
            <a:r>
              <a:rPr lang="de-DE" dirty="0"/>
              <a:t>Für Windows PowerShell </a:t>
            </a:r>
            <a:r>
              <a:rPr lang="de-DE" dirty="0" err="1"/>
              <a:t>Chocolatey</a:t>
            </a:r>
            <a:r>
              <a:rPr lang="de-DE" dirty="0"/>
              <a:t> verwenden </a:t>
            </a:r>
          </a:p>
          <a:p>
            <a:pPr lvl="1">
              <a:buFont typeface="Arial" panose="020B0604020202020204" pitchFamily="34" charset="0"/>
              <a:buChar char="•"/>
            </a:pPr>
            <a:r>
              <a:rPr lang="de-DE" dirty="0"/>
              <a:t>Falls </a:t>
            </a:r>
            <a:r>
              <a:rPr lang="de-DE" dirty="0" err="1"/>
              <a:t>Chocolatey</a:t>
            </a:r>
            <a:r>
              <a:rPr lang="de-DE" dirty="0"/>
              <a:t> nicht in Ihrer PowerShell verfügbar ist, müssen Sie es zuerst installieren (</a:t>
            </a:r>
            <a:r>
              <a:rPr lang="de-DE" dirty="0">
                <a:hlinkClick r:id="rId3"/>
              </a:rPr>
              <a:t>https://chocolatey.org/install</a:t>
            </a:r>
            <a:r>
              <a:rPr lang="de-DE" dirty="0"/>
              <a:t>)</a:t>
            </a:r>
          </a:p>
          <a:p>
            <a:pPr lvl="1">
              <a:buFont typeface="Arial" panose="020B0604020202020204" pitchFamily="34" charset="0"/>
              <a:buChar char="•"/>
            </a:pPr>
            <a:endParaRPr lang="de-DE" dirty="0"/>
          </a:p>
          <a:p>
            <a:pPr marL="0" indent="0">
              <a:buNone/>
            </a:pPr>
            <a:r>
              <a:rPr lang="en-US" b="1" dirty="0"/>
              <a:t>2. </a:t>
            </a:r>
            <a:r>
              <a:rPr lang="en-US" b="1" dirty="0" err="1"/>
              <a:t>kubectl</a:t>
            </a:r>
            <a:r>
              <a:rPr lang="en-US" b="1" dirty="0"/>
              <a:t> </a:t>
            </a:r>
            <a:r>
              <a:rPr lang="en-US" b="1" dirty="0" err="1"/>
              <a:t>installieren</a:t>
            </a:r>
            <a:endParaRPr lang="de-DE" b="1" dirty="0"/>
          </a:p>
          <a:p>
            <a:pPr>
              <a:buFont typeface="Arial" panose="020B0604020202020204" pitchFamily="34" charset="0"/>
              <a:buChar char="•"/>
            </a:pPr>
            <a:r>
              <a:rPr lang="de-DE" dirty="0"/>
              <a:t>Installationsanweisung auf der Webseite</a:t>
            </a:r>
          </a:p>
          <a:p>
            <a:pPr lvl="1">
              <a:buFont typeface="Arial" panose="020B0604020202020204" pitchFamily="34" charset="0"/>
              <a:buChar char="•"/>
            </a:pPr>
            <a:r>
              <a:rPr lang="de-DE" dirty="0">
                <a:hlinkClick r:id="rId4"/>
              </a:rPr>
              <a:t>https://kubernetes.io/docs/tasks/tools/</a:t>
            </a:r>
            <a:r>
              <a:rPr lang="de-DE" dirty="0"/>
              <a:t> </a:t>
            </a:r>
          </a:p>
          <a:p>
            <a:pPr lvl="1">
              <a:buFont typeface="Arial" panose="020B0604020202020204" pitchFamily="34" charset="0"/>
              <a:buChar char="•"/>
            </a:pPr>
            <a:endParaRPr lang="de-DE" dirty="0"/>
          </a:p>
          <a:p>
            <a:pPr marL="457200" lvl="1" indent="0">
              <a:buNone/>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82903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3. Lokales </a:t>
            </a:r>
            <a:r>
              <a:rPr lang="de-DE" b="1" dirty="0" err="1"/>
              <a:t>Kubernetes</a:t>
            </a:r>
            <a:r>
              <a:rPr lang="de-DE" b="1" dirty="0"/>
              <a:t> Cluster in Docker </a:t>
            </a:r>
            <a:r>
              <a:rPr lang="de-DE" b="1" dirty="0" err="1"/>
              <a:t>for</a:t>
            </a:r>
            <a:r>
              <a:rPr lang="de-DE" b="1" dirty="0"/>
              <a:t> Desktop aktivieren</a:t>
            </a:r>
          </a:p>
          <a:p>
            <a:pPr>
              <a:buFont typeface="Arial" panose="020B0604020202020204" pitchFamily="34" charset="0"/>
              <a:buChar char="•"/>
            </a:pPr>
            <a:r>
              <a:rPr lang="de-DE" dirty="0"/>
              <a:t>Unter „Settings“ :</a:t>
            </a:r>
          </a:p>
        </p:txBody>
      </p:sp>
      <p:pic>
        <p:nvPicPr>
          <p:cNvPr id="3" name="Grafik 2" descr="Ein Bild, das Text, Screenshot, Schrift, Zahl enthält.&#10;&#10;Automatisch generierte Beschreibung">
            <a:extLst>
              <a:ext uri="{FF2B5EF4-FFF2-40B4-BE49-F238E27FC236}">
                <a16:creationId xmlns:a16="http://schemas.microsoft.com/office/drawing/2014/main" id="{A92B9147-8814-E930-92D8-745254A9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93" y="2780928"/>
            <a:ext cx="7419975" cy="2619375"/>
          </a:xfrm>
          <a:prstGeom prst="rect">
            <a:avLst/>
          </a:prstGeom>
        </p:spPr>
      </p:pic>
    </p:spTree>
    <p:extLst>
      <p:ext uri="{BB962C8B-B14F-4D97-AF65-F5344CB8AC3E}">
        <p14:creationId xmlns:p14="http://schemas.microsoft.com/office/powerpoint/2010/main" val="1344562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4. Deploy Token als Cluster Secret hinterlegen</a:t>
            </a:r>
          </a:p>
          <a:p>
            <a:pPr>
              <a:buFont typeface="Arial" panose="020B0604020202020204" pitchFamily="34" charset="0"/>
              <a:buChar char="•"/>
            </a:pPr>
            <a:r>
              <a:rPr lang="de-DE" dirty="0"/>
              <a:t>Neues Repository auf </a:t>
            </a:r>
            <a:r>
              <a:rPr lang="de-DE" dirty="0" err="1"/>
              <a:t>GitLab</a:t>
            </a:r>
            <a:r>
              <a:rPr lang="de-DE" dirty="0"/>
              <a:t> anlegen</a:t>
            </a:r>
          </a:p>
          <a:p>
            <a:pPr>
              <a:buFont typeface="Arial" panose="020B0604020202020204" pitchFamily="34" charset="0"/>
              <a:buChar char="•"/>
            </a:pPr>
            <a:r>
              <a:rPr lang="de-DE" dirty="0"/>
              <a:t>Deploy Token für Docker Registry erstellen</a:t>
            </a:r>
          </a:p>
          <a:p>
            <a:pPr lvl="1">
              <a:buFont typeface="Arial" panose="020B0604020202020204" pitchFamily="34" charset="0"/>
              <a:buChar char="•"/>
            </a:pPr>
            <a:r>
              <a:rPr lang="de-DE" dirty="0"/>
              <a:t>Settings &gt; Repository &gt; Deploy Token</a:t>
            </a:r>
          </a:p>
          <a:p>
            <a:pPr lvl="1">
              <a:buFont typeface="Arial" panose="020B0604020202020204" pitchFamily="34" charset="0"/>
              <a:buChar char="•"/>
            </a:pPr>
            <a:r>
              <a:rPr lang="de-DE" dirty="0" err="1"/>
              <a:t>Permissions</a:t>
            </a:r>
            <a:r>
              <a:rPr lang="de-DE" dirty="0"/>
              <a:t> : </a:t>
            </a:r>
            <a:r>
              <a:rPr lang="de-DE" dirty="0" err="1"/>
              <a:t>read_registry</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dirty="0"/>
              <a:t>Token als Secret zu lokalem </a:t>
            </a:r>
            <a:r>
              <a:rPr lang="de-DE" dirty="0" err="1"/>
              <a:t>Kubernetes</a:t>
            </a:r>
            <a:r>
              <a:rPr lang="de-DE" dirty="0"/>
              <a:t> hinzufügen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C1E58444-C66E-F900-1B32-CA158CD9E3EC}"/>
              </a:ext>
            </a:extLst>
          </p:cNvPr>
          <p:cNvSpPr txBox="1"/>
          <p:nvPr/>
        </p:nvSpPr>
        <p:spPr bwMode="auto">
          <a:xfrm>
            <a:off x="611560" y="3933056"/>
            <a:ext cx="8784976" cy="1569660"/>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kubectl</a:t>
            </a:r>
            <a:r>
              <a:rPr lang="de-DE" dirty="0">
                <a:latin typeface="Aptos" panose="020B0004020202020204" pitchFamily="34" charset="0"/>
              </a:rPr>
              <a:t> </a:t>
            </a:r>
            <a:r>
              <a:rPr lang="de-DE" dirty="0" err="1">
                <a:latin typeface="Aptos" panose="020B0004020202020204" pitchFamily="34" charset="0"/>
              </a:rPr>
              <a:t>create</a:t>
            </a:r>
            <a:r>
              <a:rPr lang="de-DE" dirty="0">
                <a:latin typeface="Aptos" panose="020B0004020202020204" pitchFamily="34" charset="0"/>
              </a:rPr>
              <a:t> </a:t>
            </a:r>
            <a:r>
              <a:rPr lang="de-DE" dirty="0" err="1">
                <a:latin typeface="Aptos" panose="020B0004020202020204" pitchFamily="34" charset="0"/>
              </a:rPr>
              <a:t>secret</a:t>
            </a:r>
            <a:r>
              <a:rPr lang="de-DE" dirty="0">
                <a:latin typeface="Aptos" panose="020B0004020202020204" pitchFamily="34" charset="0"/>
              </a:rPr>
              <a:t> </a:t>
            </a:r>
            <a:r>
              <a:rPr lang="de-DE" dirty="0" err="1">
                <a:latin typeface="Aptos" panose="020B0004020202020204" pitchFamily="34" charset="0"/>
              </a:rPr>
              <a:t>docker-registry</a:t>
            </a:r>
            <a:r>
              <a:rPr lang="de-DE" dirty="0">
                <a:latin typeface="Aptos" panose="020B0004020202020204" pitchFamily="34" charset="0"/>
              </a:rPr>
              <a:t> </a:t>
            </a:r>
            <a:r>
              <a:rPr lang="de-DE" dirty="0" err="1">
                <a:latin typeface="Aptos" panose="020B0004020202020204" pitchFamily="34" charset="0"/>
              </a:rPr>
              <a:t>regcred</a:t>
            </a:r>
            <a:r>
              <a:rPr lang="de-DE" dirty="0">
                <a:latin typeface="Aptos" panose="020B0004020202020204" pitchFamily="34" charset="0"/>
              </a:rPr>
              <a:t> \</a:t>
            </a:r>
          </a:p>
          <a:p>
            <a:pPr eaLnBrk="1" hangingPunct="1"/>
            <a:r>
              <a:rPr lang="de-DE" dirty="0">
                <a:latin typeface="Aptos" panose="020B0004020202020204" pitchFamily="34" charset="0"/>
              </a:rPr>
              <a:t>--docker-server=registry.gitlab.com \</a:t>
            </a:r>
          </a:p>
          <a:p>
            <a:pPr eaLnBrk="1" hangingPunct="1"/>
            <a:r>
              <a:rPr lang="de-DE" dirty="0">
                <a:latin typeface="Aptos" panose="020B0004020202020204" pitchFamily="34" charset="0"/>
              </a:rPr>
              <a:t>--docker-</a:t>
            </a:r>
            <a:r>
              <a:rPr lang="de-DE" dirty="0" err="1">
                <a:latin typeface="Aptos" panose="020B0004020202020204" pitchFamily="34" charset="0"/>
              </a:rPr>
              <a:t>username</a:t>
            </a:r>
            <a:r>
              <a:rPr lang="de-DE" dirty="0">
                <a:latin typeface="Aptos" panose="020B0004020202020204" pitchFamily="34" charset="0"/>
              </a:rPr>
              <a:t>=&lt;deploy </a:t>
            </a:r>
            <a:r>
              <a:rPr lang="de-DE" dirty="0" err="1">
                <a:latin typeface="Aptos" panose="020B0004020202020204" pitchFamily="34" charset="0"/>
              </a:rPr>
              <a:t>token</a:t>
            </a:r>
            <a:r>
              <a:rPr lang="de-DE" dirty="0">
                <a:latin typeface="Aptos" panose="020B0004020202020204" pitchFamily="34" charset="0"/>
              </a:rPr>
              <a:t> user&gt; \</a:t>
            </a:r>
          </a:p>
          <a:p>
            <a:pPr eaLnBrk="1" hangingPunct="1"/>
            <a:r>
              <a:rPr lang="de-DE" dirty="0">
                <a:latin typeface="Aptos" panose="020B0004020202020204" pitchFamily="34" charset="0"/>
              </a:rPr>
              <a:t>--docker-password="&lt;deploy </a:t>
            </a:r>
            <a:r>
              <a:rPr lang="de-DE" dirty="0" err="1">
                <a:latin typeface="Aptos" panose="020B0004020202020204" pitchFamily="34" charset="0"/>
              </a:rPr>
              <a:t>token</a:t>
            </a:r>
            <a:r>
              <a:rPr lang="de-DE" dirty="0">
                <a:latin typeface="Aptos" panose="020B0004020202020204" pitchFamily="34" charset="0"/>
              </a:rPr>
              <a:t> </a:t>
            </a:r>
            <a:r>
              <a:rPr lang="de-DE" dirty="0" err="1">
                <a:latin typeface="Aptos" panose="020B0004020202020204" pitchFamily="34" charset="0"/>
              </a:rPr>
              <a:t>password</a:t>
            </a:r>
            <a:r>
              <a:rPr lang="de-DE" dirty="0">
                <a:latin typeface="Aptos" panose="020B0004020202020204" pitchFamily="34" charset="0"/>
              </a:rPr>
              <a:t>&gt;"</a:t>
            </a:r>
          </a:p>
        </p:txBody>
      </p:sp>
    </p:spTree>
    <p:extLst>
      <p:ext uri="{BB962C8B-B14F-4D97-AF65-F5344CB8AC3E}">
        <p14:creationId xmlns:p14="http://schemas.microsoft.com/office/powerpoint/2010/main" val="107451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5. Konfiguration der Beispielanwendung</a:t>
            </a:r>
          </a:p>
          <a:p>
            <a:pPr>
              <a:buFont typeface="Arial" panose="020B0604020202020204" pitchFamily="34" charset="0"/>
              <a:buChar char="•"/>
            </a:pPr>
            <a:r>
              <a:rPr lang="de-DE" dirty="0"/>
              <a:t>Klonen Sie das Repository</a:t>
            </a:r>
          </a:p>
          <a:p>
            <a:pPr lvl="1">
              <a:buFont typeface="Arial" panose="020B0604020202020204" pitchFamily="34" charset="0"/>
              <a:buChar char="•"/>
            </a:pPr>
            <a:r>
              <a:rPr lang="de-DE" dirty="0">
                <a:hlinkClick r:id="rId3"/>
              </a:rPr>
              <a:t>https://github.com/anderscore-gmbh/gitlab-gitops-uebung </a:t>
            </a:r>
            <a:r>
              <a:rPr lang="de-DE" dirty="0"/>
              <a:t> </a:t>
            </a:r>
          </a:p>
          <a:p>
            <a:pPr>
              <a:buFont typeface="Arial" panose="020B0604020202020204" pitchFamily="34" charset="0"/>
              <a:buChar char="•"/>
            </a:pPr>
            <a:r>
              <a:rPr lang="de-DE" dirty="0"/>
              <a:t>Sehen Sie sich die Konfigurationsdateien an</a:t>
            </a:r>
          </a:p>
          <a:p>
            <a:pPr marL="0" indent="0">
              <a:buNone/>
            </a:pPr>
            <a:endParaRPr lang="de-DE" dirty="0"/>
          </a:p>
          <a:p>
            <a:pPr marL="0" indent="0">
              <a:buNone/>
            </a:pPr>
            <a:r>
              <a:rPr lang="de-DE" u="sng" dirty="0"/>
              <a:t>Bestandteile der Konfiguration:</a:t>
            </a:r>
          </a:p>
          <a:p>
            <a:pPr>
              <a:buFont typeface="Arial" panose="020B0604020202020204" pitchFamily="34" charset="0"/>
              <a:buChar char="•"/>
            </a:pPr>
            <a:r>
              <a:rPr lang="de-DE" dirty="0" err="1"/>
              <a:t>Dockerfile</a:t>
            </a:r>
            <a:r>
              <a:rPr lang="de-DE" dirty="0"/>
              <a:t> und server.js repräsentieren eine einfache Webanwendung</a:t>
            </a:r>
          </a:p>
          <a:p>
            <a:pPr>
              <a:buFont typeface="Arial" panose="020B0604020202020204" pitchFamily="34" charset="0"/>
              <a:buChar char="•"/>
            </a:pPr>
            <a:r>
              <a:rPr lang="de-DE" dirty="0"/>
              <a:t>.</a:t>
            </a:r>
            <a:r>
              <a:rPr lang="de-DE" dirty="0" err="1"/>
              <a:t>gitlab-ci.yml</a:t>
            </a:r>
            <a:r>
              <a:rPr lang="de-DE" dirty="0"/>
              <a:t> lässt </a:t>
            </a:r>
            <a:r>
              <a:rPr lang="de-DE" dirty="0" err="1"/>
              <a:t>GitLab</a:t>
            </a:r>
            <a:r>
              <a:rPr lang="de-DE" dirty="0"/>
              <a:t> CI daraus ein Image bauen und in die Docker Registry pushen</a:t>
            </a:r>
          </a:p>
          <a:p>
            <a:pPr>
              <a:buFont typeface="Arial" panose="020B0604020202020204" pitchFamily="34" charset="0"/>
              <a:buChar char="•"/>
            </a:pPr>
            <a:r>
              <a:rPr lang="de-DE" dirty="0"/>
              <a:t>Ordner </a:t>
            </a:r>
            <a:r>
              <a:rPr lang="de-DE" i="1" dirty="0"/>
              <a:t>manifest</a:t>
            </a:r>
            <a:r>
              <a:rPr lang="de-DE" dirty="0"/>
              <a:t> enthält </a:t>
            </a:r>
            <a:r>
              <a:rPr lang="de-DE" dirty="0" err="1"/>
              <a:t>Kubernetes</a:t>
            </a:r>
            <a:r>
              <a:rPr lang="de-DE" dirty="0"/>
              <a:t>-Konfiguration für </a:t>
            </a:r>
            <a:r>
              <a:rPr lang="de-DE" dirty="0" err="1"/>
              <a:t>Deployment</a:t>
            </a:r>
            <a:r>
              <a:rPr lang="de-DE" dirty="0"/>
              <a:t> und Service, um die Anwendung auf dem Cluster auszurollen</a:t>
            </a:r>
          </a:p>
          <a:p>
            <a:pPr marL="0" indent="0">
              <a:buNone/>
            </a:pPr>
            <a:endParaRPr lang="de-DE" dirty="0"/>
          </a:p>
          <a:p>
            <a:pPr marL="0" indent="0">
              <a:buNone/>
            </a:pPr>
            <a:endParaRPr lang="de-DE"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r>
              <a:rPr lang="de-DE" dirty="0"/>
              <a:t>Pushen sie es in Ihr </a:t>
            </a:r>
            <a:r>
              <a:rPr lang="de-DE" dirty="0" err="1"/>
              <a:t>Gitlab</a:t>
            </a:r>
            <a:r>
              <a:rPr lang="de-DE" dirty="0"/>
              <a:t> Remote</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73885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6. Einstellung des Docker Images</a:t>
            </a:r>
          </a:p>
          <a:p>
            <a:pPr>
              <a:buFont typeface="Arial" panose="020B0604020202020204" pitchFamily="34" charset="0"/>
              <a:buChar char="•"/>
            </a:pPr>
            <a:r>
              <a:rPr lang="de-DE" dirty="0"/>
              <a:t>Übernehmen Sie den Inhalt des geklonten </a:t>
            </a:r>
            <a:r>
              <a:rPr lang="de-DE" dirty="0" err="1"/>
              <a:t>Repositorys</a:t>
            </a:r>
            <a:r>
              <a:rPr lang="de-DE" dirty="0"/>
              <a:t> in Ihr neues </a:t>
            </a:r>
            <a:r>
              <a:rPr lang="de-DE" dirty="0" err="1"/>
              <a:t>GitLab</a:t>
            </a:r>
            <a:r>
              <a:rPr lang="de-DE" dirty="0"/>
              <a:t> Repository und pushen Sie die Änderungen</a:t>
            </a:r>
          </a:p>
          <a:p>
            <a:pPr>
              <a:buFont typeface="Arial" panose="020B0604020202020204" pitchFamily="34" charset="0"/>
              <a:buChar char="•"/>
            </a:pPr>
            <a:r>
              <a:rPr lang="de-DE" dirty="0"/>
              <a:t>Sehen Sie die </a:t>
            </a:r>
            <a:r>
              <a:rPr lang="de-DE" dirty="0" err="1"/>
              <a:t>GitLab</a:t>
            </a:r>
            <a:r>
              <a:rPr lang="de-DE" dirty="0"/>
              <a:t> Container Registry ein</a:t>
            </a:r>
          </a:p>
          <a:p>
            <a:pPr lvl="1">
              <a:buFont typeface="Arial" panose="020B0604020202020204" pitchFamily="34" charset="0"/>
              <a:buChar char="•"/>
            </a:pPr>
            <a:r>
              <a:rPr lang="de-DE" dirty="0"/>
              <a:t>Das Image wird von der CI-Pipeline erstellt</a:t>
            </a:r>
          </a:p>
          <a:p>
            <a:pPr>
              <a:buFont typeface="Arial" panose="020B0604020202020204" pitchFamily="34" charset="0"/>
              <a:buChar char="•"/>
            </a:pPr>
            <a:r>
              <a:rPr lang="de-DE" dirty="0"/>
              <a:t>Tragen Sie in </a:t>
            </a:r>
            <a:r>
              <a:rPr lang="de-DE" dirty="0" err="1"/>
              <a:t>app.yaml</a:t>
            </a:r>
            <a:r>
              <a:rPr lang="de-DE" dirty="0"/>
              <a:t> das gebaute Image ein</a:t>
            </a:r>
          </a:p>
        </p:txBody>
      </p:sp>
      <p:pic>
        <p:nvPicPr>
          <p:cNvPr id="3" name="Grafik 2" descr="Ein Bild, das Text, Screenshot, Schrift, Algebra enthält.">
            <a:extLst>
              <a:ext uri="{FF2B5EF4-FFF2-40B4-BE49-F238E27FC236}">
                <a16:creationId xmlns:a16="http://schemas.microsoft.com/office/drawing/2014/main" id="{8DEE222C-7CA8-35B7-70B7-B5EEB186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3933056"/>
            <a:ext cx="6858651" cy="2087885"/>
          </a:xfrm>
          <a:prstGeom prst="rect">
            <a:avLst/>
          </a:prstGeom>
        </p:spPr>
      </p:pic>
    </p:spTree>
    <p:extLst>
      <p:ext uri="{BB962C8B-B14F-4D97-AF65-F5344CB8AC3E}">
        <p14:creationId xmlns:p14="http://schemas.microsoft.com/office/powerpoint/2010/main" val="55794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a:xfrm>
            <a:off x="303213" y="981075"/>
            <a:ext cx="8589267" cy="5400675"/>
          </a:xfrm>
        </p:spPr>
        <p:txBody>
          <a:bodyPr/>
          <a:lstStyle/>
          <a:p>
            <a:pPr marL="0" indent="0">
              <a:buNone/>
            </a:pPr>
            <a:r>
              <a:rPr lang="de-DE" b="1" dirty="0"/>
              <a:t>7. Bootstrap der Anwendung mit </a:t>
            </a:r>
            <a:r>
              <a:rPr lang="de-DE" b="1" dirty="0" err="1"/>
              <a:t>Flux</a:t>
            </a:r>
            <a:endParaRPr lang="de-DE" b="1" dirty="0"/>
          </a:p>
          <a:p>
            <a:pPr>
              <a:buFont typeface="Arial" panose="020B0604020202020204" pitchFamily="34" charset="0"/>
              <a:buChar char="•"/>
            </a:pPr>
            <a:r>
              <a:rPr lang="de-DE" dirty="0"/>
              <a:t>Erstellen Sie in </a:t>
            </a:r>
            <a:r>
              <a:rPr lang="de-DE" dirty="0" err="1"/>
              <a:t>GitLab</a:t>
            </a:r>
            <a:r>
              <a:rPr lang="de-DE" dirty="0"/>
              <a:t> ein Personal Access Token mit vollen „</a:t>
            </a:r>
            <a:r>
              <a:rPr lang="de-DE" dirty="0" err="1"/>
              <a:t>api</a:t>
            </a:r>
            <a:r>
              <a:rPr lang="de-DE" dirty="0"/>
              <a:t>“ Rechten</a:t>
            </a:r>
          </a:p>
          <a:p>
            <a:pPr lvl="1">
              <a:buFont typeface="Arial" panose="020B0604020202020204" pitchFamily="34" charset="0"/>
              <a:buChar char="•"/>
            </a:pPr>
            <a:r>
              <a:rPr lang="de-DE" dirty="0"/>
              <a:t>Edit Profile -&gt; Access Tokens</a:t>
            </a:r>
          </a:p>
          <a:p>
            <a:pPr lvl="1">
              <a:buFont typeface="Arial" panose="020B0604020202020204" pitchFamily="34" charset="0"/>
              <a:buChar char="•"/>
            </a:pPr>
            <a:r>
              <a:rPr lang="de-DE" dirty="0">
                <a:hlinkClick r:id="rId3"/>
              </a:rPr>
              <a:t>https://docs.gitlab.com/ee/user/profile/personal_access_tokens.html</a:t>
            </a:r>
            <a:endParaRPr lang="de-DE" dirty="0"/>
          </a:p>
          <a:p>
            <a:pPr>
              <a:buFont typeface="Arial" panose="020B0604020202020204" pitchFamily="34" charset="0"/>
              <a:buChar char="•"/>
            </a:pPr>
            <a:r>
              <a:rPr lang="de-DE" dirty="0"/>
              <a:t>Laden Sie die Anwendung mittels </a:t>
            </a:r>
            <a:r>
              <a:rPr lang="de-DE" dirty="0" err="1"/>
              <a:t>Flux</a:t>
            </a:r>
            <a:r>
              <a:rPr lang="de-DE" dirty="0"/>
              <a:t> in den Cluster:</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Sie werden aufgefordert, Ihr Access Token einzugeben</a:t>
            </a:r>
          </a:p>
          <a:p>
            <a:pPr>
              <a:buFont typeface="Arial" panose="020B0604020202020204" pitchFamily="34" charset="0"/>
              <a:buChar char="•"/>
            </a:pPr>
            <a:endParaRPr lang="de-DE" dirty="0"/>
          </a:p>
        </p:txBody>
      </p:sp>
      <p:sp>
        <p:nvSpPr>
          <p:cNvPr id="2" name="Textfeld 1">
            <a:extLst>
              <a:ext uri="{FF2B5EF4-FFF2-40B4-BE49-F238E27FC236}">
                <a16:creationId xmlns:a16="http://schemas.microsoft.com/office/drawing/2014/main" id="{F6A4E5D5-7350-7285-A9C7-20E502137789}"/>
              </a:ext>
            </a:extLst>
          </p:cNvPr>
          <p:cNvSpPr txBox="1"/>
          <p:nvPr/>
        </p:nvSpPr>
        <p:spPr bwMode="auto">
          <a:xfrm>
            <a:off x="755576" y="3451412"/>
            <a:ext cx="7416824" cy="1938992"/>
          </a:xfrm>
          <a:prstGeom prst="rect">
            <a:avLst/>
          </a:prstGeom>
          <a:noFill/>
          <a:ln w="9525">
            <a:noFill/>
            <a:miter lim="800000"/>
            <a:headEnd/>
            <a:tailEnd/>
          </a:ln>
        </p:spPr>
        <p:txBody>
          <a:bodyPr wrap="square" rtlCol="0" anchor="ctr">
            <a:spAutoFit/>
          </a:bodyPr>
          <a:lstStyle/>
          <a:p>
            <a:pPr eaLnBrk="1" hangingPunct="1"/>
            <a:r>
              <a:rPr lang="de-DE" dirty="0" err="1">
                <a:latin typeface="Aptos" panose="020B0004020202020204" pitchFamily="34" charset="0"/>
              </a:rPr>
              <a:t>flux</a:t>
            </a:r>
            <a:r>
              <a:rPr lang="de-DE" dirty="0">
                <a:latin typeface="Aptos" panose="020B0004020202020204" pitchFamily="34" charset="0"/>
              </a:rPr>
              <a:t> </a:t>
            </a:r>
            <a:r>
              <a:rPr lang="de-DE" dirty="0" err="1">
                <a:latin typeface="Aptos" panose="020B0004020202020204" pitchFamily="34" charset="0"/>
              </a:rPr>
              <a:t>bootstrap</a:t>
            </a:r>
            <a:r>
              <a:rPr lang="de-DE" dirty="0">
                <a:latin typeface="Aptos" panose="020B0004020202020204" pitchFamily="34" charset="0"/>
              </a:rPr>
              <a:t> </a:t>
            </a:r>
            <a:r>
              <a:rPr lang="de-DE" dirty="0" err="1">
                <a:latin typeface="Aptos" panose="020B0004020202020204" pitchFamily="34" charset="0"/>
              </a:rPr>
              <a:t>gitlab</a:t>
            </a:r>
            <a:r>
              <a:rPr lang="de-DE" dirty="0">
                <a:latin typeface="Aptos" panose="020B0004020202020204" pitchFamily="34" charset="0"/>
              </a:rPr>
              <a:t> --deploy-token-</a:t>
            </a:r>
            <a:r>
              <a:rPr lang="de-DE" dirty="0" err="1">
                <a:latin typeface="Aptos" panose="020B0004020202020204" pitchFamily="34" charset="0"/>
              </a:rPr>
              <a:t>auth</a:t>
            </a:r>
            <a:r>
              <a:rPr lang="de-DE" dirty="0">
                <a:latin typeface="Aptos" panose="020B0004020202020204" pitchFamily="34" charset="0"/>
              </a:rPr>
              <a:t> \</a:t>
            </a:r>
          </a:p>
          <a:p>
            <a:pPr eaLnBrk="1" hangingPunct="1"/>
            <a:r>
              <a:rPr lang="de-DE" dirty="0">
                <a:latin typeface="Aptos" panose="020B0004020202020204" pitchFamily="34" charset="0"/>
              </a:rPr>
              <a:t>--</a:t>
            </a:r>
            <a:r>
              <a:rPr lang="de-DE" dirty="0" err="1">
                <a:latin typeface="Aptos" panose="020B0004020202020204" pitchFamily="34" charset="0"/>
              </a:rPr>
              <a:t>owner</a:t>
            </a:r>
            <a:r>
              <a:rPr lang="de-DE" dirty="0">
                <a:latin typeface="Aptos" panose="020B0004020202020204" pitchFamily="34" charset="0"/>
              </a:rPr>
              <a:t>=&lt;</a:t>
            </a:r>
            <a:r>
              <a:rPr lang="de-DE" dirty="0" err="1">
                <a:latin typeface="Aptos" panose="020B0004020202020204" pitchFamily="34" charset="0"/>
              </a:rPr>
              <a:t>groupId</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repository</a:t>
            </a:r>
            <a:r>
              <a:rPr lang="de-DE" dirty="0">
                <a:latin typeface="Aptos" panose="020B0004020202020204" pitchFamily="34" charset="0"/>
              </a:rPr>
              <a:t>=&lt;</a:t>
            </a:r>
            <a:r>
              <a:rPr lang="de-DE" dirty="0" err="1">
                <a:latin typeface="Aptos" panose="020B0004020202020204" pitchFamily="34" charset="0"/>
              </a:rPr>
              <a:t>repositoryName</a:t>
            </a:r>
            <a:r>
              <a:rPr lang="de-DE" dirty="0">
                <a:latin typeface="Aptos" panose="020B0004020202020204" pitchFamily="34" charset="0"/>
              </a:rPr>
              <a:t>&gt;</a:t>
            </a:r>
          </a:p>
          <a:p>
            <a:pPr eaLnBrk="1" hangingPunct="1"/>
            <a:r>
              <a:rPr lang="de-DE" dirty="0">
                <a:latin typeface="Aptos" panose="020B0004020202020204" pitchFamily="34" charset="0"/>
              </a:rPr>
              <a:t>--</a:t>
            </a:r>
            <a:r>
              <a:rPr lang="de-DE" dirty="0" err="1">
                <a:latin typeface="Aptos" panose="020B0004020202020204" pitchFamily="34" charset="0"/>
              </a:rPr>
              <a:t>path</a:t>
            </a:r>
            <a:r>
              <a:rPr lang="de-DE" dirty="0">
                <a:latin typeface="Aptos" panose="020B0004020202020204" pitchFamily="34" charset="0"/>
              </a:rPr>
              <a:t>=</a:t>
            </a:r>
            <a:r>
              <a:rPr lang="de-DE" dirty="0" err="1">
                <a:latin typeface="Aptos" panose="020B0004020202020204" pitchFamily="34" charset="0"/>
              </a:rPr>
              <a:t>manifests</a:t>
            </a:r>
            <a:endParaRPr lang="de-DE" dirty="0">
              <a:latin typeface="Aptos" panose="020B0004020202020204" pitchFamily="34" charset="0"/>
            </a:endParaRPr>
          </a:p>
          <a:p>
            <a:pPr eaLnBrk="1" hangingPunct="1"/>
            <a:r>
              <a:rPr lang="de-DE" dirty="0">
                <a:latin typeface="Aptos" panose="020B0004020202020204" pitchFamily="34" charset="0"/>
              </a:rPr>
              <a:t>--</a:t>
            </a:r>
            <a:r>
              <a:rPr lang="de-DE" dirty="0" err="1">
                <a:latin typeface="Aptos" panose="020B0004020202020204" pitchFamily="34" charset="0"/>
              </a:rPr>
              <a:t>branch</a:t>
            </a:r>
            <a:r>
              <a:rPr lang="de-DE" dirty="0">
                <a:latin typeface="Aptos" panose="020B0004020202020204" pitchFamily="34" charset="0"/>
              </a:rPr>
              <a:t>=</a:t>
            </a:r>
            <a:r>
              <a:rPr lang="de-DE" dirty="0" err="1">
                <a:latin typeface="Aptos" panose="020B0004020202020204" pitchFamily="34" charset="0"/>
              </a:rPr>
              <a:t>main</a:t>
            </a:r>
            <a:endParaRPr lang="de-DE" dirty="0">
              <a:latin typeface="Aptos" panose="020B0004020202020204" pitchFamily="34" charset="0"/>
            </a:endParaRPr>
          </a:p>
        </p:txBody>
      </p:sp>
    </p:spTree>
    <p:extLst>
      <p:ext uri="{BB962C8B-B14F-4D97-AF65-F5344CB8AC3E}">
        <p14:creationId xmlns:p14="http://schemas.microsoft.com/office/powerpoint/2010/main" val="62271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8. Überprüfen des </a:t>
            </a:r>
            <a:r>
              <a:rPr lang="de-DE" b="1" dirty="0" err="1"/>
              <a:t>Deployments</a:t>
            </a:r>
            <a:endParaRPr lang="de-DE" b="1" dirty="0"/>
          </a:p>
          <a:p>
            <a:pPr>
              <a:buFont typeface="Arial" panose="020B0604020202020204" pitchFamily="34" charset="0"/>
              <a:buChar char="•"/>
            </a:pPr>
            <a:r>
              <a:rPr lang="de-DE" dirty="0"/>
              <a:t>Status von </a:t>
            </a:r>
            <a:r>
              <a:rPr lang="de-DE" dirty="0" err="1"/>
              <a:t>Flux</a:t>
            </a:r>
            <a:r>
              <a:rPr lang="de-DE" dirty="0"/>
              <a:t> prüfen</a:t>
            </a:r>
          </a:p>
          <a:p>
            <a:pPr lvl="1">
              <a:buFont typeface="Arial" panose="020B0604020202020204" pitchFamily="34" charset="0"/>
              <a:buChar char="•"/>
            </a:pPr>
            <a:r>
              <a:rPr lang="de-DE" dirty="0" err="1"/>
              <a:t>flux</a:t>
            </a:r>
            <a:r>
              <a:rPr lang="de-DE" dirty="0"/>
              <a:t> </a:t>
            </a:r>
            <a:r>
              <a:rPr lang="de-DE" dirty="0" err="1"/>
              <a:t>get</a:t>
            </a:r>
            <a:r>
              <a:rPr lang="de-DE" dirty="0"/>
              <a:t> all</a:t>
            </a:r>
          </a:p>
          <a:p>
            <a:pPr lvl="1">
              <a:buFont typeface="Arial" panose="020B0604020202020204" pitchFamily="34" charset="0"/>
              <a:buChar char="•"/>
            </a:pPr>
            <a:r>
              <a:rPr lang="de-DE" dirty="0"/>
              <a:t>Es sollte einen Eintrag der Art „</a:t>
            </a:r>
            <a:r>
              <a:rPr lang="de-DE" dirty="0" err="1"/>
              <a:t>gitrepository</a:t>
            </a:r>
            <a:r>
              <a:rPr lang="de-DE" dirty="0"/>
              <a:t>/</a:t>
            </a:r>
            <a:r>
              <a:rPr lang="de-DE" dirty="0" err="1"/>
              <a:t>flux</a:t>
            </a:r>
            <a:r>
              <a:rPr lang="de-DE" dirty="0"/>
              <a:t>-system“ geben, dessen Revision dem Hash des </a:t>
            </a:r>
            <a:r>
              <a:rPr lang="de-DE" dirty="0" err="1"/>
              <a:t>Commits</a:t>
            </a:r>
            <a:r>
              <a:rPr lang="de-DE" dirty="0"/>
              <a:t> entspricht</a:t>
            </a:r>
          </a:p>
          <a:p>
            <a:pPr>
              <a:buFont typeface="Arial" panose="020B0604020202020204" pitchFamily="34" charset="0"/>
              <a:buChar char="•"/>
            </a:pPr>
            <a:r>
              <a:rPr lang="de-DE" dirty="0"/>
              <a:t>Status von </a:t>
            </a:r>
            <a:r>
              <a:rPr lang="de-DE" dirty="0" err="1"/>
              <a:t>Kubernetes</a:t>
            </a:r>
            <a:r>
              <a:rPr lang="de-DE" dirty="0"/>
              <a:t> prüfen</a:t>
            </a:r>
          </a:p>
          <a:p>
            <a:pPr lvl="1">
              <a:buFont typeface="Arial" panose="020B0604020202020204" pitchFamily="34" charset="0"/>
              <a:buChar char="•"/>
            </a:pPr>
            <a:r>
              <a:rPr lang="de-DE" dirty="0" err="1"/>
              <a:t>kubectl</a:t>
            </a:r>
            <a:r>
              <a:rPr lang="de-DE" dirty="0"/>
              <a:t> </a:t>
            </a:r>
            <a:r>
              <a:rPr lang="de-DE" dirty="0" err="1"/>
              <a:t>get</a:t>
            </a:r>
            <a:r>
              <a:rPr lang="de-DE" dirty="0"/>
              <a:t> all</a:t>
            </a:r>
          </a:p>
          <a:p>
            <a:pPr lvl="1">
              <a:buFont typeface="Arial" panose="020B0604020202020204" pitchFamily="34" charset="0"/>
              <a:buChar char="•"/>
            </a:pPr>
            <a:r>
              <a:rPr lang="de-DE" dirty="0" err="1"/>
              <a:t>Kubernetes</a:t>
            </a:r>
            <a:r>
              <a:rPr lang="de-DE" dirty="0"/>
              <a:t> sollte ein </a:t>
            </a:r>
            <a:r>
              <a:rPr lang="de-DE" dirty="0" err="1"/>
              <a:t>ReplicaSet</a:t>
            </a:r>
            <a:r>
              <a:rPr lang="de-DE" dirty="0"/>
              <a:t> mit 3 Pods erstellen</a:t>
            </a:r>
          </a:p>
          <a:p>
            <a:pPr lvl="1">
              <a:buFont typeface="Arial" panose="020B0604020202020204" pitchFamily="34" charset="0"/>
              <a:buChar char="•"/>
            </a:pPr>
            <a:r>
              <a:rPr lang="de-DE" dirty="0"/>
              <a:t>Prüfen Sie mit „</a:t>
            </a:r>
            <a:r>
              <a:rPr lang="de-DE" dirty="0" err="1"/>
              <a:t>kubectl</a:t>
            </a:r>
            <a:r>
              <a:rPr lang="de-DE" dirty="0"/>
              <a:t> </a:t>
            </a:r>
            <a:r>
              <a:rPr lang="de-DE" dirty="0" err="1"/>
              <a:t>describe</a:t>
            </a:r>
            <a:r>
              <a:rPr lang="de-DE" dirty="0"/>
              <a:t> &lt;</a:t>
            </a:r>
            <a:r>
              <a:rPr lang="de-DE" dirty="0" err="1"/>
              <a:t>podname</a:t>
            </a:r>
            <a:r>
              <a:rPr lang="de-DE" dirty="0"/>
              <a:t>&gt;“, dass die richtigen Container geladen wurden</a:t>
            </a:r>
          </a:p>
          <a:p>
            <a:pPr>
              <a:buFont typeface="Arial" panose="020B0604020202020204" pitchFamily="34" charset="0"/>
              <a:buChar char="•"/>
            </a:pPr>
            <a:r>
              <a:rPr lang="de-DE" dirty="0"/>
              <a:t>Webanwendung im Browser testen</a:t>
            </a:r>
          </a:p>
          <a:p>
            <a:pPr lvl="1">
              <a:buFont typeface="Arial" panose="020B0604020202020204" pitchFamily="34" charset="0"/>
              <a:buChar char="•"/>
            </a:pPr>
            <a:r>
              <a:rPr lang="de-DE" dirty="0"/>
              <a:t>http://localhost:3000</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021694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E2E2438-F7AB-FA72-F879-96DF03F462F1}"/>
              </a:ext>
            </a:extLst>
          </p:cNvPr>
          <p:cNvSpPr>
            <a:spLocks noGrp="1"/>
          </p:cNvSpPr>
          <p:nvPr>
            <p:ph type="title"/>
          </p:nvPr>
        </p:nvSpPr>
        <p:spPr/>
        <p:txBody>
          <a:bodyPr/>
          <a:lstStyle/>
          <a:p>
            <a:r>
              <a:rPr lang="en-US" dirty="0" err="1"/>
              <a:t>GitOps</a:t>
            </a:r>
            <a:endParaRPr lang="de-DE" dirty="0"/>
          </a:p>
        </p:txBody>
      </p:sp>
      <p:sp>
        <p:nvSpPr>
          <p:cNvPr id="5" name="Inhaltsplatzhalter 4">
            <a:extLst>
              <a:ext uri="{FF2B5EF4-FFF2-40B4-BE49-F238E27FC236}">
                <a16:creationId xmlns:a16="http://schemas.microsoft.com/office/drawing/2014/main" id="{CEE3422D-D918-7E84-8C4D-561B54190ECC}"/>
              </a:ext>
            </a:extLst>
          </p:cNvPr>
          <p:cNvSpPr>
            <a:spLocks noGrp="1"/>
          </p:cNvSpPr>
          <p:nvPr>
            <p:ph idx="1"/>
          </p:nvPr>
        </p:nvSpPr>
        <p:spPr/>
        <p:txBody>
          <a:bodyPr/>
          <a:lstStyle/>
          <a:p>
            <a:pPr marL="0" indent="0">
              <a:buNone/>
            </a:pPr>
            <a:r>
              <a:rPr lang="de-DE" b="1" dirty="0"/>
              <a:t>9. Update mittels </a:t>
            </a:r>
            <a:r>
              <a:rPr lang="de-DE" b="1" dirty="0" err="1"/>
              <a:t>GitOps</a:t>
            </a:r>
            <a:endParaRPr lang="de-DE" b="1" dirty="0"/>
          </a:p>
          <a:p>
            <a:pPr>
              <a:buFont typeface="Arial" panose="020B0604020202020204" pitchFamily="34" charset="0"/>
              <a:buChar char="•"/>
            </a:pPr>
            <a:r>
              <a:rPr lang="de-DE" dirty="0"/>
              <a:t>Ändern Sie den Tag des Containers auf v2</a:t>
            </a:r>
          </a:p>
          <a:p>
            <a:pPr lvl="1">
              <a:buFont typeface="Arial" panose="020B0604020202020204" pitchFamily="34" charset="0"/>
              <a:buChar char="•"/>
            </a:pPr>
            <a:r>
              <a:rPr lang="de-DE" dirty="0"/>
              <a:t>.</a:t>
            </a:r>
            <a:r>
              <a:rPr lang="de-DE" dirty="0" err="1"/>
              <a:t>gitlab-ci.yml</a:t>
            </a:r>
            <a:endParaRPr lang="de-DE" dirty="0"/>
          </a:p>
          <a:p>
            <a:pPr lvl="1">
              <a:buFont typeface="Arial" panose="020B0604020202020204" pitchFamily="34" charset="0"/>
              <a:buChar char="•"/>
            </a:pPr>
            <a:r>
              <a:rPr lang="de-DE" dirty="0" err="1"/>
              <a:t>manifests</a:t>
            </a:r>
            <a:r>
              <a:rPr lang="de-DE" dirty="0"/>
              <a:t>/</a:t>
            </a:r>
            <a:r>
              <a:rPr lang="de-DE" dirty="0" err="1"/>
              <a:t>app.yaml</a:t>
            </a:r>
            <a:endParaRPr lang="de-DE" dirty="0"/>
          </a:p>
          <a:p>
            <a:pPr>
              <a:buFont typeface="Arial" panose="020B0604020202020204" pitchFamily="34" charset="0"/>
              <a:buChar char="•"/>
            </a:pPr>
            <a:r>
              <a:rPr lang="de-DE" dirty="0"/>
              <a:t>Ändern Sie die Nachricht in server.js zu „Hello New World“</a:t>
            </a:r>
          </a:p>
          <a:p>
            <a:pPr>
              <a:buFont typeface="Arial" panose="020B0604020202020204" pitchFamily="34" charset="0"/>
              <a:buChar char="•"/>
            </a:pPr>
            <a:r>
              <a:rPr lang="de-DE" dirty="0"/>
              <a:t>Pushen Sie die Änderungen in Ihr </a:t>
            </a:r>
            <a:r>
              <a:rPr lang="de-DE" dirty="0" err="1"/>
              <a:t>GitLab</a:t>
            </a:r>
            <a:r>
              <a:rPr lang="de-DE" dirty="0"/>
              <a:t> Repository</a:t>
            </a:r>
          </a:p>
          <a:p>
            <a:pPr>
              <a:buFont typeface="Arial" panose="020B0604020202020204" pitchFamily="34" charset="0"/>
              <a:buChar char="•"/>
            </a:pPr>
            <a:r>
              <a:rPr lang="de-DE" dirty="0"/>
              <a:t>Warten Sie, bis die Pipeline im </a:t>
            </a:r>
            <a:r>
              <a:rPr lang="de-DE" dirty="0" err="1"/>
              <a:t>GitLab</a:t>
            </a:r>
            <a:r>
              <a:rPr lang="de-DE" dirty="0"/>
              <a:t> Projekt erneut durchlaufen wurde</a:t>
            </a:r>
          </a:p>
          <a:p>
            <a:pPr>
              <a:buFont typeface="Arial" panose="020B0604020202020204" pitchFamily="34" charset="0"/>
              <a:buChar char="•"/>
            </a:pPr>
            <a:r>
              <a:rPr lang="de-DE" dirty="0"/>
              <a:t>Prüfen Sie erneut den Status von </a:t>
            </a:r>
            <a:r>
              <a:rPr lang="de-DE" dirty="0" err="1"/>
              <a:t>Flux</a:t>
            </a:r>
            <a:endParaRPr lang="de-DE" dirty="0"/>
          </a:p>
          <a:p>
            <a:pPr>
              <a:buFont typeface="Arial" panose="020B0604020202020204" pitchFamily="34" charset="0"/>
              <a:buChar char="•"/>
            </a:pPr>
            <a:r>
              <a:rPr lang="de-DE" dirty="0"/>
              <a:t>Beobachten Sie, wie </a:t>
            </a:r>
            <a:r>
              <a:rPr lang="de-DE" dirty="0" err="1"/>
              <a:t>Kubernetes</a:t>
            </a:r>
            <a:r>
              <a:rPr lang="de-DE" dirty="0"/>
              <a:t> das Update schrittweise durchführt (kann ggf. 1-2 Minuten dauern)</a:t>
            </a:r>
          </a:p>
          <a:p>
            <a:pPr>
              <a:buFont typeface="Arial" panose="020B0604020202020204" pitchFamily="34" charset="0"/>
              <a:buChar char="•"/>
            </a:pPr>
            <a:r>
              <a:rPr lang="de-DE" dirty="0"/>
              <a:t>Testen Sie die Webanwendung erneut</a:t>
            </a:r>
          </a:p>
          <a:p>
            <a:pPr marL="0" indent="0">
              <a:buNone/>
            </a:pPr>
            <a:endParaRPr lang="de-DE" dirty="0"/>
          </a:p>
          <a:p>
            <a:pPr marL="0" indent="0">
              <a:buNone/>
            </a:pPr>
            <a:endParaRPr lang="de-DE" dirty="0"/>
          </a:p>
          <a:p>
            <a:pPr marL="457200" lvl="1" indent="0">
              <a:buNone/>
            </a:pPr>
            <a:endParaRPr lang="de-DE" dirty="0"/>
          </a:p>
        </p:txBody>
      </p:sp>
    </p:spTree>
    <p:extLst>
      <p:ext uri="{BB962C8B-B14F-4D97-AF65-F5344CB8AC3E}">
        <p14:creationId xmlns:p14="http://schemas.microsoft.com/office/powerpoint/2010/main" val="3156084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4082</Words>
  <Application>Microsoft Office PowerPoint</Application>
  <PresentationFormat>Bildschirmpräsentation (4:3)</PresentationFormat>
  <Paragraphs>895</Paragraphs>
  <Slides>54</Slides>
  <Notes>37</Notes>
  <HiddenSlides>4</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54</vt:i4>
      </vt:variant>
    </vt:vector>
  </HeadingPairs>
  <TitlesOfParts>
    <vt:vector size="67" baseType="lpstr">
      <vt:lpstr>-apple-system</vt:lpstr>
      <vt:lpstr>Aptos</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Richard.Obersheimer</cp:lastModifiedBy>
  <cp:revision>271</cp:revision>
  <cp:lastPrinted>1996-08-01T16:36:58Z</cp:lastPrinted>
  <dcterms:created xsi:type="dcterms:W3CDTF">2024-05-03T10:07:43Z</dcterms:created>
  <dcterms:modified xsi:type="dcterms:W3CDTF">2024-09-20T09:19:22Z</dcterms:modified>
</cp:coreProperties>
</file>