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3"/>
  </p:notesMasterIdLst>
  <p:handoutMasterIdLst>
    <p:handoutMasterId r:id="rId24"/>
  </p:handoutMasterIdLst>
  <p:sldIdLst>
    <p:sldId id="635" r:id="rId3"/>
    <p:sldId id="627" r:id="rId4"/>
    <p:sldId id="290" r:id="rId5"/>
    <p:sldId id="291" r:id="rId6"/>
    <p:sldId id="292" r:id="rId7"/>
    <p:sldId id="302" r:id="rId8"/>
    <p:sldId id="294" r:id="rId9"/>
    <p:sldId id="301" r:id="rId10"/>
    <p:sldId id="298" r:id="rId11"/>
    <p:sldId id="296" r:id="rId12"/>
    <p:sldId id="303" r:id="rId13"/>
    <p:sldId id="299" r:id="rId14"/>
    <p:sldId id="304" r:id="rId15"/>
    <p:sldId id="628" r:id="rId16"/>
    <p:sldId id="629" r:id="rId17"/>
    <p:sldId id="631" r:id="rId18"/>
    <p:sldId id="630" r:id="rId19"/>
    <p:sldId id="632" r:id="rId20"/>
    <p:sldId id="633" r:id="rId21"/>
    <p:sldId id="636" r:id="rId2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FC3889D-14DA-4267-82BF-30AEBFDBA907}">
          <p14:sldIdLst>
            <p14:sldId id="635"/>
            <p14:sldId id="627"/>
            <p14:sldId id="290"/>
            <p14:sldId id="291"/>
            <p14:sldId id="292"/>
            <p14:sldId id="302"/>
            <p14:sldId id="294"/>
            <p14:sldId id="301"/>
            <p14:sldId id="298"/>
            <p14:sldId id="296"/>
            <p14:sldId id="303"/>
            <p14:sldId id="299"/>
            <p14:sldId id="304"/>
            <p14:sldId id="628"/>
            <p14:sldId id="629"/>
            <p14:sldId id="631"/>
            <p14:sldId id="630"/>
            <p14:sldId id="632"/>
            <p14:sldId id="633"/>
            <p14:sldId id="6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4F3C"/>
    <a:srgbClr val="008C5A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75646" autoAdjust="0"/>
  </p:normalViewPr>
  <p:slideViewPr>
    <p:cSldViewPr>
      <p:cViewPr varScale="1">
        <p:scale>
          <a:sx n="122" d="100"/>
          <a:sy n="122" d="100"/>
        </p:scale>
        <p:origin x="2816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Tendenziell lässt sich alles mit </a:t>
            </a:r>
            <a:r>
              <a:rPr lang="de-DE" noProof="0" dirty="0" err="1"/>
              <a:t>GitLab</a:t>
            </a:r>
            <a:r>
              <a:rPr lang="de-DE" noProof="0" dirty="0"/>
              <a:t> CI/CD umsetzen</a:t>
            </a:r>
          </a:p>
          <a:p>
            <a:r>
              <a:rPr lang="de-DE" noProof="0" dirty="0"/>
              <a:t>Kann je nach Strategie sehr komplex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4563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Neusystem muss mit Altsystem zumindest teilweise kompatibel sein</a:t>
            </a:r>
            <a:br>
              <a:rPr lang="de-DE" dirty="0"/>
            </a:br>
            <a:r>
              <a:rPr lang="de-DE" dirty="0"/>
              <a:t>Testen ob beide Systeme gleich Antworten</a:t>
            </a:r>
          </a:p>
          <a:p>
            <a:r>
              <a:rPr lang="de-DE" dirty="0" err="1"/>
              <a:t>Performanztests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110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eigentliche Update muss separat stattfinden</a:t>
            </a:r>
            <a:br>
              <a:rPr lang="de-DE" dirty="0"/>
            </a:br>
            <a:r>
              <a:rPr lang="de-DE" dirty="0"/>
              <a:t>Beeinflusst weder User noch das Altsystem</a:t>
            </a:r>
            <a:br>
              <a:rPr lang="de-DE" dirty="0"/>
            </a:br>
            <a:r>
              <a:rPr lang="de-DE" dirty="0"/>
              <a:t>Kann mit Blue-Green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-Black </a:t>
            </a:r>
            <a:r>
              <a:rPr lang="de-DE" dirty="0" err="1"/>
              <a:t>Deployment</a:t>
            </a:r>
            <a:r>
              <a:rPr lang="de-DE" dirty="0"/>
              <a:t> kombiniert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7921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von Unsplash.com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03989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Einige Werte müssen vertraulich </a:t>
            </a:r>
            <a:r>
              <a:rPr lang="de-DE"/>
              <a:t>behandelt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757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Visible </a:t>
            </a:r>
            <a:r>
              <a:rPr lang="en-US" dirty="0" err="1"/>
              <a:t>hei</a:t>
            </a:r>
            <a:r>
              <a:rPr lang="de-DE" dirty="0" err="1"/>
              <a:t>ßt</a:t>
            </a:r>
            <a:r>
              <a:rPr lang="de-DE" dirty="0"/>
              <a:t> die variable wird geloggt</a:t>
            </a:r>
          </a:p>
          <a:p>
            <a:r>
              <a:rPr lang="de-DE" dirty="0" err="1"/>
              <a:t>Masked</a:t>
            </a:r>
            <a:r>
              <a:rPr lang="de-DE" dirty="0"/>
              <a:t> heißt die variable wird nicht geloggt, aber kann in den Einstellungen angesehen werden.</a:t>
            </a:r>
          </a:p>
          <a:p>
            <a:r>
              <a:rPr lang="de-DE" dirty="0" err="1"/>
              <a:t>Protect</a:t>
            </a:r>
            <a:r>
              <a:rPr lang="de-DE" dirty="0"/>
              <a:t> Variable heißt die variable ist nur in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verfügbar</a:t>
            </a:r>
          </a:p>
          <a:p>
            <a:r>
              <a:rPr lang="de-DE" dirty="0"/>
              <a:t>Überschreiben von Variablen kann es unklar machen, wo der </a:t>
            </a:r>
            <a:r>
              <a:rPr lang="de-DE" dirty="0" err="1"/>
              <a:t>runtime</a:t>
            </a:r>
            <a:r>
              <a:rPr lang="de-DE" dirty="0"/>
              <a:t> Wert herkommt.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39275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Runner bekommt Zugangsdaten von </a:t>
            </a:r>
            <a:r>
              <a:rPr lang="de-DE" dirty="0" err="1"/>
              <a:t>gitlab</a:t>
            </a:r>
            <a:endParaRPr lang="de-DE" dirty="0"/>
          </a:p>
          <a:p>
            <a:r>
              <a:rPr lang="de-DE" dirty="0"/>
              <a:t>Runner Authentifiziert mit externem Secret Provider und liest die Secrets von dort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508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Secret Rotation: Regelmäßiges ändern von Secrets um Sicherheit zu erhöhen. Secrets müssen überall gleichzeitig </a:t>
            </a:r>
            <a:r>
              <a:rPr lang="de-DE" dirty="0" err="1"/>
              <a:t>geupdated</a:t>
            </a:r>
            <a:r>
              <a:rPr lang="de-DE" dirty="0"/>
              <a:t> werden.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08550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Secret Rotation: Regelmäßiges ändern von Secrets um Sicherheit zu erhöhen. Secrets müssen überall gleichzeitig </a:t>
            </a:r>
            <a:r>
              <a:rPr lang="de-DE" dirty="0" err="1"/>
              <a:t>geupdated</a:t>
            </a:r>
            <a:r>
              <a:rPr lang="de-DE" dirty="0"/>
              <a:t> werden.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9247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Liste an Strategien die kurz Angesehen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319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Einfachster deploy</a:t>
            </a:r>
            <a:br>
              <a:rPr lang="de-DE" dirty="0"/>
            </a:br>
            <a:r>
              <a:rPr lang="de-DE" dirty="0"/>
              <a:t>Rollback wäre das komplette update rückwärts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1781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ein Server</a:t>
            </a:r>
            <a:br>
              <a:rPr lang="de-DE" dirty="0"/>
            </a:br>
            <a:r>
              <a:rPr lang="de-DE" dirty="0"/>
              <a:t>Rollback dauert so lange wie das Update selbst</a:t>
            </a:r>
            <a:br>
              <a:rPr lang="de-DE" dirty="0"/>
            </a:br>
            <a:r>
              <a:rPr lang="de-DE" dirty="0"/>
              <a:t>Rollback hat ebenfalls Downtime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2772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 Anfrage wird zufällig alt oder neu gewählt mit bestimmter Gewichtung.</a:t>
            </a:r>
          </a:p>
          <a:p>
            <a:r>
              <a:rPr lang="de-DE" dirty="0"/>
              <a:t>Altsystem (</a:t>
            </a:r>
            <a:r>
              <a:rPr lang="de-DE" dirty="0" err="1"/>
              <a:t>blue</a:t>
            </a:r>
            <a:r>
              <a:rPr lang="de-DE" dirty="0"/>
              <a:t>) kann bei nächstem update als Neusystem benutzt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8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Rollback ist nur Einstellung des Load-Balancers</a:t>
            </a:r>
          </a:p>
          <a:p>
            <a:r>
              <a:rPr lang="de-DE" dirty="0"/>
              <a:t>Keine feste Testgruppe</a:t>
            </a:r>
          </a:p>
          <a:p>
            <a:r>
              <a:rPr lang="de-DE" dirty="0"/>
              <a:t>2 Server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6930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1605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Nützlich wenn man eine feste Testgruppe </a:t>
            </a:r>
            <a:r>
              <a:rPr lang="de-DE" dirty="0" err="1"/>
              <a:t>hat,s</a:t>
            </a:r>
            <a:r>
              <a:rPr lang="de-DE" dirty="0"/>
              <a:t> die die neue Version vorab testen soll.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99690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die Testgruppe ist von einem Rollback während der Testphase betroffen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391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66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19.09.2024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Jan Lühr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891" y="6429375"/>
            <a:ext cx="22829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Tag-3_5-Deployment-Strategien.pptx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925879A-FF50-9D1F-F674-2E516D3889E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3CEEB84-D223-D36E-A4A0-4267AB09BED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Möglichkeiten des </a:t>
            </a:r>
            <a:r>
              <a:rPr lang="de-DE" altLang="de-DE" sz="1400" u="sng" dirty="0" err="1"/>
              <a:t>Deployments</a:t>
            </a:r>
            <a:r>
              <a:rPr lang="de-DE" altLang="de-DE" sz="1400" u="sng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00853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65618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Canary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Neue Version nur für bestimmten Teil der User </a:t>
            </a:r>
            <a:r>
              <a:rPr lang="de-DE" dirty="0" err="1"/>
              <a:t>released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 der Version mit Testgruppe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5D56F6-2D51-C947-AF92-9751956C7BBA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27DDFAF-5F81-D970-B14E-EC894957BC2C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2033F2-11E1-E3B2-61AE-C91B7C339156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D7493555-5056-90A1-D559-3B05F43C5BCF}"/>
              </a:ext>
            </a:extLst>
          </p:cNvPr>
          <p:cNvSpPr/>
          <p:nvPr/>
        </p:nvSpPr>
        <p:spPr bwMode="auto">
          <a:xfrm>
            <a:off x="82758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D14B0D0-44E5-CAC0-CFC4-3464D6FCD332}"/>
              </a:ext>
            </a:extLst>
          </p:cNvPr>
          <p:cNvSpPr/>
          <p:nvPr/>
        </p:nvSpPr>
        <p:spPr bwMode="auto">
          <a:xfrm>
            <a:off x="827584" y="3861048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7919677-0BC4-4B6D-75EE-92E08DC6651D}"/>
              </a:ext>
            </a:extLst>
          </p:cNvPr>
          <p:cNvSpPr/>
          <p:nvPr/>
        </p:nvSpPr>
        <p:spPr bwMode="auto">
          <a:xfrm>
            <a:off x="82758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9E861BC-76AB-A9B4-A2CF-1772A115F4F9}"/>
              </a:ext>
            </a:extLst>
          </p:cNvPr>
          <p:cNvSpPr/>
          <p:nvPr/>
        </p:nvSpPr>
        <p:spPr bwMode="auto">
          <a:xfrm>
            <a:off x="349188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804EA0-32AD-3E25-E9A1-3E62DCF10FB6}"/>
              </a:ext>
            </a:extLst>
          </p:cNvPr>
          <p:cNvSpPr/>
          <p:nvPr/>
        </p:nvSpPr>
        <p:spPr bwMode="auto">
          <a:xfrm>
            <a:off x="370790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D587887-A493-FCB5-0123-185A116DE8B4}"/>
              </a:ext>
            </a:extLst>
          </p:cNvPr>
          <p:cNvSpPr/>
          <p:nvPr/>
        </p:nvSpPr>
        <p:spPr bwMode="auto">
          <a:xfrm>
            <a:off x="370790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App v2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0593E9E-C3D1-7DB1-32CF-76D29D8C66CA}"/>
              </a:ext>
            </a:extLst>
          </p:cNvPr>
          <p:cNvSpPr/>
          <p:nvPr/>
        </p:nvSpPr>
        <p:spPr bwMode="auto">
          <a:xfrm>
            <a:off x="370790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3327B73-1CAA-03CF-3CFB-DD35B42FAC8B}"/>
              </a:ext>
            </a:extLst>
          </p:cNvPr>
          <p:cNvSpPr/>
          <p:nvPr/>
        </p:nvSpPr>
        <p:spPr bwMode="auto">
          <a:xfrm>
            <a:off x="637220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5B43FFD-2532-985B-3EC9-035FB6D9EBAF}"/>
              </a:ext>
            </a:extLst>
          </p:cNvPr>
          <p:cNvSpPr/>
          <p:nvPr/>
        </p:nvSpPr>
        <p:spPr bwMode="auto">
          <a:xfrm>
            <a:off x="6588224" y="4493693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96BD31-A6CE-9263-AAF8-3BBDFF327475}"/>
              </a:ext>
            </a:extLst>
          </p:cNvPr>
          <p:cNvSpPr/>
          <p:nvPr/>
        </p:nvSpPr>
        <p:spPr bwMode="auto">
          <a:xfrm>
            <a:off x="658822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BC13513-AC10-90B5-F389-9A1F2616D411}"/>
              </a:ext>
            </a:extLst>
          </p:cNvPr>
          <p:cNvSpPr/>
          <p:nvPr/>
        </p:nvSpPr>
        <p:spPr bwMode="auto">
          <a:xfrm>
            <a:off x="6588224" y="5120331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</p:spTree>
    <p:extLst>
      <p:ext uri="{BB962C8B-B14F-4D97-AF65-F5344CB8AC3E}">
        <p14:creationId xmlns:p14="http://schemas.microsoft.com/office/powerpoint/2010/main" val="242280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7A3AA-5D50-D381-93DD-F35F9DA1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E9B1E-CEEF-DB0F-DA70-6E5EAE80B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Partielles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Gezielte Testgruppe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Aufwendige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Testgruppe nötig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8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990304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Shadow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parallel zu Altsystem </a:t>
            </a:r>
            <a:r>
              <a:rPr lang="de-DE" dirty="0" err="1"/>
              <a:t>gehosted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vom Altsystem bearbeitet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zum Neusystem gespiegelt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8" idx="1"/>
          </p:cNvCxnSpPr>
          <p:nvPr/>
        </p:nvCxnSpPr>
        <p:spPr bwMode="auto">
          <a:xfrm flipH="1">
            <a:off x="6955891" y="4274392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89D9445-653F-ED31-094F-D5C4DF0B86C9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64005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C349D-0E7A-EEE6-70A2-FB336126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0E689A-D887-FBDB-5FD7-0DF3BFC0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 Rollback nötig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Test unter Volllast möglich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Aufwendige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8044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046C25B-B54B-7936-4C86-E895372B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14865A6-302B-5162-3236-06D650D0C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Variablen</a:t>
            </a:r>
            <a:r>
              <a:rPr lang="en-US" b="1" dirty="0"/>
              <a:t> und Secrets</a:t>
            </a:r>
            <a:endParaRPr lang="de-DE" b="1" dirty="0"/>
          </a:p>
        </p:txBody>
      </p:sp>
      <p:pic>
        <p:nvPicPr>
          <p:cNvPr id="7" name="Grafik 6" descr="Ein Bild, das computer, Computer, Text, Im Haus enthält.&#10;&#10;Automatisch generierte Beschreibung">
            <a:extLst>
              <a:ext uri="{FF2B5EF4-FFF2-40B4-BE49-F238E27FC236}">
                <a16:creationId xmlns:a16="http://schemas.microsoft.com/office/drawing/2014/main" id="{2A0FAAD3-CEFD-DCD8-B515-FEF2DC882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65" y="1772816"/>
            <a:ext cx="6660232" cy="4440155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590639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EBA6DE7-EA03-A7D7-3C29-41A22183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59604D-114C-C871-547B-A592BA83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Variablen</a:t>
            </a:r>
            <a:r>
              <a:rPr lang="en-US" b="1" dirty="0"/>
              <a:t> und Secrets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Abweichungen in Konfiguration zwischen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Adressen/URLs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Zugangsdaten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Konfiguration von Docker Containern</a:t>
            </a:r>
          </a:p>
        </p:txBody>
      </p:sp>
    </p:spTree>
    <p:extLst>
      <p:ext uri="{BB962C8B-B14F-4D97-AF65-F5344CB8AC3E}">
        <p14:creationId xmlns:p14="http://schemas.microsoft.com/office/powerpoint/2010/main" val="3081510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6DD45-FD3C-3699-46AD-1F87E93B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CB4EF-A9C5-97D9-70B3-564006DC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Variablen</a:t>
            </a:r>
          </a:p>
        </p:txBody>
      </p:sp>
      <p:pic>
        <p:nvPicPr>
          <p:cNvPr id="5" name="Grafik 4" descr="Ein Bild, das Text, Zahl, Screenshot enthält.&#10;&#10;Automatisch generierte Beschreibung">
            <a:extLst>
              <a:ext uri="{FF2B5EF4-FFF2-40B4-BE49-F238E27FC236}">
                <a16:creationId xmlns:a16="http://schemas.microsoft.com/office/drawing/2014/main" id="{35720101-CC12-8773-3CA7-3FCB8CC73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1" y="1957191"/>
            <a:ext cx="8537126" cy="391973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B0A6AD9-31E2-75F8-3933-010C5B19BA87}"/>
              </a:ext>
            </a:extLst>
          </p:cNvPr>
          <p:cNvSpPr/>
          <p:nvPr/>
        </p:nvSpPr>
        <p:spPr bwMode="auto">
          <a:xfrm>
            <a:off x="285720" y="4077072"/>
            <a:ext cx="1261944" cy="216024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E85B860-F9A8-52E8-4860-C9E6DA9333F0}"/>
              </a:ext>
            </a:extLst>
          </p:cNvPr>
          <p:cNvSpPr/>
          <p:nvPr/>
        </p:nvSpPr>
        <p:spPr bwMode="auto">
          <a:xfrm>
            <a:off x="282576" y="5202512"/>
            <a:ext cx="1261944" cy="170704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1930F78-CD38-ABBC-24FB-60FC85E4FFCA}"/>
              </a:ext>
            </a:extLst>
          </p:cNvPr>
          <p:cNvSpPr/>
          <p:nvPr/>
        </p:nvSpPr>
        <p:spPr bwMode="auto">
          <a:xfrm>
            <a:off x="2267744" y="3917058"/>
            <a:ext cx="648072" cy="236030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76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361C9-5FAC-CC87-FE4E-23703322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D3E0E-4B6B-3AC9-B7DC-1E499435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Variablen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externen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Begrenzte Sicherheit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Jeder, der Projekteinstellungen bearbeiten darf, kann sie sehen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Können mit fehlerhafter Pipeline geloggt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Müssen richtig konfiguriert sein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Visible oder </a:t>
            </a:r>
            <a:r>
              <a:rPr lang="de-DE" dirty="0" err="1"/>
              <a:t>masked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Protect</a:t>
            </a:r>
            <a:r>
              <a:rPr lang="de-DE" dirty="0"/>
              <a:t>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überschrieben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40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FC7795F-6E01-F5BF-ACE2-1C2BA81D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69AD538-3B05-3972-3EDA-255CDFB9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Secret </a:t>
            </a:r>
            <a:r>
              <a:rPr lang="de-DE" b="1" dirty="0" err="1"/>
              <a:t>Vaults</a:t>
            </a:r>
            <a:endParaRPr lang="de-DE" b="1" dirty="0"/>
          </a:p>
        </p:txBody>
      </p:sp>
      <p:pic>
        <p:nvPicPr>
          <p:cNvPr id="3" name="Grafik 2" descr="Ein Bild, das orange, Farbigkeit, Grafiken, Design enthält.&#10;&#10;Automatisch generierte Beschreibung">
            <a:extLst>
              <a:ext uri="{FF2B5EF4-FFF2-40B4-BE49-F238E27FC236}">
                <a16:creationId xmlns:a16="http://schemas.microsoft.com/office/drawing/2014/main" id="{816B3B49-D2AB-DFB5-E3F8-8CA7FF898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2" y="3116673"/>
            <a:ext cx="1409099" cy="1296949"/>
          </a:xfrm>
          <a:prstGeom prst="rect">
            <a:avLst/>
          </a:prstGeom>
        </p:spPr>
      </p:pic>
      <p:pic>
        <p:nvPicPr>
          <p:cNvPr id="7" name="Grafik 6" descr="Ein Bild, das Logo, Grafiken, Schrift, Symbol enthält.&#10;&#10;Automatisch generierte Beschreibung">
            <a:extLst>
              <a:ext uri="{FF2B5EF4-FFF2-40B4-BE49-F238E27FC236}">
                <a16:creationId xmlns:a16="http://schemas.microsoft.com/office/drawing/2014/main" id="{C46671FB-C6FD-8DA9-7620-C3978BAE8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31" y="3164824"/>
            <a:ext cx="1409099" cy="1409099"/>
          </a:xfrm>
          <a:prstGeom prst="rect">
            <a:avLst/>
          </a:prstGeom>
        </p:spPr>
      </p:pic>
      <p:pic>
        <p:nvPicPr>
          <p:cNvPr id="9" name="Grafik 8" descr="Safe Silhouette">
            <a:extLst>
              <a:ext uri="{FF2B5EF4-FFF2-40B4-BE49-F238E27FC236}">
                <a16:creationId xmlns:a16="http://schemas.microsoft.com/office/drawing/2014/main" id="{EB21FCCA-4561-E8DC-3931-7B1B8850B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3412" y="3092816"/>
            <a:ext cx="1561259" cy="1561259"/>
          </a:xfrm>
          <a:prstGeom prst="rect">
            <a:avLst/>
          </a:prstGeom>
        </p:spPr>
      </p:pic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BC6F3FF1-719A-AEF5-DAD7-9766A7511C19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 bwMode="auto">
          <a:xfrm rot="16200000" flipH="1">
            <a:off x="2886580" y="1489724"/>
            <a:ext cx="48151" cy="3302049"/>
          </a:xfrm>
          <a:prstGeom prst="bentConnector3">
            <a:avLst>
              <a:gd name="adj1" fmla="val -47475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429565-476B-3849-2B2F-998B4C6CAD1C}"/>
              </a:ext>
            </a:extLst>
          </p:cNvPr>
          <p:cNvSpPr txBox="1"/>
          <p:nvPr/>
        </p:nvSpPr>
        <p:spPr bwMode="auto">
          <a:xfrm>
            <a:off x="1974501" y="2492896"/>
            <a:ext cx="2093443" cy="3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provides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token</a:t>
            </a:r>
            <a:endParaRPr lang="de-DE" sz="1800" dirty="0">
              <a:latin typeface="Arial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96CDE84-6F76-13C1-FCCE-E7353DE8C201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5266230" y="3869374"/>
            <a:ext cx="1892950" cy="155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6E5A05D-D8E0-1F11-7466-B1FEE9E109F1}"/>
              </a:ext>
            </a:extLst>
          </p:cNvPr>
          <p:cNvSpPr txBox="1"/>
          <p:nvPr/>
        </p:nvSpPr>
        <p:spPr bwMode="auto">
          <a:xfrm>
            <a:off x="5364088" y="3342519"/>
            <a:ext cx="17950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authenticates</a:t>
            </a:r>
            <a:endParaRPr lang="de-DE" sz="1800" dirty="0">
              <a:latin typeface="Arial" charset="0"/>
            </a:endParaRPr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0E779C32-C71A-77A1-05B4-4D295A398F8E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rot="16200000" flipH="1">
            <a:off x="5977845" y="3157759"/>
            <a:ext cx="320032" cy="315236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D495D72-FE14-1F15-A48E-65D7F02EF798}"/>
              </a:ext>
            </a:extLst>
          </p:cNvPr>
          <p:cNvCxnSpPr>
            <a:cxnSpLocks/>
          </p:cNvCxnSpPr>
          <p:nvPr/>
        </p:nvCxnSpPr>
        <p:spPr bwMode="auto">
          <a:xfrm flipV="1">
            <a:off x="7714041" y="4413622"/>
            <a:ext cx="0" cy="4803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C572EEE3-E168-C2D5-EECD-3611894F368B}"/>
              </a:ext>
            </a:extLst>
          </p:cNvPr>
          <p:cNvSpPr txBox="1"/>
          <p:nvPr/>
        </p:nvSpPr>
        <p:spPr bwMode="auto">
          <a:xfrm>
            <a:off x="4644011" y="5067847"/>
            <a:ext cx="3070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reads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secrets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from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vault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60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DA5CA94-A9F6-2508-67F2-6FBA090A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30BB548-E6B5-4003-33A0-C7895F11A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Secret </a:t>
            </a:r>
            <a:r>
              <a:rPr lang="de-DE" b="1" dirty="0" err="1"/>
              <a:t>Vaults</a:t>
            </a: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Externe Provider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HashiCorp</a:t>
            </a:r>
            <a:r>
              <a:rPr lang="de-DE" dirty="0"/>
              <a:t> </a:t>
            </a:r>
            <a:r>
              <a:rPr lang="de-DE" dirty="0" err="1"/>
              <a:t>Vault</a:t>
            </a:r>
            <a:r>
              <a:rPr lang="de-DE" dirty="0"/>
              <a:t>, Azure Key </a:t>
            </a:r>
            <a:r>
              <a:rPr lang="de-DE" dirty="0" err="1"/>
              <a:t>Vault</a:t>
            </a:r>
            <a:r>
              <a:rPr lang="de-DE" dirty="0"/>
              <a:t>, Google Cloud Secret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Müssen selbst eingebunden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in mehreren Projekten verwendet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Bieten mehr Features (Secret Rotation)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Sicherer als </a:t>
            </a:r>
            <a:r>
              <a:rPr lang="de-DE" dirty="0" err="1"/>
              <a:t>GitLab</a:t>
            </a:r>
            <a:r>
              <a:rPr lang="de-DE" dirty="0"/>
              <a:t> Variablen</a:t>
            </a:r>
          </a:p>
        </p:txBody>
      </p:sp>
    </p:spTree>
    <p:extLst>
      <p:ext uri="{BB962C8B-B14F-4D97-AF65-F5344CB8AC3E}">
        <p14:creationId xmlns:p14="http://schemas.microsoft.com/office/powerpoint/2010/main" val="242227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C4FC5-5895-41C7-6293-BE525767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ACCE92-CF63-1583-E202-E7292CCDB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Möglichkeiten des</a:t>
            </a:r>
          </a:p>
        </p:txBody>
      </p:sp>
    </p:spTree>
    <p:extLst>
      <p:ext uri="{BB962C8B-B14F-4D97-AF65-F5344CB8AC3E}">
        <p14:creationId xmlns:p14="http://schemas.microsoft.com/office/powerpoint/2010/main" val="1427929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DA5CA94-A9F6-2508-67F2-6FBA090A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30BB548-E6B5-4003-33A0-C7895F11A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Secret </a:t>
            </a:r>
            <a:r>
              <a:rPr lang="de-DE" b="1" dirty="0" err="1"/>
              <a:t>Vaults</a:t>
            </a:r>
            <a:r>
              <a:rPr lang="de-DE" b="1" dirty="0"/>
              <a:t> : Einbindung in CI-Konfiguration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.</a:t>
            </a:r>
            <a:r>
              <a:rPr lang="de-DE" dirty="0" err="1"/>
              <a:t>gitlab-ci.yml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 Verwendung von </a:t>
            </a:r>
            <a:r>
              <a:rPr lang="de-DE" dirty="0" err="1"/>
              <a:t>Hashicorp</a:t>
            </a:r>
            <a:r>
              <a:rPr lang="de-DE" dirty="0"/>
              <a:t> </a:t>
            </a:r>
            <a:r>
              <a:rPr lang="de-DE" dirty="0" err="1"/>
              <a:t>Vault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DATABASE_PASSWORD kann dann als Variable verwendet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Projekt und Secret </a:t>
            </a:r>
            <a:r>
              <a:rPr lang="de-DE" sz="2000" dirty="0" err="1"/>
              <a:t>Vault</a:t>
            </a:r>
            <a:r>
              <a:rPr lang="de-DE" sz="2000" dirty="0"/>
              <a:t> müssen geeignet konfiguriert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Quelle : https://docs.gitlab.com/ee/ci/secrets/</a:t>
            </a:r>
          </a:p>
        </p:txBody>
      </p:sp>
      <p:pic>
        <p:nvPicPr>
          <p:cNvPr id="3" name="Grafik 2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D956C443-C02B-8402-F2D3-DFFAE1EB2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4" y="2924944"/>
            <a:ext cx="8389538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4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23442"/>
            <a:ext cx="8516937" cy="184551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latin typeface="+mj-lt"/>
              </a:rPr>
              <a:t>Depl</a:t>
            </a:r>
            <a:r>
              <a:rPr lang="de-DE" sz="2400" b="1" dirty="0" err="1">
                <a:latin typeface="+mj-lt"/>
              </a:rPr>
              <a:t>oyment</a:t>
            </a:r>
            <a:r>
              <a:rPr lang="de-DE" sz="2400" b="1" dirty="0">
                <a:latin typeface="+mj-lt"/>
              </a:rPr>
              <a:t> über </a:t>
            </a:r>
            <a:r>
              <a:rPr lang="de-DE" sz="2400" b="1" dirty="0" err="1">
                <a:latin typeface="+mj-lt"/>
              </a:rPr>
              <a:t>GitLab</a:t>
            </a:r>
            <a:endParaRPr lang="de-DE" alt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Sehr flexibel konfigurierbar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Viele Strategien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Fast jeder Workflow abbildbar</a:t>
            </a:r>
          </a:p>
        </p:txBody>
      </p:sp>
      <p:pic>
        <p:nvPicPr>
          <p:cNvPr id="6" name="Grafik 5" descr="Ein Bild, das orange, Farbigkeit, Grafiken, Design enthält.&#10;&#10;Automatisch generierte Beschreibung">
            <a:extLst>
              <a:ext uri="{FF2B5EF4-FFF2-40B4-BE49-F238E27FC236}">
                <a16:creationId xmlns:a16="http://schemas.microsoft.com/office/drawing/2014/main" id="{09B460AA-8416-EF11-DF58-05447E05C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3" y="4050381"/>
            <a:ext cx="2141337" cy="197090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9353851-BD7E-BB38-45C9-46693F661B5D}"/>
              </a:ext>
            </a:extLst>
          </p:cNvPr>
          <p:cNvSpPr/>
          <p:nvPr/>
        </p:nvSpPr>
        <p:spPr bwMode="auto">
          <a:xfrm>
            <a:off x="3851920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E7ED0FB-7EC8-6741-99AB-D566CC75B799}"/>
              </a:ext>
            </a:extLst>
          </p:cNvPr>
          <p:cNvSpPr/>
          <p:nvPr/>
        </p:nvSpPr>
        <p:spPr bwMode="auto">
          <a:xfrm>
            <a:off x="3995936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Test</a:t>
            </a:r>
          </a:p>
        </p:txBody>
      </p: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7BEB5C11-BD30-EF05-0ACA-7D65FB2342AD}"/>
              </a:ext>
            </a:extLst>
          </p:cNvPr>
          <p:cNvSpPr/>
          <p:nvPr/>
        </p:nvSpPr>
        <p:spPr bwMode="auto">
          <a:xfrm>
            <a:off x="4499992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95BFE5-4C2F-CB19-3BC2-81BC3ABAECE2}"/>
              </a:ext>
            </a:extLst>
          </p:cNvPr>
          <p:cNvSpPr/>
          <p:nvPr/>
        </p:nvSpPr>
        <p:spPr bwMode="auto">
          <a:xfrm>
            <a:off x="6751143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BDE0849-123D-0EE5-8D3D-BF1B9EED0835}"/>
              </a:ext>
            </a:extLst>
          </p:cNvPr>
          <p:cNvSpPr/>
          <p:nvPr/>
        </p:nvSpPr>
        <p:spPr bwMode="auto">
          <a:xfrm>
            <a:off x="6895159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Production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Flussdiagramm: Magnetplattenspeicher 11">
            <a:extLst>
              <a:ext uri="{FF2B5EF4-FFF2-40B4-BE49-F238E27FC236}">
                <a16:creationId xmlns:a16="http://schemas.microsoft.com/office/drawing/2014/main" id="{7941E2D7-67E2-2439-8DD9-70240E2F8EC9}"/>
              </a:ext>
            </a:extLst>
          </p:cNvPr>
          <p:cNvSpPr/>
          <p:nvPr/>
        </p:nvSpPr>
        <p:spPr bwMode="auto">
          <a:xfrm>
            <a:off x="7399215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DD526FED-D9BD-2F82-32C1-C1DF65D796C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 bwMode="auto">
          <a:xfrm rot="5400000" flipH="1" flipV="1">
            <a:off x="3037174" y="2164967"/>
            <a:ext cx="189333" cy="3581497"/>
          </a:xfrm>
          <a:prstGeom prst="bentConnector3">
            <a:avLst>
              <a:gd name="adj1" fmla="val 22074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B437C0E9-2B4C-7969-0C09-9BB7319E00A9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 bwMode="auto">
          <a:xfrm rot="5400000" flipH="1" flipV="1">
            <a:off x="4486786" y="715355"/>
            <a:ext cx="189333" cy="6480720"/>
          </a:xfrm>
          <a:prstGeom prst="bentConnector3">
            <a:avLst>
              <a:gd name="adj1" fmla="val 22073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5324C-54B4-81DA-0700-D01C36DA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8C27E-7706-2141-7DA0-41B3E5DB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4942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Verschiedene </a:t>
            </a:r>
            <a:r>
              <a:rPr lang="de-DE" sz="2400" b="1" dirty="0" err="1">
                <a:latin typeface="+mj-lt"/>
              </a:rPr>
              <a:t>Deployment</a:t>
            </a:r>
            <a:r>
              <a:rPr lang="de-DE" sz="2400" b="1" dirty="0">
                <a:latin typeface="+mj-lt"/>
              </a:rPr>
              <a:t> Strategien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Recreate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Blue-Green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Canary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Shadow 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95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1728191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Recreate</a:t>
            </a:r>
            <a:r>
              <a:rPr lang="de-DE" sz="2400" b="1" dirty="0">
                <a:latin typeface="+mj-lt"/>
              </a:rPr>
              <a:t>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Altsystem wird offline genommen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danach </a:t>
            </a:r>
            <a:r>
              <a:rPr lang="de-DE" dirty="0" err="1"/>
              <a:t>deployed</a:t>
            </a:r>
            <a:r>
              <a:rPr lang="de-DE" dirty="0"/>
              <a:t> und gestartet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A755066-6C98-E30C-CE89-56DE710B4056}"/>
              </a:ext>
            </a:extLst>
          </p:cNvPr>
          <p:cNvSpPr/>
          <p:nvPr/>
        </p:nvSpPr>
        <p:spPr bwMode="auto">
          <a:xfrm>
            <a:off x="611560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53D65E1B-9281-5F31-C06F-1287D911E879}"/>
              </a:ext>
            </a:extLst>
          </p:cNvPr>
          <p:cNvSpPr/>
          <p:nvPr/>
        </p:nvSpPr>
        <p:spPr bwMode="auto">
          <a:xfrm>
            <a:off x="827584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99D24241-1C09-6D36-74C6-82EA90C30B5F}"/>
              </a:ext>
            </a:extLst>
          </p:cNvPr>
          <p:cNvSpPr/>
          <p:nvPr/>
        </p:nvSpPr>
        <p:spPr bwMode="auto">
          <a:xfrm>
            <a:off x="827584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C58936-56AE-A538-8E2E-128FDF4F962E}"/>
              </a:ext>
            </a:extLst>
          </p:cNvPr>
          <p:cNvSpPr/>
          <p:nvPr/>
        </p:nvSpPr>
        <p:spPr bwMode="auto">
          <a:xfrm>
            <a:off x="3481561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E609B8-BA19-DFFC-AB2C-57619B412D9B}"/>
              </a:ext>
            </a:extLst>
          </p:cNvPr>
          <p:cNvSpPr/>
          <p:nvPr/>
        </p:nvSpPr>
        <p:spPr bwMode="auto">
          <a:xfrm>
            <a:off x="6351562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22C2B540-F97B-CC7C-F6D5-D9B73A41A05C}"/>
              </a:ext>
            </a:extLst>
          </p:cNvPr>
          <p:cNvSpPr/>
          <p:nvPr/>
        </p:nvSpPr>
        <p:spPr bwMode="auto">
          <a:xfrm>
            <a:off x="6567586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0EB42D42-A65D-6F58-04FA-CCEFDFA050A2}"/>
              </a:ext>
            </a:extLst>
          </p:cNvPr>
          <p:cNvSpPr/>
          <p:nvPr/>
        </p:nvSpPr>
        <p:spPr bwMode="auto">
          <a:xfrm>
            <a:off x="6567586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2293F7D-B555-7998-D78F-60C0F30E1AB0}"/>
              </a:ext>
            </a:extLst>
          </p:cNvPr>
          <p:cNvCxnSpPr>
            <a:stCxn id="4" idx="3"/>
            <a:endCxn id="11" idx="1"/>
          </p:cNvCxnSpPr>
          <p:nvPr/>
        </p:nvCxnSpPr>
        <p:spPr bwMode="auto">
          <a:xfrm>
            <a:off x="2771800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39DFD12-8941-47D3-4354-42CE78AE6798}"/>
              </a:ext>
            </a:extLst>
          </p:cNvPr>
          <p:cNvCxnSpPr>
            <a:stCxn id="11" idx="3"/>
            <a:endCxn id="15" idx="1"/>
          </p:cNvCxnSpPr>
          <p:nvPr/>
        </p:nvCxnSpPr>
        <p:spPr bwMode="auto">
          <a:xfrm>
            <a:off x="5641801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805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F4B68-F404-4DA6-CCFF-19FBA248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CE850-397A-115C-DE7E-93A25C22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Günstig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Kein partielles </a:t>
            </a:r>
            <a:r>
              <a:rPr lang="de-DE" altLang="de-DE" kern="0" dirty="0" err="1"/>
              <a:t>Deployment</a:t>
            </a:r>
            <a:r>
              <a:rPr lang="de-DE" altLang="de-DE" kern="0" dirty="0"/>
              <a:t> möglich</a:t>
            </a:r>
          </a:p>
        </p:txBody>
      </p:sp>
    </p:spTree>
    <p:extLst>
      <p:ext uri="{BB962C8B-B14F-4D97-AF65-F5344CB8AC3E}">
        <p14:creationId xmlns:p14="http://schemas.microsoft.com/office/powerpoint/2010/main" val="307431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91198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Blue-Green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und Neu werden parallel gehostet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gehen erst nur teilweise aufs neue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System für Rollback und weitere Updates nutzen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5630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91ABD-50D5-A755-735A-235A68CB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Deployment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CCEE5-8221-F691-5CC6-40425689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Partielles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Rolling Updates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Aufwendige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Zufällige Zuweisung zu neuem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</p:txBody>
      </p:sp>
    </p:spTree>
    <p:extLst>
      <p:ext uri="{BB962C8B-B14F-4D97-AF65-F5344CB8AC3E}">
        <p14:creationId xmlns:p14="http://schemas.microsoft.com/office/powerpoint/2010/main" val="61723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29613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Red</a:t>
            </a:r>
            <a:r>
              <a:rPr lang="de-DE" sz="2400" b="1" dirty="0">
                <a:latin typeface="+mj-lt"/>
              </a:rPr>
              <a:t>-Black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Sehr ähnlich zu Blue-Green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Kompletter Wechsel zu Neusystem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40043917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790</Words>
  <Application>Microsoft Office PowerPoint</Application>
  <PresentationFormat>Bildschirmpräsentation (4:3)</PresentationFormat>
  <Paragraphs>233</Paragraphs>
  <Slides>20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Monotype Sorts</vt:lpstr>
      <vt:lpstr>Times New Roman</vt:lpstr>
      <vt:lpstr>vorlneu</vt:lpstr>
      <vt:lpstr>Benutzerdefiniertes Design</vt:lpstr>
      <vt:lpstr>Agenda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Richard.Obersheimer</cp:lastModifiedBy>
  <cp:revision>116</cp:revision>
  <cp:lastPrinted>1996-08-01T16:36:58Z</cp:lastPrinted>
  <dcterms:created xsi:type="dcterms:W3CDTF">2024-05-03T10:07:43Z</dcterms:created>
  <dcterms:modified xsi:type="dcterms:W3CDTF">2024-09-19T19:04:49Z</dcterms:modified>
</cp:coreProperties>
</file>