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24"/>
  </p:notesMasterIdLst>
  <p:handoutMasterIdLst>
    <p:handoutMasterId r:id="rId25"/>
  </p:handoutMasterIdLst>
  <p:sldIdLst>
    <p:sldId id="288" r:id="rId3"/>
    <p:sldId id="289" r:id="rId4"/>
    <p:sldId id="291" r:id="rId5"/>
    <p:sldId id="587" r:id="rId6"/>
    <p:sldId id="589" r:id="rId7"/>
    <p:sldId id="590" r:id="rId8"/>
    <p:sldId id="597" r:id="rId9"/>
    <p:sldId id="598" r:id="rId10"/>
    <p:sldId id="594" r:id="rId11"/>
    <p:sldId id="595" r:id="rId12"/>
    <p:sldId id="596" r:id="rId13"/>
    <p:sldId id="599" r:id="rId14"/>
    <p:sldId id="600" r:id="rId15"/>
    <p:sldId id="602" r:id="rId16"/>
    <p:sldId id="603" r:id="rId17"/>
    <p:sldId id="591" r:id="rId18"/>
    <p:sldId id="601" r:id="rId19"/>
    <p:sldId id="604" r:id="rId20"/>
    <p:sldId id="605" r:id="rId21"/>
    <p:sldId id="606" r:id="rId22"/>
    <p:sldId id="588" r:id="rId23"/>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C5A"/>
    <a:srgbClr val="DDEEE8"/>
    <a:srgbClr val="FFFFFF"/>
    <a:srgbClr val="0D4F3C"/>
    <a:srgbClr val="037C03"/>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246" autoAdjust="0"/>
  </p:normalViewPr>
  <p:slideViewPr>
    <p:cSldViewPr>
      <p:cViewPr varScale="1">
        <p:scale>
          <a:sx n="106" d="100"/>
          <a:sy n="106" d="100"/>
        </p:scale>
        <p:origin x="78"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3711379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a:p>
            <a:endParaRPr lang="de-DE" dirty="0"/>
          </a:p>
          <a:p>
            <a:r>
              <a:rPr lang="de-DE" dirty="0"/>
              <a:t>https://container-registry.com/posts/container-image-versioning/</a:t>
            </a:r>
          </a:p>
          <a:p>
            <a:endParaRPr lang="de-DE" dirty="0"/>
          </a:p>
          <a:p>
            <a:r>
              <a:rPr lang="de-DE" dirty="0"/>
              <a:t>https://medium.com/@nirmalkushwah08/docker-image-tagging-strategy-4aa886fb4fcc</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12</a:t>
            </a:fld>
            <a:endParaRPr lang="de-DE" altLang="de-DE"/>
          </a:p>
        </p:txBody>
      </p:sp>
    </p:spTree>
    <p:extLst>
      <p:ext uri="{BB962C8B-B14F-4D97-AF65-F5344CB8AC3E}">
        <p14:creationId xmlns:p14="http://schemas.microsoft.com/office/powerpoint/2010/main" val="3489991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13</a:t>
            </a:fld>
            <a:endParaRPr lang="de-DE" altLang="de-DE"/>
          </a:p>
        </p:txBody>
      </p:sp>
    </p:spTree>
    <p:extLst>
      <p:ext uri="{BB962C8B-B14F-4D97-AF65-F5344CB8AC3E}">
        <p14:creationId xmlns:p14="http://schemas.microsoft.com/office/powerpoint/2010/main" val="3085793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8064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en-US" b="0" i="0">
                <a:solidFill>
                  <a:srgbClr val="3F3F3F"/>
                </a:solidFill>
                <a:effectLst/>
                <a:latin typeface="open sans" panose="020B0606030504020204" pitchFamily="34" charset="0"/>
              </a:rPr>
              <a:t>A </a:t>
            </a:r>
            <a:r>
              <a:rPr lang="en-US" b="1" i="0" dirty="0">
                <a:solidFill>
                  <a:srgbClr val="3F3F3F"/>
                </a:solidFill>
                <a:effectLst/>
                <a:latin typeface="open sans semibold" panose="020F0502020204030204" pitchFamily="34" charset="0"/>
              </a:rPr>
              <a:t>timestamp</a:t>
            </a:r>
            <a:r>
              <a:rPr lang="en-US" b="0" i="0" dirty="0">
                <a:solidFill>
                  <a:srgbClr val="3F3F3F"/>
                </a:solidFill>
                <a:effectLst/>
                <a:latin typeface="open sans" panose="020B0606030504020204" pitchFamily="34" charset="0"/>
              </a:rPr>
              <a:t> is, indeed, an easy solution. But it has more drawbacks than advantages. It lacks a correlation to the included changeset(s) for the container image release since you cannot match it with the respective build.</a:t>
            </a:r>
          </a:p>
          <a:p>
            <a:pPr algn="l"/>
            <a:r>
              <a:rPr lang="en-US" b="0" i="0" dirty="0">
                <a:solidFill>
                  <a:srgbClr val="3F3F3F"/>
                </a:solidFill>
                <a:effectLst/>
                <a:latin typeface="open sans" panose="020B0606030504020204" pitchFamily="34" charset="0"/>
              </a:rPr>
              <a:t>Do not forget about the evil </a:t>
            </a:r>
            <a:r>
              <a:rPr lang="en-US" b="0" i="0" dirty="0" err="1">
                <a:solidFill>
                  <a:srgbClr val="3F3F3F"/>
                </a:solidFill>
                <a:effectLst/>
                <a:latin typeface="open sans" panose="020B0606030504020204" pitchFamily="34" charset="0"/>
              </a:rPr>
              <a:t>timezone</a:t>
            </a:r>
            <a:r>
              <a:rPr lang="en-US" b="0" i="0" dirty="0">
                <a:solidFill>
                  <a:srgbClr val="3F3F3F"/>
                </a:solidFill>
                <a:effectLst/>
                <a:latin typeface="open sans" panose="020B0606030504020204" pitchFamily="34" charset="0"/>
              </a:rPr>
              <a:t>: which time was it actually in yours? Moreover, what if you created more than one image at exactly the same time? Last but not least, someone can push an image with the same tag just by adding it manually.</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3532218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624751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https://container-registry.com/posts/container-image-versioning/</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758847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1015434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brockhaus-ag.de/"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31.05.2024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&lt;Autor&gt;</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2860078"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Tag-3_2-GitLab-Runner-Container-Registry.ppt</a:t>
            </a:r>
            <a:endParaRPr lang="de-DE" dirty="0">
              <a:solidFill>
                <a:schemeClr val="bg1"/>
              </a:solidFill>
              <a:latin typeface="Arial" pitchFamily="34" charset="0"/>
            </a:endParaRPr>
          </a:p>
        </p:txBody>
      </p:sp>
      <p:sp>
        <p:nvSpPr>
          <p:cNvPr id="1063" name="Rectangle 39">
            <a:hlinkClick r:id="rId4"/>
            <a:extLst>
              <a:ext uri="{FF2B5EF4-FFF2-40B4-BE49-F238E27FC236}">
                <a16:creationId xmlns:a16="http://schemas.microsoft.com/office/drawing/2014/main" id="{613611E0-DAA0-F230-CD0B-8592F1472163}"/>
              </a:ext>
            </a:extLst>
          </p:cNvPr>
          <p:cNvSpPr>
            <a:spLocks noChangeArrowheads="1"/>
          </p:cNvSpPr>
          <p:nvPr userDrawn="1"/>
        </p:nvSpPr>
        <p:spPr bwMode="auto">
          <a:xfrm>
            <a:off x="3914775" y="3105150"/>
            <a:ext cx="9144000" cy="461963"/>
          </a:xfrm>
          <a:prstGeom prst="rect">
            <a:avLst/>
          </a:prstGeom>
          <a:noFill/>
          <a:ln w="12700">
            <a:noFill/>
            <a:miter lim="800000"/>
            <a:headEnd type="none" w="sm" len="sm"/>
            <a:tailEnd type="none" w="sm" len="sm"/>
          </a:ln>
          <a:effectLst/>
        </p:spPr>
        <p:txBody>
          <a:bodyPr>
            <a:spAutoFit/>
          </a:bodyPr>
          <a:lstStyle/>
          <a:p>
            <a:pPr>
              <a:defRPr/>
            </a:pPr>
            <a:endParaRPr lang="de-DE" dirty="0">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4967287"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3: Docker, </a:t>
            </a:r>
            <a:r>
              <a:rPr lang="de-DE" altLang="de-DE" sz="3200" dirty="0" err="1"/>
              <a:t>GitLab</a:t>
            </a:r>
            <a:r>
              <a:rPr lang="de-DE" altLang="de-DE" sz="3200" dirty="0"/>
              <a:t> CI &amp; </a:t>
            </a:r>
            <a:r>
              <a:rPr lang="de-DE" altLang="de-DE" sz="3200" dirty="0" err="1"/>
              <a:t>Deployment</a:t>
            </a:r>
            <a:r>
              <a:rPr lang="de-DE" altLang="de-DE" sz="3200" dirty="0"/>
              <a:t>-Strategien</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3" y="4462463"/>
            <a:ext cx="2159000"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a:t>&lt;Datum, Autor&gt;</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de-DE" altLang="de-DE" sz="4400">
                <a:solidFill>
                  <a:schemeClr val="tx2"/>
                </a:solidFill>
                <a:latin typeface="Arial" panose="020B0604020202020204" pitchFamily="34" charset="0"/>
              </a:rPr>
              <a:t>&lt;Kundenlogo&gt;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nach dem </a:t>
            </a:r>
            <a:r>
              <a:rPr lang="de-DE" b="1" dirty="0" err="1"/>
              <a:t>Build</a:t>
            </a:r>
            <a:endParaRPr lang="de-DE" b="1" dirty="0"/>
          </a:p>
          <a:p>
            <a:pPr>
              <a:buFont typeface="Arial" panose="020B0604020202020204" pitchFamily="34" charset="0"/>
              <a:buChar char="•"/>
            </a:pPr>
            <a:r>
              <a:rPr lang="de-DE" dirty="0"/>
              <a:t>Vorhandene Images mit </a:t>
            </a:r>
            <a:r>
              <a:rPr lang="de-DE" dirty="0" err="1">
                <a:latin typeface="Consolas" panose="020B0609020204030204" pitchFamily="49" charset="0"/>
              </a:rPr>
              <a:t>docker</a:t>
            </a:r>
            <a:r>
              <a:rPr lang="de-DE" dirty="0">
                <a:latin typeface="Consolas" panose="020B0609020204030204" pitchFamily="49" charset="0"/>
              </a:rPr>
              <a:t> tag </a:t>
            </a:r>
            <a:r>
              <a:rPr lang="de-DE" dirty="0"/>
              <a:t>Befehl taggen</a:t>
            </a:r>
          </a:p>
          <a:p>
            <a:pPr>
              <a:buFont typeface="Arial" panose="020B0604020202020204" pitchFamily="34" charset="0"/>
              <a:buChar char="•"/>
            </a:pPr>
            <a:endParaRPr lang="de-DE" dirty="0"/>
          </a:p>
          <a:p>
            <a:pPr marL="0" indent="0">
              <a:buNone/>
            </a:pPr>
            <a:r>
              <a:rPr lang="de-DE" dirty="0" err="1">
                <a:latin typeface="Consolas" panose="020B0609020204030204" pitchFamily="49" charset="0"/>
              </a:rPr>
              <a:t>docker</a:t>
            </a:r>
            <a:r>
              <a:rPr lang="de-DE" dirty="0">
                <a:latin typeface="Consolas" panose="020B0609020204030204" pitchFamily="49" charset="0"/>
              </a:rPr>
              <a:t> tag [IMAGE_ID] [</a:t>
            </a:r>
            <a:r>
              <a:rPr lang="de-DE" dirty="0" err="1">
                <a:latin typeface="Consolas" panose="020B0609020204030204" pitchFamily="49" charset="0"/>
              </a:rPr>
              <a:t>repository</a:t>
            </a:r>
            <a:r>
              <a:rPr lang="de-DE" dirty="0">
                <a:latin typeface="Consolas" panose="020B0609020204030204" pitchFamily="49" charset="0"/>
              </a:rPr>
              <a:t>]:[TAG] </a:t>
            </a:r>
          </a:p>
        </p:txBody>
      </p:sp>
    </p:spTree>
    <p:extLst>
      <p:ext uri="{BB962C8B-B14F-4D97-AF65-F5344CB8AC3E}">
        <p14:creationId xmlns:p14="http://schemas.microsoft.com/office/powerpoint/2010/main" val="3788244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Best </a:t>
            </a:r>
            <a:r>
              <a:rPr lang="de-DE" b="1" dirty="0" err="1"/>
              <a:t>Practises</a:t>
            </a:r>
            <a:endParaRPr lang="de-DE" b="1" dirty="0"/>
          </a:p>
          <a:p>
            <a:pPr>
              <a:buFont typeface="Arial" panose="020B0604020202020204" pitchFamily="34" charset="0"/>
              <a:buChar char="•"/>
            </a:pPr>
            <a:r>
              <a:rPr lang="de-DE" dirty="0"/>
              <a:t>Aussagekräftige Tags</a:t>
            </a:r>
          </a:p>
          <a:p>
            <a:pPr lvl="1">
              <a:buFont typeface="Arial" panose="020B0604020202020204" pitchFamily="34" charset="0"/>
              <a:buChar char="•"/>
            </a:pPr>
            <a:r>
              <a:rPr lang="de-DE" dirty="0"/>
              <a:t>Tags sollten beschreibend (deskriptive) sein</a:t>
            </a:r>
          </a:p>
          <a:p>
            <a:pPr lvl="1">
              <a:buFont typeface="Arial" panose="020B0604020202020204" pitchFamily="34" charset="0"/>
              <a:buChar char="•"/>
            </a:pPr>
            <a:r>
              <a:rPr lang="de-DE" dirty="0"/>
              <a:t>Die Image Version oder Zustand wiedergeben</a:t>
            </a:r>
          </a:p>
          <a:p>
            <a:pPr>
              <a:buFont typeface="Arial" panose="020B0604020202020204" pitchFamily="34" charset="0"/>
              <a:buChar char="•"/>
            </a:pPr>
            <a:r>
              <a:rPr lang="de-DE" dirty="0"/>
              <a:t>Konsistenz</a:t>
            </a:r>
          </a:p>
          <a:p>
            <a:pPr lvl="1">
              <a:buFont typeface="Arial" panose="020B0604020202020204" pitchFamily="34" charset="0"/>
              <a:buChar char="•"/>
            </a:pPr>
            <a:r>
              <a:rPr lang="de-DE" dirty="0"/>
              <a:t>Einheitliches Tagging-Schema für verschiedene Images und Versionen</a:t>
            </a:r>
          </a:p>
          <a:p>
            <a:pPr>
              <a:buFont typeface="Arial" panose="020B0604020202020204" pitchFamily="34" charset="0"/>
              <a:buChar char="•"/>
            </a:pPr>
            <a:r>
              <a:rPr lang="de-DE" dirty="0"/>
              <a:t>Regelmäßige Updates</a:t>
            </a:r>
          </a:p>
          <a:p>
            <a:pPr lvl="1">
              <a:buFont typeface="Arial" panose="020B0604020202020204" pitchFamily="34" charset="0"/>
              <a:buChar char="•"/>
            </a:pPr>
            <a:r>
              <a:rPr lang="de-DE" dirty="0"/>
              <a:t>Tags immer aktualisieren, gerade bei einer neuen </a:t>
            </a:r>
            <a:r>
              <a:rPr lang="de-DE" dirty="0" err="1"/>
              <a:t>Verison</a:t>
            </a:r>
            <a:endParaRPr lang="de-DE" dirty="0"/>
          </a:p>
          <a:p>
            <a:pPr lvl="1">
              <a:buFont typeface="Arial" panose="020B0604020202020204" pitchFamily="34" charset="0"/>
              <a:buChar char="•"/>
            </a:pPr>
            <a:r>
              <a:rPr lang="de-DE" dirty="0">
                <a:sym typeface="Wingdings" panose="05000000000000000000" pitchFamily="2" charset="2"/>
              </a:rPr>
              <a:t> Strategien zum Image Tagging</a:t>
            </a:r>
            <a:endParaRPr lang="de-DE" dirty="0"/>
          </a:p>
        </p:txBody>
      </p:sp>
    </p:spTree>
    <p:extLst>
      <p:ext uri="{BB962C8B-B14F-4D97-AF65-F5344CB8AC3E}">
        <p14:creationId xmlns:p14="http://schemas.microsoft.com/office/powerpoint/2010/main" val="1854948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Strategien zum Image Tagging</a:t>
            </a:r>
          </a:p>
          <a:p>
            <a:pPr>
              <a:buFont typeface="Arial" panose="020B0604020202020204" pitchFamily="34" charset="0"/>
              <a:buChar char="•"/>
            </a:pPr>
            <a:r>
              <a:rPr lang="de-DE" dirty="0"/>
              <a:t>Image ID (</a:t>
            </a:r>
            <a:r>
              <a:rPr lang="de-DE" dirty="0" err="1"/>
              <a:t>digest</a:t>
            </a:r>
            <a:r>
              <a:rPr lang="de-DE" dirty="0"/>
              <a:t>)</a:t>
            </a:r>
          </a:p>
          <a:p>
            <a:pPr>
              <a:buFont typeface="Arial" panose="020B0604020202020204" pitchFamily="34" charset="0"/>
              <a:buChar char="•"/>
            </a:pPr>
            <a:r>
              <a:rPr lang="de-DE" dirty="0"/>
              <a:t>Image tags:</a:t>
            </a:r>
          </a:p>
          <a:p>
            <a:pPr lvl="1">
              <a:buFont typeface="Arial" panose="020B0604020202020204" pitchFamily="34" charset="0"/>
              <a:buChar char="•"/>
            </a:pPr>
            <a:r>
              <a:rPr lang="de-DE" dirty="0"/>
              <a:t>Rolling Tags</a:t>
            </a:r>
          </a:p>
          <a:p>
            <a:pPr lvl="1">
              <a:buFont typeface="Arial" panose="020B0604020202020204" pitchFamily="34" charset="0"/>
              <a:buChar char="•"/>
            </a:pPr>
            <a:r>
              <a:rPr lang="de-DE" dirty="0" err="1"/>
              <a:t>Git</a:t>
            </a:r>
            <a:r>
              <a:rPr lang="de-DE" dirty="0"/>
              <a:t> Tags</a:t>
            </a:r>
          </a:p>
          <a:p>
            <a:pPr lvl="1">
              <a:buFont typeface="Arial" panose="020B0604020202020204" pitchFamily="34" charset="0"/>
              <a:buChar char="•"/>
            </a:pPr>
            <a:r>
              <a:rPr lang="de-DE" dirty="0"/>
              <a:t>Branch </a:t>
            </a:r>
            <a:r>
              <a:rPr lang="de-DE" dirty="0" err="1"/>
              <a:t>Names</a:t>
            </a:r>
            <a:endParaRPr lang="de-DE" dirty="0"/>
          </a:p>
          <a:p>
            <a:pPr lvl="1">
              <a:buFont typeface="Arial" panose="020B0604020202020204" pitchFamily="34" charset="0"/>
              <a:buChar char="•"/>
            </a:pPr>
            <a:r>
              <a:rPr lang="de-DE" dirty="0" err="1"/>
              <a:t>SemVer</a:t>
            </a:r>
            <a:r>
              <a:rPr lang="de-DE" dirty="0"/>
              <a:t> Tags (</a:t>
            </a:r>
            <a:r>
              <a:rPr lang="de-DE" dirty="0" err="1"/>
              <a:t>Semantic</a:t>
            </a:r>
            <a:r>
              <a:rPr lang="de-DE" dirty="0"/>
              <a:t> </a:t>
            </a:r>
            <a:r>
              <a:rPr lang="de-DE" dirty="0" err="1"/>
              <a:t>Versioning</a:t>
            </a:r>
            <a:r>
              <a:rPr lang="de-DE" dirty="0"/>
              <a:t>)</a:t>
            </a:r>
          </a:p>
          <a:p>
            <a:pPr lvl="1">
              <a:buFont typeface="Arial" panose="020B0604020202020204" pitchFamily="34" charset="0"/>
              <a:buChar char="•"/>
            </a:pPr>
            <a:r>
              <a:rPr lang="de-DE" dirty="0" err="1"/>
              <a:t>Git</a:t>
            </a:r>
            <a:r>
              <a:rPr lang="de-DE" dirty="0"/>
              <a:t> Commit Hash</a:t>
            </a:r>
          </a:p>
          <a:p>
            <a:pPr lvl="1">
              <a:buFont typeface="Arial" panose="020B0604020202020204" pitchFamily="34" charset="0"/>
              <a:buChar char="•"/>
            </a:pPr>
            <a:r>
              <a:rPr lang="de-DE" dirty="0" err="1"/>
              <a:t>Timestamp</a:t>
            </a:r>
            <a:r>
              <a:rPr lang="de-DE" dirty="0"/>
              <a:t> / Date-</a:t>
            </a:r>
            <a:r>
              <a:rPr lang="de-DE" dirty="0" err="1"/>
              <a:t>Based</a:t>
            </a:r>
            <a:r>
              <a:rPr lang="de-DE" dirty="0"/>
              <a:t> Tags</a:t>
            </a:r>
          </a:p>
          <a:p>
            <a:pPr lvl="1">
              <a:buFont typeface="Arial" panose="020B0604020202020204" pitchFamily="34" charset="0"/>
              <a:buChar char="•"/>
            </a:pPr>
            <a:r>
              <a:rPr lang="de-DE" dirty="0" err="1"/>
              <a:t>Build</a:t>
            </a:r>
            <a:r>
              <a:rPr lang="de-DE" dirty="0"/>
              <a:t> ID</a:t>
            </a:r>
          </a:p>
        </p:txBody>
      </p:sp>
    </p:spTree>
    <p:extLst>
      <p:ext uri="{BB962C8B-B14F-4D97-AF65-F5344CB8AC3E}">
        <p14:creationId xmlns:p14="http://schemas.microsoft.com/office/powerpoint/2010/main" val="1799660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Rolling tags</a:t>
            </a:r>
          </a:p>
          <a:p>
            <a:pPr>
              <a:buFont typeface="Arial" panose="020B0604020202020204" pitchFamily="34" charset="0"/>
              <a:buChar char="•"/>
            </a:pPr>
            <a:r>
              <a:rPr lang="de-DE" dirty="0"/>
              <a:t>Zwei weit verbreitete</a:t>
            </a:r>
            <a:r>
              <a:rPr lang="de-DE" dirty="0">
                <a:sym typeface="Wingdings" panose="05000000000000000000" pitchFamily="2" charset="2"/>
              </a:rPr>
              <a:t></a:t>
            </a:r>
            <a:r>
              <a:rPr lang="de-DE" dirty="0">
                <a:latin typeface="Consolas" panose="020B0609020204030204" pitchFamily="49" charset="0"/>
              </a:rPr>
              <a:t>:</a:t>
            </a:r>
            <a:r>
              <a:rPr lang="de-DE" dirty="0" err="1">
                <a:latin typeface="Consolas" panose="020B0609020204030204" pitchFamily="49" charset="0"/>
              </a:rPr>
              <a:t>latest</a:t>
            </a:r>
            <a:r>
              <a:rPr lang="de-DE" dirty="0">
                <a:latin typeface="Consolas" panose="020B0609020204030204" pitchFamily="49" charset="0"/>
              </a:rPr>
              <a:t> </a:t>
            </a:r>
            <a:r>
              <a:rPr lang="de-DE" dirty="0"/>
              <a:t>und </a:t>
            </a:r>
            <a:r>
              <a:rPr lang="de-DE" dirty="0">
                <a:latin typeface="Consolas" panose="020B0609020204030204" pitchFamily="49" charset="0"/>
              </a:rPr>
              <a:t>:</a:t>
            </a:r>
            <a:r>
              <a:rPr lang="de-DE" dirty="0" err="1">
                <a:latin typeface="Consolas" panose="020B0609020204030204" pitchFamily="49" charset="0"/>
              </a:rPr>
              <a:t>stable</a:t>
            </a:r>
            <a:endParaRPr lang="de-DE" dirty="0">
              <a:latin typeface="Consolas" panose="020B0609020204030204" pitchFamily="49" charset="0"/>
            </a:endParaRPr>
          </a:p>
          <a:p>
            <a:pPr>
              <a:buFont typeface="Arial" panose="020B0604020202020204" pitchFamily="34" charset="0"/>
              <a:buChar char="•"/>
            </a:pPr>
            <a:r>
              <a:rPr lang="de-DE" dirty="0"/>
              <a:t>Relevanteste und neuste </a:t>
            </a:r>
            <a:r>
              <a:rPr lang="de-DE" dirty="0" err="1"/>
              <a:t>Build</a:t>
            </a:r>
            <a:r>
              <a:rPr lang="de-DE" dirty="0"/>
              <a:t>-Tag</a:t>
            </a:r>
          </a:p>
          <a:p>
            <a:pPr>
              <a:buFont typeface="Arial" panose="020B0604020202020204" pitchFamily="34" charset="0"/>
              <a:buChar char="•"/>
            </a:pPr>
            <a:r>
              <a:rPr lang="de-DE" dirty="0"/>
              <a:t>Vorsicht: Inkompatibles Image!</a:t>
            </a:r>
          </a:p>
          <a:p>
            <a:pPr lvl="1">
              <a:buFont typeface="Arial" panose="020B0604020202020204" pitchFamily="34" charset="0"/>
              <a:buChar char="•"/>
            </a:pPr>
            <a:r>
              <a:rPr lang="de-DE" dirty="0"/>
              <a:t>Für Test-Stage OK, </a:t>
            </a:r>
            <a:r>
              <a:rPr lang="de-DE" dirty="0" err="1"/>
              <a:t>Production</a:t>
            </a:r>
            <a:r>
              <a:rPr lang="de-DE" dirty="0"/>
              <a:t> No-Go</a:t>
            </a:r>
          </a:p>
          <a:p>
            <a:pPr lvl="1">
              <a:buFont typeface="Arial" panose="020B0604020202020204" pitchFamily="34" charset="0"/>
              <a:buChar char="•"/>
            </a:pPr>
            <a:r>
              <a:rPr lang="de-DE" dirty="0" err="1"/>
              <a:t>Production</a:t>
            </a:r>
            <a:r>
              <a:rPr lang="de-DE" dirty="0"/>
              <a:t> besser: </a:t>
            </a:r>
            <a:r>
              <a:rPr lang="de-DE" dirty="0" err="1"/>
              <a:t>unique</a:t>
            </a:r>
            <a:r>
              <a:rPr lang="de-DE" dirty="0"/>
              <a:t> Tags</a:t>
            </a:r>
          </a:p>
          <a:p>
            <a:pPr>
              <a:buFont typeface="Arial" panose="020B0604020202020204" pitchFamily="34" charset="0"/>
              <a:buChar char="•"/>
            </a:pPr>
            <a:r>
              <a:rPr lang="de-DE" dirty="0"/>
              <a:t>Schwierig zu einer früheren Version zurückzukehren</a:t>
            </a:r>
          </a:p>
          <a:p>
            <a:pPr>
              <a:buFont typeface="Arial" panose="020B0604020202020204" pitchFamily="34" charset="0"/>
              <a:buChar char="•"/>
            </a:pPr>
            <a:r>
              <a:rPr lang="de-DE" dirty="0"/>
              <a:t>Herausforderung</a:t>
            </a:r>
          </a:p>
          <a:p>
            <a:pPr lvl="1">
              <a:buFont typeface="Arial" panose="020B0604020202020204" pitchFamily="34" charset="0"/>
              <a:buChar char="•"/>
            </a:pPr>
            <a:r>
              <a:rPr lang="de-DE" dirty="0"/>
              <a:t>Image IDs (</a:t>
            </a:r>
            <a:r>
              <a:rPr lang="de-DE" dirty="0" err="1"/>
              <a:t>digest</a:t>
            </a:r>
            <a:r>
              <a:rPr lang="de-DE" dirty="0"/>
              <a:t>): not human-</a:t>
            </a:r>
            <a:r>
              <a:rPr lang="de-DE" dirty="0" err="1"/>
              <a:t>readable</a:t>
            </a:r>
            <a:endParaRPr lang="de-DE" dirty="0"/>
          </a:p>
          <a:p>
            <a:pPr lvl="1">
              <a:buFont typeface="Arial" panose="020B0604020202020204" pitchFamily="34" charset="0"/>
              <a:buChar char="•"/>
            </a:pPr>
            <a:r>
              <a:rPr lang="de-DE" dirty="0"/>
              <a:t>Image tags: mutable</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526740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0D42F4-3DE1-E484-4E37-7A350B7E9347}"/>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3AD45E9F-BF6F-3159-A6E8-E786B8D66377}"/>
              </a:ext>
            </a:extLst>
          </p:cNvPr>
          <p:cNvSpPr>
            <a:spLocks noGrp="1"/>
          </p:cNvSpPr>
          <p:nvPr>
            <p:ph idx="1"/>
          </p:nvPr>
        </p:nvSpPr>
        <p:spPr/>
        <p:txBody>
          <a:bodyPr/>
          <a:lstStyle/>
          <a:p>
            <a:pPr marL="0" indent="0">
              <a:buNone/>
            </a:pPr>
            <a:r>
              <a:rPr lang="de-DE" b="1" dirty="0" err="1"/>
              <a:t>Git</a:t>
            </a:r>
            <a:r>
              <a:rPr lang="de-DE" b="1" dirty="0"/>
              <a:t> Tags</a:t>
            </a:r>
          </a:p>
          <a:p>
            <a:pPr>
              <a:buFont typeface="Arial" panose="020B0604020202020204" pitchFamily="34" charset="0"/>
              <a:buChar char="•"/>
            </a:pPr>
            <a:r>
              <a:rPr lang="de-DE" dirty="0"/>
              <a:t>Nützlich, wenn man bereits </a:t>
            </a:r>
            <a:r>
              <a:rPr lang="de-DE" dirty="0" err="1"/>
              <a:t>Git</a:t>
            </a:r>
            <a:r>
              <a:rPr lang="de-DE" dirty="0"/>
              <a:t> Tags für Releases nutzt</a:t>
            </a:r>
          </a:p>
          <a:p>
            <a:pPr>
              <a:buFont typeface="Arial" panose="020B0604020202020204" pitchFamily="34" charset="0"/>
              <a:buChar char="•"/>
            </a:pPr>
            <a:r>
              <a:rPr lang="de-DE" dirty="0"/>
              <a:t>Diese Tags können direkt als Docker Image Tags genutzt werden</a:t>
            </a:r>
          </a:p>
          <a:p>
            <a:pPr>
              <a:buFont typeface="Arial" panose="020B0604020202020204" pitchFamily="34" charset="0"/>
              <a:buChar char="•"/>
            </a:pPr>
            <a:r>
              <a:rPr lang="de-DE" dirty="0" err="1"/>
              <a:t>Git</a:t>
            </a:r>
            <a:r>
              <a:rPr lang="de-DE" dirty="0"/>
              <a:t> Tag „v2.5.1“</a:t>
            </a:r>
          </a:p>
          <a:p>
            <a:pPr lvl="1">
              <a:buFont typeface="Arial" panose="020B0604020202020204" pitchFamily="34" charset="0"/>
              <a:buChar char="•"/>
            </a:pPr>
            <a:r>
              <a:rPr lang="de-DE" dirty="0">
                <a:sym typeface="Wingdings" panose="05000000000000000000" pitchFamily="2" charset="2"/>
              </a:rPr>
              <a:t> Gleichen Tag als Docker Image Tag verwenden</a:t>
            </a:r>
            <a:endParaRPr lang="de-DE" dirty="0"/>
          </a:p>
        </p:txBody>
      </p:sp>
    </p:spTree>
    <p:extLst>
      <p:ext uri="{BB962C8B-B14F-4D97-AF65-F5344CB8AC3E}">
        <p14:creationId xmlns:p14="http://schemas.microsoft.com/office/powerpoint/2010/main" val="1652775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9E82B3-AD82-0F0E-4966-26D36710022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659CA9F6-54B4-1531-E83B-0D1A49C9D6FB}"/>
              </a:ext>
            </a:extLst>
          </p:cNvPr>
          <p:cNvSpPr>
            <a:spLocks noGrp="1"/>
          </p:cNvSpPr>
          <p:nvPr>
            <p:ph idx="1"/>
          </p:nvPr>
        </p:nvSpPr>
        <p:spPr/>
        <p:txBody>
          <a:bodyPr/>
          <a:lstStyle/>
          <a:p>
            <a:pPr marL="0" indent="0">
              <a:buNone/>
            </a:pPr>
            <a:r>
              <a:rPr lang="de-DE" b="1" dirty="0"/>
              <a:t>Branch </a:t>
            </a:r>
            <a:r>
              <a:rPr lang="de-DE" b="1" dirty="0" err="1"/>
              <a:t>Names</a:t>
            </a:r>
            <a:endParaRPr lang="de-DE" b="1" dirty="0"/>
          </a:p>
          <a:p>
            <a:pPr>
              <a:buFont typeface="Arial" panose="020B0604020202020204" pitchFamily="34" charset="0"/>
              <a:buChar char="•"/>
            </a:pPr>
            <a:r>
              <a:rPr lang="de-DE" dirty="0"/>
              <a:t>Bei vorhandener </a:t>
            </a:r>
            <a:r>
              <a:rPr lang="de-DE" dirty="0" err="1"/>
              <a:t>Branching</a:t>
            </a:r>
            <a:r>
              <a:rPr lang="de-DE" dirty="0"/>
              <a:t> Strategie</a:t>
            </a:r>
          </a:p>
          <a:p>
            <a:pPr lvl="1">
              <a:buFont typeface="Arial" panose="020B0604020202020204" pitchFamily="34" charset="0"/>
              <a:buChar char="•"/>
            </a:pPr>
            <a:r>
              <a:rPr lang="de-DE" dirty="0" err="1"/>
              <a:t>Branchnamen</a:t>
            </a:r>
            <a:r>
              <a:rPr lang="de-DE" dirty="0"/>
              <a:t> verwenden, um Tags zu managen</a:t>
            </a:r>
          </a:p>
          <a:p>
            <a:pPr>
              <a:buFont typeface="Arial" panose="020B0604020202020204" pitchFamily="34" charset="0"/>
              <a:buChar char="•"/>
            </a:pPr>
            <a:r>
              <a:rPr lang="de-DE" dirty="0"/>
              <a:t>Beispiel</a:t>
            </a:r>
          </a:p>
          <a:p>
            <a:pPr lvl="1">
              <a:buFont typeface="Arial" panose="020B0604020202020204" pitchFamily="34" charset="0"/>
              <a:buChar char="•"/>
            </a:pPr>
            <a:r>
              <a:rPr lang="de-DE" dirty="0"/>
              <a:t>Branch: </a:t>
            </a:r>
            <a:r>
              <a:rPr lang="de-DE" dirty="0">
                <a:latin typeface="Consolas" panose="020B0609020204030204" pitchFamily="49" charset="0"/>
              </a:rPr>
              <a:t>release/2.5.1 für ein spezifisches Release</a:t>
            </a:r>
          </a:p>
          <a:p>
            <a:pPr lvl="1">
              <a:buFont typeface="Arial" panose="020B0604020202020204" pitchFamily="34" charset="0"/>
              <a:buChar char="•"/>
            </a:pPr>
            <a:r>
              <a:rPr lang="de-DE" dirty="0"/>
              <a:t>Entsprechendes Docker Image mit </a:t>
            </a:r>
            <a:r>
              <a:rPr lang="de-DE" dirty="0">
                <a:latin typeface="Consolas" panose="020B0609020204030204" pitchFamily="49" charset="0"/>
              </a:rPr>
              <a:t>2.5.1</a:t>
            </a:r>
            <a:r>
              <a:rPr lang="de-DE" dirty="0"/>
              <a:t> taggen</a:t>
            </a:r>
          </a:p>
        </p:txBody>
      </p:sp>
    </p:spTree>
    <p:extLst>
      <p:ext uri="{BB962C8B-B14F-4D97-AF65-F5344CB8AC3E}">
        <p14:creationId xmlns:p14="http://schemas.microsoft.com/office/powerpoint/2010/main" val="2883953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SemVer</a:t>
            </a:r>
            <a:r>
              <a:rPr lang="de-DE" b="1" dirty="0"/>
              <a:t> tags (</a:t>
            </a:r>
            <a:r>
              <a:rPr lang="de-DE" b="1" dirty="0" err="1"/>
              <a:t>Semantic</a:t>
            </a:r>
            <a:r>
              <a:rPr lang="de-DE" b="1" dirty="0"/>
              <a:t> </a:t>
            </a:r>
            <a:r>
              <a:rPr lang="de-DE" b="1" dirty="0" err="1"/>
              <a:t>Versioning</a:t>
            </a:r>
            <a:r>
              <a:rPr lang="de-DE" b="1" dirty="0"/>
              <a:t>)</a:t>
            </a:r>
          </a:p>
          <a:p>
            <a:pPr>
              <a:buFont typeface="Arial" panose="020B0604020202020204" pitchFamily="34" charset="0"/>
              <a:buChar char="•"/>
            </a:pPr>
            <a:r>
              <a:rPr lang="de-DE" dirty="0"/>
              <a:t>Anstatt zufällige Namen direkt Nummerierung</a:t>
            </a:r>
          </a:p>
          <a:p>
            <a:pPr>
              <a:buFont typeface="Arial" panose="020B0604020202020204" pitchFamily="34" charset="0"/>
              <a:buChar char="•"/>
            </a:pPr>
            <a:r>
              <a:rPr lang="de-DE" dirty="0"/>
              <a:t>„Spezialfall“ des </a:t>
            </a:r>
            <a:r>
              <a:rPr lang="de-DE" dirty="0">
                <a:latin typeface="Consolas" panose="020B0609020204030204" pitchFamily="49" charset="0"/>
              </a:rPr>
              <a:t>:</a:t>
            </a:r>
            <a:r>
              <a:rPr lang="de-DE" dirty="0" err="1">
                <a:latin typeface="Consolas" panose="020B0609020204030204" pitchFamily="49" charset="0"/>
              </a:rPr>
              <a:t>stable</a:t>
            </a:r>
            <a:r>
              <a:rPr lang="de-DE" dirty="0">
                <a:latin typeface="Consolas" panose="020B0609020204030204" pitchFamily="49" charset="0"/>
              </a:rPr>
              <a:t> </a:t>
            </a:r>
            <a:r>
              <a:rPr lang="de-DE" dirty="0"/>
              <a:t>Tag (Grundidee)</a:t>
            </a:r>
          </a:p>
          <a:p>
            <a:pPr>
              <a:buFont typeface="Arial" panose="020B0604020202020204" pitchFamily="34" charset="0"/>
              <a:buChar char="•"/>
            </a:pPr>
            <a:r>
              <a:rPr lang="de-DE" dirty="0"/>
              <a:t>Notation </a:t>
            </a:r>
            <a:r>
              <a:rPr lang="de-DE" dirty="0">
                <a:latin typeface="Consolas" panose="020B0609020204030204" pitchFamily="49" charset="0"/>
              </a:rPr>
              <a:t>MAJOR.MINOR.PATCH</a:t>
            </a:r>
          </a:p>
          <a:p>
            <a:pPr lvl="1">
              <a:buFont typeface="Arial" panose="020B0604020202020204" pitchFamily="34" charset="0"/>
              <a:buChar char="•"/>
            </a:pPr>
            <a:r>
              <a:rPr lang="de-DE" dirty="0"/>
              <a:t>Beispiel: 2.5.1</a:t>
            </a:r>
          </a:p>
          <a:p>
            <a:pPr lvl="1">
              <a:buFont typeface="Arial" panose="020B0604020202020204" pitchFamily="34" charset="0"/>
              <a:buChar char="•"/>
            </a:pPr>
            <a:r>
              <a:rPr lang="de-DE" dirty="0"/>
              <a:t>MAJOR = Inkompatible Änderungen</a:t>
            </a:r>
          </a:p>
          <a:p>
            <a:pPr lvl="1">
              <a:buFont typeface="Arial" panose="020B0604020202020204" pitchFamily="34" charset="0"/>
              <a:buChar char="•"/>
            </a:pPr>
            <a:r>
              <a:rPr lang="de-DE" dirty="0"/>
              <a:t>MINOR = Kompatible Änderungen</a:t>
            </a:r>
          </a:p>
          <a:p>
            <a:pPr lvl="1">
              <a:buFont typeface="Arial" panose="020B0604020202020204" pitchFamily="34" charset="0"/>
              <a:buChar char="•"/>
            </a:pPr>
            <a:r>
              <a:rPr lang="de-DE" dirty="0"/>
              <a:t>PATCH = Patches</a:t>
            </a:r>
          </a:p>
          <a:p>
            <a:pPr>
              <a:buFont typeface="Arial" panose="020B0604020202020204" pitchFamily="34" charset="0"/>
              <a:buChar char="•"/>
            </a:pPr>
            <a:r>
              <a:rPr lang="de-DE" dirty="0"/>
              <a:t>Neuer </a:t>
            </a:r>
            <a:r>
              <a:rPr lang="de-DE" dirty="0" err="1"/>
              <a:t>Build</a:t>
            </a:r>
            <a:r>
              <a:rPr lang="de-DE" dirty="0"/>
              <a:t> mit kleinsten Änderungen = </a:t>
            </a:r>
            <a:r>
              <a:rPr lang="de-DE" dirty="0" err="1"/>
              <a:t>Patchnummer</a:t>
            </a:r>
            <a:r>
              <a:rPr lang="de-DE" dirty="0"/>
              <a:t> hochzählen</a:t>
            </a:r>
          </a:p>
          <a:p>
            <a:pPr lvl="1">
              <a:buFont typeface="Arial" panose="020B0604020202020204" pitchFamily="34" charset="0"/>
              <a:buChar char="•"/>
            </a:pPr>
            <a:r>
              <a:rPr lang="de-DE" dirty="0">
                <a:sym typeface="Wingdings" panose="05000000000000000000" pitchFamily="2" charset="2"/>
              </a:rPr>
              <a:t> aus 2.5.1 wird 2.5.2</a:t>
            </a:r>
            <a:endParaRPr lang="de-DE" dirty="0"/>
          </a:p>
          <a:p>
            <a:pPr>
              <a:buFont typeface="Arial" panose="020B0604020202020204" pitchFamily="34" charset="0"/>
              <a:buChar char="•"/>
            </a:pPr>
            <a:r>
              <a:rPr lang="de-DE" dirty="0"/>
              <a:t>Tags weiterhin mutable</a:t>
            </a:r>
          </a:p>
          <a:p>
            <a:pPr marL="0" indent="0">
              <a:buNone/>
            </a:pPr>
            <a:endParaRPr lang="de-DE" b="1" dirty="0"/>
          </a:p>
        </p:txBody>
      </p:sp>
    </p:spTree>
    <p:extLst>
      <p:ext uri="{BB962C8B-B14F-4D97-AF65-F5344CB8AC3E}">
        <p14:creationId xmlns:p14="http://schemas.microsoft.com/office/powerpoint/2010/main" val="1996689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Git</a:t>
            </a:r>
            <a:r>
              <a:rPr lang="de-DE" b="1" dirty="0"/>
              <a:t> Commit Hash</a:t>
            </a:r>
          </a:p>
          <a:p>
            <a:pPr>
              <a:buFont typeface="Arial" panose="020B0604020202020204" pitchFamily="34" charset="0"/>
              <a:buChar char="•"/>
            </a:pPr>
            <a:r>
              <a:rPr lang="de-DE" dirty="0"/>
              <a:t>Mit jedem Commit ein neues Docker Image</a:t>
            </a:r>
          </a:p>
          <a:p>
            <a:pPr>
              <a:buFont typeface="Arial" panose="020B0604020202020204" pitchFamily="34" charset="0"/>
              <a:buChar char="•"/>
            </a:pPr>
            <a:r>
              <a:rPr lang="de-DE" dirty="0"/>
              <a:t>Kurzen </a:t>
            </a:r>
            <a:r>
              <a:rPr lang="de-DE" dirty="0" err="1"/>
              <a:t>Git</a:t>
            </a:r>
            <a:r>
              <a:rPr lang="de-DE" dirty="0"/>
              <a:t> Hash zum Tagging nutzen</a:t>
            </a:r>
          </a:p>
          <a:p>
            <a:pPr lvl="1">
              <a:buFont typeface="Arial" panose="020B0604020202020204" pitchFamily="34" charset="0"/>
              <a:buChar char="•"/>
            </a:pPr>
            <a:r>
              <a:rPr lang="de-DE" dirty="0"/>
              <a:t>Sind kürzer als Image Digests</a:t>
            </a:r>
          </a:p>
          <a:p>
            <a:pPr>
              <a:buFont typeface="Arial" panose="020B0604020202020204" pitchFamily="34" charset="0"/>
              <a:buChar char="•"/>
            </a:pPr>
            <a:r>
              <a:rPr lang="de-DE" dirty="0" err="1"/>
              <a:t>Traceability</a:t>
            </a:r>
            <a:r>
              <a:rPr lang="de-DE" dirty="0"/>
              <a:t> (Rückverfolgbarkeit) sehr hoch!</a:t>
            </a:r>
          </a:p>
          <a:p>
            <a:pPr>
              <a:buFont typeface="Arial" panose="020B0604020202020204" pitchFamily="34" charset="0"/>
              <a:buChar char="•"/>
            </a:pPr>
            <a:r>
              <a:rPr lang="de-DE" dirty="0"/>
              <a:t>Tags allerdings nicht selbsterklärend</a:t>
            </a:r>
          </a:p>
          <a:p>
            <a:pPr>
              <a:buFont typeface="Arial" panose="020B0604020202020204" pitchFamily="34" charset="0"/>
              <a:buChar char="•"/>
            </a:pPr>
            <a:r>
              <a:rPr lang="de-DE" dirty="0"/>
              <a:t>Beispiel</a:t>
            </a:r>
          </a:p>
          <a:p>
            <a:pPr lvl="1">
              <a:buFont typeface="Arial" panose="020B0604020202020204" pitchFamily="34" charset="0"/>
              <a:buChar char="•"/>
            </a:pPr>
            <a:r>
              <a:rPr lang="de-DE" dirty="0"/>
              <a:t>2.5.1-sha1abcde</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072298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Timestamp</a:t>
            </a:r>
            <a:r>
              <a:rPr lang="de-DE" b="1" dirty="0"/>
              <a:t> / Date-</a:t>
            </a:r>
            <a:r>
              <a:rPr lang="de-DE" b="1" dirty="0" err="1"/>
              <a:t>Based</a:t>
            </a:r>
            <a:r>
              <a:rPr lang="de-DE" b="1" dirty="0"/>
              <a:t> Tags</a:t>
            </a:r>
          </a:p>
          <a:p>
            <a:pPr>
              <a:buFont typeface="Arial" panose="020B0604020202020204" pitchFamily="34" charset="0"/>
              <a:buChar char="•"/>
            </a:pPr>
            <a:r>
              <a:rPr lang="de-DE" dirty="0"/>
              <a:t>Unique </a:t>
            </a:r>
            <a:r>
              <a:rPr lang="de-DE" dirty="0" err="1"/>
              <a:t>identifier</a:t>
            </a:r>
            <a:endParaRPr lang="de-DE" dirty="0"/>
          </a:p>
          <a:p>
            <a:pPr lvl="1">
              <a:buFont typeface="Arial" panose="020B0604020202020204" pitchFamily="34" charset="0"/>
              <a:buChar char="•"/>
            </a:pPr>
            <a:r>
              <a:rPr lang="de-DE" dirty="0">
                <a:sym typeface="Wingdings" panose="05000000000000000000" pitchFamily="2" charset="2"/>
              </a:rPr>
              <a:t> „Semi-</a:t>
            </a:r>
            <a:r>
              <a:rPr lang="de-DE" dirty="0" err="1">
                <a:sym typeface="Wingdings" panose="05000000000000000000" pitchFamily="2" charset="2"/>
              </a:rPr>
              <a:t>immutable</a:t>
            </a:r>
            <a:r>
              <a:rPr lang="de-DE" dirty="0">
                <a:sym typeface="Wingdings" panose="05000000000000000000" pitchFamily="2" charset="2"/>
              </a:rPr>
              <a:t>“ Referenz</a:t>
            </a:r>
          </a:p>
          <a:p>
            <a:pPr>
              <a:buFont typeface="Arial" panose="020B0604020202020204" pitchFamily="34" charset="0"/>
              <a:buChar char="•"/>
            </a:pPr>
            <a:r>
              <a:rPr lang="de-DE" dirty="0">
                <a:sym typeface="Wingdings" panose="05000000000000000000" pitchFamily="2" charset="2"/>
              </a:rPr>
              <a:t>Automatisch generiert  einzigartig</a:t>
            </a:r>
          </a:p>
          <a:p>
            <a:pPr>
              <a:buFont typeface="Arial" panose="020B0604020202020204" pitchFamily="34" charset="0"/>
              <a:buChar char="•"/>
            </a:pPr>
            <a:r>
              <a:rPr lang="de-DE" dirty="0">
                <a:sym typeface="Wingdings" panose="05000000000000000000" pitchFamily="2" charset="2"/>
              </a:rPr>
              <a:t>Einfache Lösung mit vielen Nachteilen</a:t>
            </a:r>
          </a:p>
          <a:p>
            <a:pPr lvl="1">
              <a:buFont typeface="Arial" panose="020B0604020202020204" pitchFamily="34" charset="0"/>
              <a:buChar char="•"/>
            </a:pPr>
            <a:r>
              <a:rPr lang="de-DE" dirty="0">
                <a:sym typeface="Wingdings" panose="05000000000000000000" pitchFamily="2" charset="2"/>
              </a:rPr>
              <a:t>Release am 20.05.2024, Tagging  </a:t>
            </a:r>
            <a:r>
              <a:rPr lang="de-DE" dirty="0">
                <a:latin typeface="Consolas" panose="020B0609020204030204" pitchFamily="49" charset="0"/>
                <a:sym typeface="Wingdings" panose="05000000000000000000" pitchFamily="2" charset="2"/>
              </a:rPr>
              <a:t>2.5.1-20240520</a:t>
            </a:r>
          </a:p>
          <a:p>
            <a:pPr lvl="1">
              <a:buFont typeface="Arial" panose="020B0604020202020204" pitchFamily="34" charset="0"/>
              <a:buChar char="•"/>
            </a:pPr>
            <a:r>
              <a:rPr lang="de-DE" dirty="0" err="1">
                <a:sym typeface="Wingdings" panose="05000000000000000000" pitchFamily="2" charset="2"/>
              </a:rPr>
              <a:t>Timezonen</a:t>
            </a:r>
            <a:r>
              <a:rPr lang="de-DE" dirty="0">
                <a:sym typeface="Wingdings" panose="05000000000000000000" pitchFamily="2" charset="2"/>
              </a:rPr>
              <a:t> sind böse!</a:t>
            </a:r>
          </a:p>
          <a:p>
            <a:pPr lvl="1">
              <a:buFont typeface="Arial" panose="020B0604020202020204" pitchFamily="34" charset="0"/>
              <a:buChar char="•"/>
            </a:pPr>
            <a:r>
              <a:rPr lang="de-DE" dirty="0">
                <a:sym typeface="Wingdings" panose="05000000000000000000" pitchFamily="2" charset="2"/>
              </a:rPr>
              <a:t>Korrelation zum enthaltenden </a:t>
            </a:r>
            <a:r>
              <a:rPr lang="de-DE" dirty="0" err="1">
                <a:sym typeface="Wingdings" panose="05000000000000000000" pitchFamily="2" charset="2"/>
              </a:rPr>
              <a:t>Changeset</a:t>
            </a:r>
            <a:r>
              <a:rPr lang="de-DE" dirty="0">
                <a:sym typeface="Wingdings" panose="05000000000000000000" pitchFamily="2" charset="2"/>
              </a:rPr>
              <a:t> fehlt</a:t>
            </a:r>
          </a:p>
          <a:p>
            <a:pPr lvl="1">
              <a:buFont typeface="Arial" panose="020B0604020202020204" pitchFamily="34" charset="0"/>
              <a:buChar char="•"/>
            </a:pPr>
            <a:r>
              <a:rPr lang="de-DE" dirty="0">
                <a:sym typeface="Wingdings" panose="05000000000000000000" pitchFamily="2" charset="2"/>
              </a:rPr>
              <a:t>Image mit demselben Tag manuell pushen</a:t>
            </a:r>
          </a:p>
          <a:p>
            <a:pPr lvl="1">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endParaRPr lang="de-DE" dirty="0"/>
          </a:p>
        </p:txBody>
      </p:sp>
    </p:spTree>
    <p:extLst>
      <p:ext uri="{BB962C8B-B14F-4D97-AF65-F5344CB8AC3E}">
        <p14:creationId xmlns:p14="http://schemas.microsoft.com/office/powerpoint/2010/main" val="3288241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Build</a:t>
            </a:r>
            <a:r>
              <a:rPr lang="de-DE" b="1" dirty="0"/>
              <a:t> ID</a:t>
            </a:r>
          </a:p>
          <a:p>
            <a:pPr>
              <a:buFont typeface="Arial" panose="020B0604020202020204" pitchFamily="34" charset="0"/>
              <a:buChar char="•"/>
            </a:pPr>
            <a:r>
              <a:rPr lang="de-DE" dirty="0"/>
              <a:t>Unique </a:t>
            </a:r>
            <a:r>
              <a:rPr lang="de-DE" dirty="0" err="1"/>
              <a:t>identifier</a:t>
            </a:r>
            <a:endParaRPr lang="de-DE" dirty="0"/>
          </a:p>
          <a:p>
            <a:pPr lvl="1">
              <a:buFont typeface="Arial" panose="020B0604020202020204" pitchFamily="34" charset="0"/>
              <a:buChar char="•"/>
            </a:pPr>
            <a:r>
              <a:rPr lang="de-DE" dirty="0">
                <a:sym typeface="Wingdings" panose="05000000000000000000" pitchFamily="2" charset="2"/>
              </a:rPr>
              <a:t> „Semi-</a:t>
            </a:r>
            <a:r>
              <a:rPr lang="de-DE" dirty="0" err="1">
                <a:sym typeface="Wingdings" panose="05000000000000000000" pitchFamily="2" charset="2"/>
              </a:rPr>
              <a:t>immutable</a:t>
            </a:r>
            <a:r>
              <a:rPr lang="de-DE" dirty="0">
                <a:sym typeface="Wingdings" panose="05000000000000000000" pitchFamily="2" charset="2"/>
              </a:rPr>
              <a:t>“ Referenz</a:t>
            </a:r>
          </a:p>
          <a:p>
            <a:pPr>
              <a:buFont typeface="Arial" panose="020B0604020202020204" pitchFamily="34" charset="0"/>
              <a:buChar char="•"/>
            </a:pPr>
            <a:r>
              <a:rPr lang="de-DE" dirty="0">
                <a:sym typeface="Wingdings" panose="05000000000000000000" pitchFamily="2" charset="2"/>
              </a:rPr>
              <a:t>Automatisch generiert  einzigartig</a:t>
            </a:r>
          </a:p>
          <a:p>
            <a:pPr>
              <a:buFont typeface="Arial" panose="020B0604020202020204" pitchFamily="34" charset="0"/>
              <a:buChar char="•"/>
            </a:pPr>
            <a:r>
              <a:rPr lang="de-DE" dirty="0">
                <a:sym typeface="Wingdings" panose="05000000000000000000" pitchFamily="2" charset="2"/>
              </a:rPr>
              <a:t>Referenziert einen bestimmten </a:t>
            </a:r>
            <a:r>
              <a:rPr lang="de-DE" dirty="0" err="1">
                <a:sym typeface="Wingdings" panose="05000000000000000000" pitchFamily="2" charset="2"/>
              </a:rPr>
              <a:t>Build</a:t>
            </a:r>
            <a:endParaRPr lang="de-DE" dirty="0">
              <a:sym typeface="Wingdings" panose="05000000000000000000" pitchFamily="2" charset="2"/>
            </a:endParaRPr>
          </a:p>
          <a:p>
            <a:pPr>
              <a:buFont typeface="Arial" panose="020B0604020202020204" pitchFamily="34" charset="0"/>
              <a:buChar char="•"/>
            </a:pPr>
            <a:r>
              <a:rPr lang="de-DE" dirty="0">
                <a:sym typeface="Wingdings" panose="05000000000000000000" pitchFamily="2" charset="2"/>
              </a:rPr>
              <a:t>Kann nicht </a:t>
            </a:r>
            <a:r>
              <a:rPr lang="de-DE" dirty="0" err="1">
                <a:sym typeface="Wingdings" panose="05000000000000000000" pitchFamily="2" charset="2"/>
              </a:rPr>
              <a:t>gefaked</a:t>
            </a:r>
            <a:r>
              <a:rPr lang="de-DE" dirty="0">
                <a:sym typeface="Wingdings" panose="05000000000000000000" pitchFamily="2" charset="2"/>
              </a:rPr>
              <a:t> werden</a:t>
            </a:r>
          </a:p>
          <a:p>
            <a:pPr>
              <a:buFont typeface="Arial" panose="020B0604020202020204" pitchFamily="34" charset="0"/>
              <a:buChar char="•"/>
            </a:pPr>
            <a:r>
              <a:rPr lang="de-DE" dirty="0">
                <a:sym typeface="Wingdings" panose="05000000000000000000" pitchFamily="2" charset="2"/>
              </a:rPr>
              <a:t>Analog zum Image Digest</a:t>
            </a:r>
          </a:p>
          <a:p>
            <a:pPr lvl="1">
              <a:buFont typeface="Arial" panose="020B0604020202020204" pitchFamily="34" charset="0"/>
              <a:buChar char="•"/>
            </a:pPr>
            <a:r>
              <a:rPr lang="de-DE" dirty="0">
                <a:sym typeface="Wingdings" panose="05000000000000000000" pitchFamily="2" charset="2"/>
              </a:rPr>
              <a:t> Keine Hinweise auf Änderungen vom Release</a:t>
            </a:r>
          </a:p>
          <a:p>
            <a:pPr lvl="1">
              <a:buFont typeface="Arial" panose="020B0604020202020204" pitchFamily="34" charset="0"/>
              <a:buChar char="•"/>
            </a:pPr>
            <a:r>
              <a:rPr lang="de-DE" dirty="0">
                <a:sym typeface="Wingdings" panose="05000000000000000000" pitchFamily="2" charset="2"/>
              </a:rPr>
              <a:t>Auch nicht hilfreich beim Suchen nach einem bestimmten Image</a:t>
            </a:r>
          </a:p>
        </p:txBody>
      </p:sp>
    </p:spTree>
    <p:extLst>
      <p:ext uri="{BB962C8B-B14F-4D97-AF65-F5344CB8AC3E}">
        <p14:creationId xmlns:p14="http://schemas.microsoft.com/office/powerpoint/2010/main" val="3892196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err="1"/>
              <a:t>GitLab</a:t>
            </a:r>
            <a:r>
              <a:rPr lang="de-DE" altLang="de-DE" sz="1400" dirty="0"/>
              <a:t>-Runner &amp; 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a:t>-Images</a:t>
            </a:r>
          </a:p>
          <a:p>
            <a:pPr lvl="1">
              <a:buFont typeface="Arial" panose="020B0604020202020204" pitchFamily="34" charset="0"/>
              <a:buChar char="•"/>
            </a:pPr>
            <a:r>
              <a:rPr lang="de-DE" altLang="de-DE" sz="1400"/>
              <a:t>Möglichkeiten </a:t>
            </a:r>
            <a:r>
              <a:rPr lang="de-DE" altLang="de-DE" sz="1400" dirty="0"/>
              <a:t>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0F3AE3-58DC-3491-F808-4EB383AB206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190FFB39-ECBA-266E-3E67-FF616FE30B00}"/>
              </a:ext>
            </a:extLst>
          </p:cNvPr>
          <p:cNvSpPr>
            <a:spLocks noGrp="1"/>
          </p:cNvSpPr>
          <p:nvPr>
            <p:ph idx="1"/>
          </p:nvPr>
        </p:nvSpPr>
        <p:spPr/>
        <p:txBody>
          <a:bodyPr/>
          <a:lstStyle/>
          <a:p>
            <a:pPr marL="0" indent="0">
              <a:buNone/>
            </a:pPr>
            <a:r>
              <a:rPr lang="de-DE" b="1" dirty="0"/>
              <a:t>Use Cases für die Strategien</a:t>
            </a:r>
          </a:p>
          <a:p>
            <a:pPr>
              <a:buFont typeface="Arial" panose="020B0604020202020204" pitchFamily="34" charset="0"/>
              <a:buChar char="•"/>
            </a:pPr>
            <a:r>
              <a:rPr lang="de-DE" dirty="0"/>
              <a:t>Rolling tags</a:t>
            </a:r>
          </a:p>
          <a:p>
            <a:pPr lvl="1">
              <a:buFont typeface="Arial" panose="020B0604020202020204" pitchFamily="34" charset="0"/>
              <a:buChar char="•"/>
            </a:pPr>
            <a:r>
              <a:rPr lang="de-DE" dirty="0"/>
              <a:t>Für Base Images, welche immer aktuell sein sollen</a:t>
            </a:r>
          </a:p>
          <a:p>
            <a:pPr>
              <a:buFont typeface="Arial" panose="020B0604020202020204" pitchFamily="34" charset="0"/>
              <a:buChar char="•"/>
            </a:pPr>
            <a:r>
              <a:rPr lang="de-DE" dirty="0"/>
              <a:t>Unique tags</a:t>
            </a:r>
          </a:p>
          <a:p>
            <a:pPr lvl="1">
              <a:buFont typeface="Arial" panose="020B0604020202020204" pitchFamily="34" charset="0"/>
              <a:buChar char="•"/>
            </a:pPr>
            <a:r>
              <a:rPr lang="de-DE" dirty="0"/>
              <a:t>Wenn Container in die </a:t>
            </a:r>
            <a:r>
              <a:rPr lang="de-DE" dirty="0" err="1"/>
              <a:t>Production</a:t>
            </a:r>
            <a:r>
              <a:rPr lang="de-DE" dirty="0"/>
              <a:t> gehen</a:t>
            </a:r>
          </a:p>
          <a:p>
            <a:pPr lvl="1">
              <a:buFont typeface="Arial" panose="020B0604020202020204" pitchFamily="34" charset="0"/>
              <a:buChar char="•"/>
            </a:pPr>
            <a:r>
              <a:rPr lang="de-DE" dirty="0"/>
              <a:t>Empfehlung: </a:t>
            </a:r>
            <a:r>
              <a:rPr lang="de-DE" dirty="0" err="1"/>
              <a:t>Build</a:t>
            </a:r>
            <a:r>
              <a:rPr lang="de-DE" dirty="0"/>
              <a:t> ID Tag</a:t>
            </a:r>
          </a:p>
          <a:p>
            <a:pPr>
              <a:buFont typeface="Arial" panose="020B0604020202020204" pitchFamily="34" charset="0"/>
              <a:buChar char="•"/>
            </a:pPr>
            <a:r>
              <a:rPr lang="de-DE" dirty="0" err="1"/>
              <a:t>SemVer</a:t>
            </a:r>
            <a:endParaRPr lang="de-DE" dirty="0"/>
          </a:p>
          <a:p>
            <a:pPr lvl="1">
              <a:buFont typeface="Arial" panose="020B0604020202020204" pitchFamily="34" charset="0"/>
              <a:buChar char="•"/>
            </a:pPr>
            <a:r>
              <a:rPr lang="de-DE" dirty="0"/>
              <a:t>Koppelt ein Image ans darunterliegende </a:t>
            </a:r>
            <a:r>
              <a:rPr lang="de-DE" dirty="0" err="1"/>
              <a:t>Changeset</a:t>
            </a:r>
            <a:endParaRPr lang="de-DE" dirty="0"/>
          </a:p>
          <a:p>
            <a:pPr lvl="1">
              <a:buFont typeface="Arial" panose="020B0604020202020204" pitchFamily="34" charset="0"/>
              <a:buChar char="•"/>
            </a:pPr>
            <a:r>
              <a:rPr lang="de-DE" dirty="0"/>
              <a:t>Kann automatisiert werden</a:t>
            </a:r>
          </a:p>
          <a:p>
            <a:pPr lvl="1">
              <a:buFont typeface="Arial" panose="020B0604020202020204" pitchFamily="34" charset="0"/>
              <a:buChar char="•"/>
            </a:pPr>
            <a:r>
              <a:rPr lang="de-DE" dirty="0"/>
              <a:t>Nutzer kriegen kompatibles </a:t>
            </a:r>
            <a:r>
              <a:rPr lang="de-DE" dirty="0" err="1"/>
              <a:t>Build</a:t>
            </a:r>
            <a:r>
              <a:rPr lang="de-DE" dirty="0"/>
              <a:t> für ihre Anwendungen</a:t>
            </a:r>
          </a:p>
          <a:p>
            <a:pPr>
              <a:buFont typeface="Arial" panose="020B0604020202020204" pitchFamily="34" charset="0"/>
              <a:buChar char="•"/>
            </a:pPr>
            <a:r>
              <a:rPr lang="de-DE" dirty="0"/>
              <a:t>Rolling und </a:t>
            </a:r>
            <a:r>
              <a:rPr lang="de-DE" dirty="0" err="1"/>
              <a:t>SemVer</a:t>
            </a:r>
            <a:r>
              <a:rPr lang="de-DE" dirty="0"/>
              <a:t> lassen sich gut kombinieren</a:t>
            </a:r>
          </a:p>
          <a:p>
            <a:pPr>
              <a:buFont typeface="Arial" panose="020B0604020202020204" pitchFamily="34" charset="0"/>
              <a:buChar char="•"/>
            </a:pPr>
            <a:r>
              <a:rPr lang="de-DE" dirty="0"/>
              <a:t>In kleinen Teams mit manuell überschaubaren Umfang</a:t>
            </a:r>
          </a:p>
          <a:p>
            <a:pPr lvl="1">
              <a:buFont typeface="Arial" panose="020B0604020202020204" pitchFamily="34" charset="0"/>
              <a:buChar char="•"/>
            </a:pPr>
            <a:r>
              <a:rPr lang="de-DE" dirty="0"/>
              <a:t>Digests, </a:t>
            </a:r>
            <a:r>
              <a:rPr lang="de-DE" dirty="0" err="1"/>
              <a:t>Git</a:t>
            </a:r>
            <a:r>
              <a:rPr lang="de-DE" dirty="0"/>
              <a:t> Commit Hash, </a:t>
            </a:r>
            <a:r>
              <a:rPr lang="de-DE" dirty="0" err="1"/>
              <a:t>Timestamps</a:t>
            </a:r>
            <a:r>
              <a:rPr lang="de-DE" dirty="0"/>
              <a:t> oder </a:t>
            </a:r>
            <a:r>
              <a:rPr lang="de-DE" dirty="0" err="1"/>
              <a:t>Build</a:t>
            </a:r>
            <a:r>
              <a:rPr lang="de-DE" dirty="0"/>
              <a:t> IDs nutzbar</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343330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Verwendung mit </a:t>
            </a:r>
            <a:r>
              <a:rPr lang="de-DE" b="1" dirty="0" err="1"/>
              <a:t>GitLab</a:t>
            </a:r>
            <a:endParaRPr lang="de-DE" b="1" dirty="0"/>
          </a:p>
          <a:p>
            <a:pPr>
              <a:buFont typeface="Arial" panose="020B0604020202020204" pitchFamily="34" charset="0"/>
              <a:buChar char="•"/>
            </a:pPr>
            <a:r>
              <a:rPr lang="de-DE" dirty="0"/>
              <a:t>Authentifizierung mit der Container Registry</a:t>
            </a:r>
          </a:p>
          <a:p>
            <a:pPr>
              <a:buFont typeface="Arial" panose="020B0604020202020204" pitchFamily="34" charset="0"/>
              <a:buChar char="•"/>
            </a:pPr>
            <a:r>
              <a:rPr lang="de-DE" dirty="0" err="1"/>
              <a:t>GitLab</a:t>
            </a:r>
            <a:r>
              <a:rPr lang="de-DE" dirty="0"/>
              <a:t> CI/CD zum authentifizieren</a:t>
            </a:r>
          </a:p>
          <a:p>
            <a:pPr>
              <a:buFont typeface="Arial" panose="020B0604020202020204" pitchFamily="34" charset="0"/>
              <a:buChar char="•"/>
            </a:pPr>
            <a:r>
              <a:rPr lang="de-DE" dirty="0"/>
              <a:t>Images bauen und pushen</a:t>
            </a:r>
          </a:p>
          <a:p>
            <a:pPr lvl="1">
              <a:buFont typeface="Arial" panose="020B0604020202020204" pitchFamily="34" charset="0"/>
              <a:buChar char="•"/>
            </a:pPr>
            <a:r>
              <a:rPr lang="de-DE" dirty="0"/>
              <a:t>Docker</a:t>
            </a:r>
          </a:p>
          <a:p>
            <a:pPr lvl="1">
              <a:buFont typeface="Arial" panose="020B0604020202020204" pitchFamily="34" charset="0"/>
              <a:buChar char="•"/>
            </a:pPr>
            <a:r>
              <a:rPr lang="de-DE" dirty="0" err="1"/>
              <a:t>GitLab</a:t>
            </a:r>
            <a:r>
              <a:rPr lang="de-DE" dirty="0"/>
              <a:t> CI/CD</a:t>
            </a:r>
          </a:p>
          <a:p>
            <a:pPr lvl="2">
              <a:buFont typeface="Arial" panose="020B0604020202020204" pitchFamily="34" charset="0"/>
              <a:buChar char="•"/>
            </a:pPr>
            <a:r>
              <a:rPr lang="de-DE" sz="1800" dirty="0"/>
              <a:t>Docker-in-Docker Container Image (Container Registry)</a:t>
            </a:r>
          </a:p>
          <a:p>
            <a:pPr lvl="2">
              <a:buFont typeface="Arial" panose="020B0604020202020204" pitchFamily="34" charset="0"/>
              <a:buChar char="•"/>
            </a:pPr>
            <a:r>
              <a:rPr lang="de-DE" sz="1800" dirty="0"/>
              <a:t>Docker-in-Docker Container Image (</a:t>
            </a:r>
            <a:r>
              <a:rPr lang="de-DE" sz="1800" dirty="0" err="1"/>
              <a:t>Dependency</a:t>
            </a:r>
            <a:r>
              <a:rPr lang="de-DE" sz="1800" dirty="0"/>
              <a:t> Proxy)</a:t>
            </a:r>
          </a:p>
          <a:p>
            <a:pPr>
              <a:buFont typeface="Arial" panose="020B0604020202020204" pitchFamily="34" charset="0"/>
              <a:buChar char="•"/>
            </a:pPr>
            <a:r>
              <a:rPr lang="de-DE" dirty="0"/>
              <a:t>Container Registry Beispiele mit </a:t>
            </a:r>
            <a:r>
              <a:rPr lang="de-DE" dirty="0" err="1"/>
              <a:t>GitLab</a:t>
            </a:r>
            <a:r>
              <a:rPr lang="de-DE" dirty="0"/>
              <a:t> CI/CD</a:t>
            </a:r>
          </a:p>
          <a:p>
            <a:pPr lvl="2">
              <a:buFont typeface="Arial" panose="020B0604020202020204" pitchFamily="34" charset="0"/>
              <a:buChar char="•"/>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944366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err="1"/>
              <a:t>GitLab</a:t>
            </a:r>
            <a:r>
              <a:rPr lang="de-DE" altLang="de-DE" sz="1400" dirty="0"/>
              <a:t>-Runner &amp; Docker-Registry</a:t>
            </a:r>
          </a:p>
          <a:p>
            <a:pPr lvl="1">
              <a:buFont typeface="Arial" panose="020B0604020202020204" pitchFamily="34" charset="0"/>
              <a:buChar char="•"/>
            </a:pPr>
            <a:r>
              <a:rPr lang="de-DE" altLang="de-DE" sz="1400" u="sng" dirty="0"/>
              <a:t>Erstellen von Release- und </a:t>
            </a:r>
            <a:r>
              <a:rPr lang="de-DE" altLang="de-DE" sz="1400" u="sng" dirty="0" err="1"/>
              <a:t>Tagged</a:t>
            </a:r>
            <a:r>
              <a:rPr lang="de-DE" altLang="de-DE" sz="1400" u="sng"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071277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a:t>Release- und </a:t>
            </a:r>
            <a:r>
              <a:rPr lang="de-DE" cap="none" dirty="0" err="1"/>
              <a:t>Tagged</a:t>
            </a:r>
            <a:r>
              <a:rPr lang="de-DE" cap="none" dirty="0"/>
              <a:t>-Images</a:t>
            </a:r>
          </a:p>
        </p:txBody>
      </p:sp>
      <p:sp>
        <p:nvSpPr>
          <p:cNvPr id="3" name="Untertitel 2"/>
          <p:cNvSpPr>
            <a:spLocks noGrp="1"/>
          </p:cNvSpPr>
          <p:nvPr>
            <p:ph type="body" idx="1"/>
          </p:nvPr>
        </p:nvSpPr>
        <p:spPr/>
        <p:txBody>
          <a:bodyPr/>
          <a:lstStyle/>
          <a:p>
            <a:r>
              <a:rPr lang="de-DE" dirty="0"/>
              <a:t>Erstellen von</a:t>
            </a:r>
          </a:p>
        </p:txBody>
      </p:sp>
    </p:spTree>
    <p:extLst>
      <p:ext uri="{BB962C8B-B14F-4D97-AF65-F5344CB8AC3E}">
        <p14:creationId xmlns:p14="http://schemas.microsoft.com/office/powerpoint/2010/main" val="614702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Agenda</a:t>
            </a:r>
          </a:p>
          <a:p>
            <a:pPr>
              <a:buFont typeface="Arial" panose="020B0604020202020204" pitchFamily="34" charset="0"/>
              <a:buChar char="•"/>
            </a:pPr>
            <a:r>
              <a:rPr lang="de-DE" dirty="0"/>
              <a:t>Tagging von Docker Images</a:t>
            </a:r>
          </a:p>
          <a:p>
            <a:pPr>
              <a:buFont typeface="Arial" panose="020B0604020202020204" pitchFamily="34" charset="0"/>
              <a:buChar char="•"/>
            </a:pPr>
            <a:r>
              <a:rPr lang="de-DE" dirty="0"/>
              <a:t>Strategien zum Image Tagging</a:t>
            </a:r>
          </a:p>
          <a:p>
            <a:pPr>
              <a:buFont typeface="Arial" panose="020B0604020202020204" pitchFamily="34" charset="0"/>
              <a:buChar char="•"/>
            </a:pPr>
            <a:r>
              <a:rPr lang="de-DE" dirty="0"/>
              <a:t>Verwendung mit </a:t>
            </a:r>
            <a:r>
              <a:rPr lang="de-DE" dirty="0" err="1"/>
              <a:t>GitLab</a:t>
            </a:r>
            <a:endParaRPr lang="de-DE" dirty="0"/>
          </a:p>
        </p:txBody>
      </p:sp>
    </p:spTree>
    <p:extLst>
      <p:ext uri="{BB962C8B-B14F-4D97-AF65-F5344CB8AC3E}">
        <p14:creationId xmlns:p14="http://schemas.microsoft.com/office/powerpoint/2010/main" val="2341426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von Docker Images</a:t>
            </a:r>
          </a:p>
          <a:p>
            <a:pPr>
              <a:buFont typeface="Arial" panose="020B0604020202020204" pitchFamily="34" charset="0"/>
              <a:buChar char="•"/>
            </a:pPr>
            <a:r>
              <a:rPr lang="de-DE" dirty="0"/>
              <a:t>Was ist Tagging?</a:t>
            </a:r>
          </a:p>
          <a:p>
            <a:pPr>
              <a:buFont typeface="Arial" panose="020B0604020202020204" pitchFamily="34" charset="0"/>
              <a:buChar char="•"/>
            </a:pPr>
            <a:r>
              <a:rPr lang="de-DE" dirty="0"/>
              <a:t>Warum Tagging?</a:t>
            </a:r>
          </a:p>
          <a:p>
            <a:pPr>
              <a:buFont typeface="Arial" panose="020B0604020202020204" pitchFamily="34" charset="0"/>
              <a:buChar char="•"/>
            </a:pPr>
            <a:r>
              <a:rPr lang="de-DE" dirty="0"/>
              <a:t>Tagging während des </a:t>
            </a:r>
            <a:r>
              <a:rPr lang="de-DE" dirty="0" err="1"/>
              <a:t>Builds</a:t>
            </a:r>
            <a:endParaRPr lang="de-DE" dirty="0"/>
          </a:p>
          <a:p>
            <a:pPr>
              <a:buFont typeface="Arial" panose="020B0604020202020204" pitchFamily="34" charset="0"/>
              <a:buChar char="•"/>
            </a:pPr>
            <a:r>
              <a:rPr lang="de-DE" dirty="0"/>
              <a:t>Tagging nach dem </a:t>
            </a:r>
            <a:r>
              <a:rPr lang="de-DE" dirty="0" err="1"/>
              <a:t>Build</a:t>
            </a:r>
            <a:endParaRPr lang="de-DE" dirty="0"/>
          </a:p>
          <a:p>
            <a:pPr>
              <a:buFont typeface="Arial" panose="020B0604020202020204" pitchFamily="34" charset="0"/>
              <a:buChar char="•"/>
            </a:pPr>
            <a:r>
              <a:rPr lang="de-DE" dirty="0"/>
              <a:t>Best </a:t>
            </a:r>
            <a:r>
              <a:rPr lang="de-DE" dirty="0" err="1"/>
              <a:t>Practises</a:t>
            </a:r>
            <a:endParaRPr lang="de-DE" dirty="0"/>
          </a:p>
        </p:txBody>
      </p:sp>
    </p:spTree>
    <p:extLst>
      <p:ext uri="{BB962C8B-B14F-4D97-AF65-F5344CB8AC3E}">
        <p14:creationId xmlns:p14="http://schemas.microsoft.com/office/powerpoint/2010/main" val="842267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Was ist Tagging?</a:t>
            </a:r>
          </a:p>
          <a:p>
            <a:pPr>
              <a:buFont typeface="Arial" panose="020B0604020202020204" pitchFamily="34" charset="0"/>
              <a:buChar char="•"/>
            </a:pPr>
            <a:r>
              <a:rPr lang="de-DE" dirty="0"/>
              <a:t>Jedes Docker Image hat eine </a:t>
            </a:r>
            <a:r>
              <a:rPr lang="de-DE" dirty="0" err="1"/>
              <a:t>unique</a:t>
            </a:r>
            <a:r>
              <a:rPr lang="de-DE" dirty="0"/>
              <a:t> ID</a:t>
            </a:r>
          </a:p>
          <a:p>
            <a:pPr lvl="1">
              <a:buFont typeface="Arial" panose="020B0604020202020204" pitchFamily="34" charset="0"/>
              <a:buChar char="•"/>
            </a:pPr>
            <a:r>
              <a:rPr lang="de-DE" dirty="0"/>
              <a:t>Mit IDs zu arbeiten kann umständlich sein</a:t>
            </a:r>
          </a:p>
          <a:p>
            <a:pPr>
              <a:buFont typeface="Arial" panose="020B0604020202020204" pitchFamily="34" charset="0"/>
              <a:buChar char="•"/>
            </a:pPr>
            <a:r>
              <a:rPr lang="de-DE" dirty="0"/>
              <a:t>Lesbare Alternative… Image Tagging!</a:t>
            </a:r>
          </a:p>
          <a:p>
            <a:pPr>
              <a:buFont typeface="Arial" panose="020B0604020202020204" pitchFamily="34" charset="0"/>
              <a:buChar char="•"/>
            </a:pPr>
            <a:r>
              <a:rPr lang="de-DE" dirty="0"/>
              <a:t>Tagging vergleichbar mit </a:t>
            </a:r>
            <a:r>
              <a:rPr lang="de-DE" dirty="0" err="1"/>
              <a:t>Labeling</a:t>
            </a:r>
            <a:r>
              <a:rPr lang="de-DE" dirty="0"/>
              <a:t> (Beschriftung)</a:t>
            </a:r>
            <a:endParaRPr lang="de-DE" b="1" dirty="0"/>
          </a:p>
          <a:p>
            <a:pPr>
              <a:buFont typeface="Arial" panose="020B0604020202020204" pitchFamily="34" charset="0"/>
              <a:buChar char="•"/>
            </a:pPr>
            <a:r>
              <a:rPr lang="de-DE" dirty="0"/>
              <a:t>Tags erlauben aussagekräftige Namen</a:t>
            </a:r>
          </a:p>
          <a:p>
            <a:pPr lvl="1">
              <a:buFont typeface="Arial" panose="020B0604020202020204" pitchFamily="34" charset="0"/>
              <a:buChar char="•"/>
            </a:pPr>
            <a:r>
              <a:rPr lang="de-DE" dirty="0"/>
              <a:t>Leichter zu identifizieren</a:t>
            </a:r>
          </a:p>
          <a:p>
            <a:pPr lvl="1">
              <a:buFont typeface="Arial" panose="020B0604020202020204" pitchFamily="34" charset="0"/>
              <a:buChar char="•"/>
            </a:pPr>
            <a:r>
              <a:rPr lang="de-DE" dirty="0"/>
              <a:t>Einfacher zu benutzen</a:t>
            </a:r>
          </a:p>
        </p:txBody>
      </p:sp>
    </p:spTree>
    <p:extLst>
      <p:ext uri="{BB962C8B-B14F-4D97-AF65-F5344CB8AC3E}">
        <p14:creationId xmlns:p14="http://schemas.microsoft.com/office/powerpoint/2010/main" val="3049989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Warum Tagging?</a:t>
            </a:r>
          </a:p>
          <a:p>
            <a:pPr>
              <a:buFont typeface="Arial" panose="020B0604020202020204" pitchFamily="34" charset="0"/>
              <a:buChar char="•"/>
            </a:pPr>
            <a:r>
              <a:rPr lang="de-DE" dirty="0"/>
              <a:t>Lesbarkeit</a:t>
            </a:r>
          </a:p>
          <a:p>
            <a:pPr lvl="1">
              <a:buFont typeface="Arial" panose="020B0604020202020204" pitchFamily="34" charset="0"/>
              <a:buChar char="•"/>
            </a:pPr>
            <a:r>
              <a:rPr lang="de-DE" dirty="0"/>
              <a:t>Im Vergleich zu IDs besser lesbar und benutzerfreundlicher</a:t>
            </a:r>
          </a:p>
          <a:p>
            <a:pPr>
              <a:buFont typeface="Arial" panose="020B0604020202020204" pitchFamily="34" charset="0"/>
              <a:buChar char="•"/>
            </a:pPr>
            <a:r>
              <a:rPr lang="de-DE" dirty="0"/>
              <a:t>Versionskontrolle</a:t>
            </a:r>
          </a:p>
          <a:p>
            <a:pPr lvl="1">
              <a:buFont typeface="Arial" panose="020B0604020202020204" pitchFamily="34" charset="0"/>
              <a:buChar char="•"/>
            </a:pPr>
            <a:r>
              <a:rPr lang="de-DE" dirty="0"/>
              <a:t>Helfen beim </a:t>
            </a:r>
            <a:r>
              <a:rPr lang="de-DE" dirty="0" err="1"/>
              <a:t>Maintaining</a:t>
            </a:r>
            <a:r>
              <a:rPr lang="de-DE" dirty="0"/>
              <a:t> von verschiedenen Versionen des Images</a:t>
            </a:r>
          </a:p>
          <a:p>
            <a:pPr>
              <a:buFont typeface="Arial" panose="020B0604020202020204" pitchFamily="34" charset="0"/>
              <a:buChar char="•"/>
            </a:pPr>
            <a:r>
              <a:rPr lang="de-DE" dirty="0"/>
              <a:t>Convenience</a:t>
            </a:r>
          </a:p>
          <a:p>
            <a:pPr lvl="1">
              <a:buFont typeface="Arial" panose="020B0604020202020204" pitchFamily="34" charset="0"/>
              <a:buChar char="•"/>
            </a:pPr>
            <a:r>
              <a:rPr lang="de-DE" dirty="0"/>
              <a:t>In Befehlen und Skripten leichter zu verwenden</a:t>
            </a:r>
          </a:p>
        </p:txBody>
      </p:sp>
    </p:spTree>
    <p:extLst>
      <p:ext uri="{BB962C8B-B14F-4D97-AF65-F5344CB8AC3E}">
        <p14:creationId xmlns:p14="http://schemas.microsoft.com/office/powerpoint/2010/main" val="2151935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während des </a:t>
            </a:r>
            <a:r>
              <a:rPr lang="de-DE" b="1" dirty="0" err="1"/>
              <a:t>Builds</a:t>
            </a:r>
            <a:endParaRPr lang="de-DE" b="1" dirty="0"/>
          </a:p>
          <a:p>
            <a:pPr>
              <a:buFont typeface="Arial" panose="020B0604020202020204" pitchFamily="34" charset="0"/>
              <a:buChar char="•"/>
            </a:pPr>
            <a:r>
              <a:rPr lang="de-DE" dirty="0"/>
              <a:t>Mit dem –t </a:t>
            </a:r>
            <a:r>
              <a:rPr lang="de-DE" dirty="0" err="1"/>
              <a:t>Flag</a:t>
            </a:r>
            <a:r>
              <a:rPr lang="de-DE" dirty="0"/>
              <a:t> während des </a:t>
            </a:r>
            <a:r>
              <a:rPr lang="de-DE" dirty="0" err="1"/>
              <a:t>Build</a:t>
            </a:r>
            <a:r>
              <a:rPr lang="de-DE" dirty="0"/>
              <a:t>-Prozesses</a:t>
            </a:r>
          </a:p>
          <a:p>
            <a:pPr>
              <a:buFont typeface="Arial" panose="020B0604020202020204" pitchFamily="34" charset="0"/>
              <a:buChar char="•"/>
            </a:pPr>
            <a:endParaRPr lang="de-DE" dirty="0"/>
          </a:p>
          <a:p>
            <a:pPr marL="0" indent="0">
              <a:buNone/>
            </a:pP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build</a:t>
            </a:r>
            <a:r>
              <a:rPr lang="de-DE" dirty="0">
                <a:latin typeface="Consolas" panose="020B0609020204030204" pitchFamily="49" charset="0"/>
              </a:rPr>
              <a:t> –t [</a:t>
            </a:r>
            <a:r>
              <a:rPr lang="de-DE" dirty="0" err="1">
                <a:latin typeface="Consolas" panose="020B0609020204030204" pitchFamily="49" charset="0"/>
              </a:rPr>
              <a:t>repository</a:t>
            </a:r>
            <a:r>
              <a:rPr lang="de-DE" dirty="0">
                <a:latin typeface="Consolas" panose="020B0609020204030204" pitchFamily="49" charset="0"/>
              </a:rPr>
              <a:t>]:[TAG] .</a:t>
            </a:r>
          </a:p>
        </p:txBody>
      </p:sp>
    </p:spTree>
    <p:extLst>
      <p:ext uri="{BB962C8B-B14F-4D97-AF65-F5344CB8AC3E}">
        <p14:creationId xmlns:p14="http://schemas.microsoft.com/office/powerpoint/2010/main" val="1486928609"/>
      </p:ext>
    </p:extLst>
  </p:cSld>
  <p:clrMapOvr>
    <a:masterClrMapping/>
  </p:clrMapOvr>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1051</Words>
  <Application>Microsoft Office PowerPoint</Application>
  <PresentationFormat>Bildschirmpräsentation (4:3)</PresentationFormat>
  <Paragraphs>212</Paragraphs>
  <Slides>21</Slides>
  <Notes>8</Notes>
  <HiddenSlides>0</HiddenSlides>
  <MMClips>0</MMClips>
  <ScaleCrop>false</ScaleCrop>
  <HeadingPairs>
    <vt:vector size="6" baseType="variant">
      <vt:variant>
        <vt:lpstr>Verwendete Schriftarten</vt:lpstr>
      </vt:variant>
      <vt:variant>
        <vt:i4>6</vt:i4>
      </vt:variant>
      <vt:variant>
        <vt:lpstr>Design</vt:lpstr>
      </vt:variant>
      <vt:variant>
        <vt:i4>2</vt:i4>
      </vt:variant>
      <vt:variant>
        <vt:lpstr>Folientitel</vt:lpstr>
      </vt:variant>
      <vt:variant>
        <vt:i4>21</vt:i4>
      </vt:variant>
    </vt:vector>
  </HeadingPairs>
  <TitlesOfParts>
    <vt:vector size="29" baseType="lpstr">
      <vt:lpstr>Arial</vt:lpstr>
      <vt:lpstr>Consolas</vt:lpstr>
      <vt:lpstr>Monotype Sorts</vt:lpstr>
      <vt:lpstr>open sans</vt:lpstr>
      <vt:lpstr>open sans semibold</vt:lpstr>
      <vt:lpstr>Times New Roman</vt:lpstr>
      <vt:lpstr>vorlneu</vt:lpstr>
      <vt:lpstr>Benutzerdefiniertes Design</vt:lpstr>
      <vt:lpstr>Tag 3: Docker, GitLab CI &amp; Deployment-Strategien</vt:lpstr>
      <vt:lpstr>Agenda</vt:lpstr>
      <vt:lpstr>Agenda</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Patrick Moebius</cp:lastModifiedBy>
  <cp:revision>422</cp:revision>
  <cp:lastPrinted>1996-08-01T16:36:58Z</cp:lastPrinted>
  <dcterms:created xsi:type="dcterms:W3CDTF">2024-05-03T10:07:43Z</dcterms:created>
  <dcterms:modified xsi:type="dcterms:W3CDTF">2024-06-01T10:27:47Z</dcterms:modified>
</cp:coreProperties>
</file>