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8"/>
  </p:notesMasterIdLst>
  <p:handoutMasterIdLst>
    <p:handoutMasterId r:id="rId29"/>
  </p:handoutMasterIdLst>
  <p:sldIdLst>
    <p:sldId id="288" r:id="rId3"/>
    <p:sldId id="289" r:id="rId4"/>
    <p:sldId id="291" r:id="rId5"/>
    <p:sldId id="587" r:id="rId6"/>
    <p:sldId id="590" r:id="rId7"/>
    <p:sldId id="290" r:id="rId8"/>
    <p:sldId id="602" r:id="rId9"/>
    <p:sldId id="600" r:id="rId10"/>
    <p:sldId id="597" r:id="rId11"/>
    <p:sldId id="596" r:id="rId12"/>
    <p:sldId id="292" r:id="rId13"/>
    <p:sldId id="589" r:id="rId14"/>
    <p:sldId id="593" r:id="rId15"/>
    <p:sldId id="591" r:id="rId16"/>
    <p:sldId id="592" r:id="rId17"/>
    <p:sldId id="599" r:id="rId18"/>
    <p:sldId id="601" r:id="rId19"/>
    <p:sldId id="604" r:id="rId20"/>
    <p:sldId id="603" r:id="rId21"/>
    <p:sldId id="609" r:id="rId22"/>
    <p:sldId id="605" r:id="rId23"/>
    <p:sldId id="608" r:id="rId24"/>
    <p:sldId id="606" r:id="rId25"/>
    <p:sldId id="607" r:id="rId26"/>
    <p:sldId id="598" r:id="rId2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https://opstree.com/blog/2020/02/18/why-gitops-is-so-exciting/</a:t>
            </a:r>
          </a:p>
          <a:p>
            <a:endParaRPr lang="de-DE" dirty="0"/>
          </a:p>
          <a:p>
            <a:r>
              <a:rPr lang="de-DE" dirty="0"/>
              <a:t>Jo, was machen wir hier… Mit dem Zitat von </a:t>
            </a:r>
            <a:r>
              <a:rPr lang="de-DE" dirty="0" err="1"/>
              <a:t>GitLab</a:t>
            </a:r>
            <a:r>
              <a:rPr lang="de-DE" dirty="0"/>
              <a:t> tauschen? Also Zitat zuerst?</a:t>
            </a:r>
          </a:p>
          <a:p>
            <a:endParaRPr lang="de-DE" dirty="0"/>
          </a:p>
          <a:p>
            <a:r>
              <a:rPr lang="de-DE" dirty="0"/>
              <a:t>Idee: Hier mal abfragen, was die Teilnehmer so kennen und wie das Ganze irgendwie zusammengehören könnte.</a:t>
            </a:r>
          </a:p>
          <a:p>
            <a:r>
              <a:rPr lang="de-DE" dirty="0"/>
              <a:t>Danach dann die Folie mit der „Definition“ zu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GitLab</a:t>
            </a:r>
            <a:r>
              <a:rPr lang="de-DE" dirty="0"/>
              <a:t> selbst.</a:t>
            </a:r>
          </a:p>
          <a:p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 und Docker bräuchten auch eigentlich je einen eigenen Punkt…? Naja, könnte man auch zu Beginn erstmal so „stehen lassen“ und später dann damit aufklären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Ein Audit Trail 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bezeichnet die korrekte Durchführung von Prozessen und die Einhaltung aller dafür definierten Schritte</a:t>
            </a: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. Dabei hinterlässt jede Abfolge einer Handlung oder eines Ereignisses eine Spur. Durch den Audit kann dieser Trail zurückverfolgt, protokolliert und archiviert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5410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413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Self-</a:t>
            </a:r>
            <a:r>
              <a:rPr lang="de-DE" dirty="0" err="1"/>
              <a:t>healing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Kontinuerliche</a:t>
            </a:r>
            <a:r>
              <a:rPr lang="de-DE" dirty="0"/>
              <a:t> Abgleichen des </a:t>
            </a:r>
            <a:r>
              <a:rPr lang="de-DE" dirty="0" err="1"/>
              <a:t>GitOps</a:t>
            </a:r>
            <a:r>
              <a:rPr lang="de-DE" dirty="0"/>
              <a:t>-Operator nicht nur gegen das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, sondern auch gegen den API-Server von </a:t>
            </a:r>
            <a:r>
              <a:rPr lang="de-DE" dirty="0" err="1"/>
              <a:t>Kubernetes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Auch da würde der Operator eingreifen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157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</a:p>
          <a:p>
            <a:r>
              <a:rPr lang="de-DE" dirty="0"/>
              <a:t>https://github.com/weaveworks/awesome-gitops?tab=readme-ov-file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https://github.com/argoproj/argo-cd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https://github.com/fluxcd/flux2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https://github.com/fluxcd/flagger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https://jenkins-x.io/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https://www.kubestack.com/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https://werf.io/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https://pipecd.dev/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https://docs.gitlab.com/ee/user/clusters/agent/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893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</a:t>
            </a:r>
          </a:p>
          <a:p>
            <a:r>
              <a:rPr lang="de-DE" dirty="0"/>
              <a:t>Imgflip.com</a:t>
            </a:r>
          </a:p>
          <a:p>
            <a:endParaRPr lang="de-DE" dirty="0"/>
          </a:p>
          <a:p>
            <a:r>
              <a:rPr lang="de-DE" dirty="0"/>
              <a:t>Side </a:t>
            </a:r>
            <a:r>
              <a:rPr lang="de-DE" dirty="0" err="1"/>
              <a:t>car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9284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https://kubernetes.io/docs/concepts/workloads/pods/sidecar-containers/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6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https://blog.kubesimplify.com/gitops-demystified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32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https://about.gitlab.com/topics/gitops/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805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https://www.portainer.io/blog/gitops-in-a-nutshell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291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https://opengitops.dev/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https://github.com/open-gitops/documents/blob/v1.0.0/GLOSSARY.md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Zu 4. Der CI-Server läuft im vergleich zum </a:t>
            </a:r>
            <a:r>
              <a:rPr lang="de-DE" dirty="0" err="1"/>
              <a:t>GitOps</a:t>
            </a:r>
            <a:r>
              <a:rPr lang="de-DE" dirty="0"/>
              <a:t>-Operator nur einmalig durch. Der </a:t>
            </a:r>
            <a:r>
              <a:rPr lang="de-DE" dirty="0" err="1"/>
              <a:t>GitOps</a:t>
            </a:r>
            <a:r>
              <a:rPr lang="de-DE" dirty="0"/>
              <a:t>-Operator prüft kontinuierlich.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1)</a:t>
            </a:r>
          </a:p>
          <a:p>
            <a:r>
              <a:rPr lang="de-DE" dirty="0" err="1"/>
              <a:t>CIOps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Dieser baut, testet, </a:t>
            </a:r>
            <a:r>
              <a:rPr lang="de-DE" dirty="0" err="1"/>
              <a:t>linted</a:t>
            </a:r>
            <a:r>
              <a:rPr lang="de-DE" dirty="0"/>
              <a:t>, statisch analysiert 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wenn das alles erfolgreich war, wird in </a:t>
            </a:r>
            <a:r>
              <a:rPr lang="de-DE" dirty="0" err="1"/>
              <a:t>in</a:t>
            </a:r>
            <a:r>
              <a:rPr lang="de-DE" dirty="0"/>
              <a:t> eine Betriebsumgebung </a:t>
            </a:r>
            <a:r>
              <a:rPr lang="de-DE" dirty="0" err="1"/>
              <a:t>deployed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„Push“-Prinzip (durch den deploy-Pfeil!), wie der Code in die produktive Umgebung kommt.</a:t>
            </a:r>
          </a:p>
          <a:p>
            <a:endParaRPr lang="de-DE" dirty="0"/>
          </a:p>
          <a:p>
            <a:r>
              <a:rPr lang="de-DE" dirty="0"/>
              <a:t>2) </a:t>
            </a:r>
            <a:r>
              <a:rPr lang="de-DE" dirty="0" err="1"/>
              <a:t>GitOps</a:t>
            </a:r>
            <a:r>
              <a:rPr lang="de-DE" dirty="0"/>
              <a:t>, kleiner aber feiner Unterschied: „Pull“-Prinzip aus dem K8s Cluster heraus.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Der/das Cluster zieht sich sein Stake aus dem </a:t>
            </a:r>
            <a:r>
              <a:rPr lang="de-DE" dirty="0" err="1"/>
              <a:t>Git</a:t>
            </a:r>
            <a:r>
              <a:rPr lang="de-DE" dirty="0"/>
              <a:t> selbst.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geschieht durch die Umsetzung des Operator-Pattern im </a:t>
            </a:r>
            <a:r>
              <a:rPr lang="de-DE" dirty="0" err="1"/>
              <a:t>Kubernetes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GitOps</a:t>
            </a:r>
            <a:r>
              <a:rPr lang="de-DE" dirty="0"/>
              <a:t> Operator lauscht auf das </a:t>
            </a:r>
            <a:r>
              <a:rPr lang="de-DE" dirty="0" err="1"/>
              <a:t>Git</a:t>
            </a:r>
            <a:r>
              <a:rPr lang="de-DE" dirty="0"/>
              <a:t> Repo und dort den Zielzustand des Systems abruft (= SOLL-Zustand) und dieser wird verglichen mit dem IST-Zustand (bereitgestellt durch den API Server) des Clusters.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es zwischen diesen beiden Zuständen einen Unterschied gibt, dann wird der </a:t>
            </a:r>
            <a:r>
              <a:rPr lang="de-DE" dirty="0" err="1"/>
              <a:t>GitOps</a:t>
            </a:r>
            <a:r>
              <a:rPr lang="de-DE" dirty="0"/>
              <a:t> Operator aktiv und gleicht den IST-Zustand and den SOLL-Zustand an.</a:t>
            </a:r>
          </a:p>
          <a:p>
            <a:endParaRPr lang="de-DE" dirty="0"/>
          </a:p>
          <a:p>
            <a:r>
              <a:rPr lang="de-DE" dirty="0"/>
              <a:t>3) Wie wird beim </a:t>
            </a:r>
            <a:r>
              <a:rPr lang="de-DE" dirty="0" err="1"/>
              <a:t>CIOps</a:t>
            </a:r>
            <a:r>
              <a:rPr lang="de-DE" dirty="0"/>
              <a:t> das </a:t>
            </a:r>
            <a:r>
              <a:rPr lang="de-DE" dirty="0" err="1"/>
              <a:t>Deployment</a:t>
            </a:r>
            <a:r>
              <a:rPr lang="de-DE" dirty="0"/>
              <a:t> durchgeführt? (Frage in die Runde??!)</a:t>
            </a:r>
          </a:p>
          <a:p>
            <a:r>
              <a:rPr lang="de-DE" dirty="0"/>
              <a:t>Beim CI-Server ist es Imperativ. Beispielsweise über </a:t>
            </a:r>
            <a:r>
              <a:rPr lang="de-DE" dirty="0" err="1"/>
              <a:t>Deployment</a:t>
            </a:r>
            <a:r>
              <a:rPr lang="de-DE" dirty="0"/>
              <a:t>-Skripte.</a:t>
            </a:r>
          </a:p>
          <a:p>
            <a:endParaRPr lang="de-DE" dirty="0"/>
          </a:p>
          <a:p>
            <a:r>
              <a:rPr lang="de-DE" dirty="0"/>
              <a:t>Wie wird das </a:t>
            </a:r>
            <a:r>
              <a:rPr lang="de-DE" dirty="0" err="1"/>
              <a:t>Deployment</a:t>
            </a:r>
            <a:r>
              <a:rPr lang="de-DE" dirty="0"/>
              <a:t> beim </a:t>
            </a:r>
            <a:r>
              <a:rPr lang="de-DE" dirty="0" err="1"/>
              <a:t>GitOps</a:t>
            </a:r>
            <a:r>
              <a:rPr lang="de-DE" dirty="0"/>
              <a:t> durchgeführt?</a:t>
            </a:r>
          </a:p>
          <a:p>
            <a:r>
              <a:rPr lang="de-DE" dirty="0"/>
              <a:t>Beim </a:t>
            </a:r>
            <a:r>
              <a:rPr lang="de-DE" dirty="0" err="1"/>
              <a:t>GitOps</a:t>
            </a:r>
            <a:r>
              <a:rPr lang="de-DE" dirty="0"/>
              <a:t> ist das rein deklarativ.</a:t>
            </a:r>
          </a:p>
          <a:p>
            <a:endParaRPr lang="de-DE" dirty="0"/>
          </a:p>
          <a:p>
            <a:r>
              <a:rPr lang="de-DE" dirty="0"/>
              <a:t>4) Ausführungssemantik? </a:t>
            </a:r>
          </a:p>
          <a:p>
            <a:r>
              <a:rPr lang="de-DE" dirty="0"/>
              <a:t>Beim CI-Server 1x (EIN MAL), also </a:t>
            </a:r>
            <a:r>
              <a:rPr lang="de-DE" dirty="0" err="1"/>
              <a:t>once</a:t>
            </a:r>
            <a:r>
              <a:rPr lang="de-DE" dirty="0"/>
              <a:t>. Der hat eine Ausführungssemantik durch einen Push/Trigger oder eben durch das manuelle Starten</a:t>
            </a:r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GitOps</a:t>
            </a:r>
            <a:r>
              <a:rPr lang="de-DE" dirty="0"/>
              <a:t>: es ist kontinuierlich. (</a:t>
            </a:r>
            <a:r>
              <a:rPr lang="de-DE" dirty="0" err="1"/>
              <a:t>continuously</a:t>
            </a:r>
            <a:r>
              <a:rPr lang="de-DE" dirty="0"/>
              <a:t>) Stichwort: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.</a:t>
            </a:r>
          </a:p>
          <a:p>
            <a:r>
              <a:rPr lang="de-DE" dirty="0"/>
              <a:t>Der Operator prüft kontinuierlich, ob es etwas neues in </a:t>
            </a:r>
            <a:r>
              <a:rPr lang="de-DE" dirty="0" err="1"/>
              <a:t>Git</a:t>
            </a:r>
            <a:r>
              <a:rPr lang="de-DE" dirty="0"/>
              <a:t> gibt oder sich der Zustand verändert hat.</a:t>
            </a:r>
          </a:p>
          <a:p>
            <a:endParaRPr lang="de-DE" dirty="0"/>
          </a:p>
          <a:p>
            <a:r>
              <a:rPr lang="de-DE" dirty="0"/>
              <a:t>5) </a:t>
            </a:r>
          </a:p>
          <a:p>
            <a:endParaRPr lang="de-DE" dirty="0"/>
          </a:p>
          <a:p>
            <a:r>
              <a:rPr lang="de-DE" dirty="0" err="1"/>
              <a:t>Klassiches</a:t>
            </a:r>
            <a:r>
              <a:rPr lang="de-DE" dirty="0"/>
              <a:t> </a:t>
            </a:r>
            <a:r>
              <a:rPr lang="de-DE" dirty="0" err="1"/>
              <a:t>CIOps</a:t>
            </a:r>
            <a:r>
              <a:rPr lang="de-DE" dirty="0"/>
              <a:t> macht der CI-Server CI und im Zweifel zusätzlich CD</a:t>
            </a:r>
          </a:p>
          <a:p>
            <a:endParaRPr lang="de-DE" dirty="0"/>
          </a:p>
          <a:p>
            <a:r>
              <a:rPr lang="de-DE" dirty="0"/>
              <a:t>Das ist bei </a:t>
            </a:r>
            <a:r>
              <a:rPr lang="de-DE" dirty="0" err="1"/>
              <a:t>GitOps</a:t>
            </a:r>
            <a:r>
              <a:rPr lang="de-DE" dirty="0"/>
              <a:t> anders: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Dort macht der CI Server tatsächlich nur 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GitOps</a:t>
            </a:r>
            <a:r>
              <a:rPr lang="de-DE" dirty="0"/>
              <a:t> Operator übernimmt den CD Teil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„Man könnte </a:t>
            </a:r>
            <a:r>
              <a:rPr lang="de-DE" dirty="0" err="1"/>
              <a:t>GitOps</a:t>
            </a:r>
            <a:r>
              <a:rPr lang="de-DE" dirty="0"/>
              <a:t> als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für </a:t>
            </a:r>
            <a:r>
              <a:rPr lang="de-DE" dirty="0" err="1"/>
              <a:t>cloud</a:t>
            </a:r>
            <a:r>
              <a:rPr lang="de-DE" dirty="0"/>
              <a:t>-native Anwendungen interpretieren“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Somit haben wir die Herleitung, wie sich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CIOps</a:t>
            </a:r>
            <a:r>
              <a:rPr lang="de-DE" dirty="0"/>
              <a:t> unterscheidet.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https://imageresizer.com/de/meme-generator/bearbeiten/but-why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https://about.gitlab.com/topics/gitops/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426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gitlab-ebook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Ggf</a:t>
            </a:r>
            <a:r>
              <a:rPr lang="de-DE" dirty="0"/>
              <a:t> Quelle tauschen? </a:t>
            </a:r>
          </a:p>
          <a:p>
            <a:r>
              <a:rPr lang="de-DE" dirty="0"/>
              <a:t>https://services.google.com/fh/files/misc/state-of-devops-2021.pdf</a:t>
            </a:r>
          </a:p>
          <a:p>
            <a:endParaRPr lang="de-DE" dirty="0"/>
          </a:p>
          <a:p>
            <a:r>
              <a:rPr lang="de-DE" dirty="0"/>
              <a:t>https://services.google.com/fh/files/misc/2023_final_report_sodr.pdf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24.05.2024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oogle.com/fh/files/misc/2023_final_report_sodr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ipecd.dev/" TargetMode="External"/><Relationship Id="rId3" Type="http://schemas.openxmlformats.org/officeDocument/2006/relationships/hyperlink" Target="https://github.com/argoproj/argo-cd" TargetMode="External"/><Relationship Id="rId7" Type="http://schemas.openxmlformats.org/officeDocument/2006/relationships/hyperlink" Target="https://werf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enkins-x.io/" TargetMode="External"/><Relationship Id="rId5" Type="http://schemas.openxmlformats.org/officeDocument/2006/relationships/hyperlink" Target="https://github.com/weaveworks/flagger" TargetMode="External"/><Relationship Id="rId4" Type="http://schemas.openxmlformats.org/officeDocument/2006/relationships/hyperlink" Target="https://github.com/fluxcd/flux2" TargetMode="External"/><Relationship Id="rId9" Type="http://schemas.openxmlformats.org/officeDocument/2006/relationships/hyperlink" Target="https://docs.gitlab.com/ee/user/clusters/agen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A57678-D168-83D1-223E-6893F2061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31" y="1385887"/>
            <a:ext cx="4762500" cy="4591050"/>
          </a:xfrm>
        </p:spPr>
      </p:pic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Die Idee dahinter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Softwareentwicklungs-Lebenszyklus größtenteils automatisiert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Infrastruktur weitestgehend ein manueller Prozess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altLang="de-DE" sz="1700" dirty="0">
                <a:sym typeface="Wingdings" panose="05000000000000000000" pitchFamily="2" charset="2"/>
              </a:rPr>
              <a:t></a:t>
            </a:r>
            <a:r>
              <a:rPr lang="de-DE" altLang="de-DE" sz="1700" dirty="0"/>
              <a:t> Benötigt (oft) spezialisierte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Moderne und Cloud-native Anwendungen werden mit Blick auf Geschwindigkeit und Skalierbarkeit entwickelt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Trend: Infrastruktur in die Cloud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Ziel: Prozess der Bereitstellung von Infrastruktur automatisieren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Analog zur Softwareentwicklung verwenden Operation-Teams Konfigurationsdateien als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Diese Dateien garantieren konsistente Infrastruktur bei jeder Bereitstellung, ähnlich wie Softwarecode konsistente Binärdateien erzeugt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630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genau ist das jetzt?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als Single Source </a:t>
            </a:r>
            <a:r>
              <a:rPr lang="de-DE" dirty="0" err="1"/>
              <a:t>of</a:t>
            </a:r>
            <a:r>
              <a:rPr lang="de-DE" dirty="0"/>
              <a:t> Truth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Bereitstellung von Infrastruktur als Code (</a:t>
            </a:r>
            <a:r>
              <a:rPr lang="de-DE" dirty="0" err="1"/>
              <a:t>IaC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Vorgehen: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CI-Prozess prüft eingecheckten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CD-Prozess prüft Anforderungen für Sicherheit, </a:t>
            </a:r>
            <a:r>
              <a:rPr lang="de-DE" dirty="0" err="1"/>
              <a:t>IaC</a:t>
            </a:r>
            <a:r>
              <a:rPr lang="de-DE" dirty="0"/>
              <a:t> oder andere Richtlinien und wendet die Anforderungen an (IST vs. SOLL)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Codeänderungen sind nachvollziehbar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Updates vereinfacht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Rollbacks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bietet mir das?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Workflow für Anwendungsentwicklung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Transparenz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Konsistenz (für Cluster, Clouds und On-</a:t>
            </a:r>
            <a:r>
              <a:rPr lang="de-DE" dirty="0" err="1"/>
              <a:t>Premise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Freie </a:t>
            </a:r>
            <a:r>
              <a:rPr lang="de-DE" dirty="0" err="1"/>
              <a:t>Toolwahl</a:t>
            </a:r>
            <a:r>
              <a:rPr lang="de-DE" dirty="0"/>
              <a:t> um ein </a:t>
            </a:r>
            <a:r>
              <a:rPr lang="de-DE" dirty="0" err="1"/>
              <a:t>GitOps</a:t>
            </a:r>
            <a:r>
              <a:rPr lang="de-DE" dirty="0"/>
              <a:t>-Framework aufzubauen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Git-Repositories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CI/CD-Tools (wie Jenkins, Spinnaker, </a:t>
            </a:r>
            <a:r>
              <a:rPr lang="de-DE" dirty="0" err="1"/>
              <a:t>cicleci</a:t>
            </a:r>
            <a:r>
              <a:rPr lang="de-DE" dirty="0"/>
              <a:t>, </a:t>
            </a:r>
            <a:r>
              <a:rPr lang="de-DE" dirty="0" err="1"/>
              <a:t>flux</a:t>
            </a:r>
            <a:r>
              <a:rPr lang="de-DE" dirty="0"/>
              <a:t>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Konfiugrationsmanagementtools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, Chef, puppet)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DE80C1-4270-7946-FA99-3BB582B61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72" y="981075"/>
            <a:ext cx="5436019" cy="5400675"/>
          </a:xfrm>
        </p:spPr>
      </p:pic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Warum </a:t>
            </a:r>
            <a:r>
              <a:rPr lang="de-DE" b="1" dirty="0" err="1"/>
              <a:t>GitOps</a:t>
            </a:r>
            <a:r>
              <a:rPr lang="de-DE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Als Framework für eine </a:t>
            </a:r>
            <a:r>
              <a:rPr lang="de-DE" dirty="0" err="1"/>
              <a:t>DevOps</a:t>
            </a:r>
            <a:r>
              <a:rPr lang="de-DE" dirty="0"/>
              <a:t> Umsetzung/Evolution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DevOps</a:t>
            </a:r>
            <a:r>
              <a:rPr lang="de-DE" dirty="0"/>
              <a:t>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https://services.google.com/fh/files/misc/2023_final_report_sodr.pdf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Innovationsrate sowie Stabilität verbessert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Für Anwendungen und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-basierte Workflows verwendbar </a:t>
            </a:r>
            <a:r>
              <a:rPr lang="de-DE" dirty="0">
                <a:sym typeface="Wingdings" panose="05000000000000000000" pitchFamily="2" charset="2"/>
              </a:rPr>
              <a:t> Entwickler = 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erweitert diese Workflows um </a:t>
            </a:r>
            <a:r>
              <a:rPr lang="de-DE" dirty="0" err="1">
                <a:sym typeface="Wingdings" panose="05000000000000000000" pitchFamily="2" charset="2"/>
              </a:rPr>
              <a:t>Operations</a:t>
            </a:r>
            <a:r>
              <a:rPr lang="de-DE" dirty="0">
                <a:sym typeface="Wingdings" panose="05000000000000000000" pitchFamily="2" charset="2"/>
              </a:rPr>
              <a:t>, konkret: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Deployment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life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cycle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Infrastructure </a:t>
            </a:r>
            <a:r>
              <a:rPr lang="de-DE" dirty="0" err="1">
                <a:sym typeface="Wingdings" panose="05000000000000000000" pitchFamily="2" charset="2"/>
              </a:rPr>
              <a:t>configuration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Jede Änderung ist im </a:t>
            </a:r>
            <a:r>
              <a:rPr lang="de-DE" dirty="0" err="1"/>
              <a:t>Git</a:t>
            </a:r>
            <a:r>
              <a:rPr lang="de-DE" dirty="0"/>
              <a:t> Repository nachverfolgbar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Auditierung/Audit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Warum </a:t>
            </a:r>
            <a:r>
              <a:rPr lang="de-DE" b="1" dirty="0" err="1"/>
              <a:t>GitOps</a:t>
            </a:r>
            <a:r>
              <a:rPr lang="de-DE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Dev</a:t>
            </a:r>
            <a:r>
              <a:rPr lang="de-DE" dirty="0"/>
              <a:t>(</a:t>
            </a:r>
            <a:r>
              <a:rPr lang="de-DE" dirty="0" err="1"/>
              <a:t>Ops</a:t>
            </a:r>
            <a:r>
              <a:rPr lang="de-DE" dirty="0"/>
              <a:t>)-Teams geben eigene Entwicklungsgeschwindigkeit vor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Keine/kaum Wartezeit auf Ressourcen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Operation-Teams müssen weder Ressourcen zuweisen noch genehmigen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Änderungen sind transparent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Probleme schnell nachvollzieh- und reproduzierbar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Sicherheit insgesamt verbessert!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Up-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-date Audit Trail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Ungewünschte Änderungen können schnell korrigiert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Codeänderungen von Entwicklung bis Produktion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Mehr Agilität bei der Reaktion auf Geschäfts- und Wettbewerbsveränderung</a:t>
            </a:r>
          </a:p>
        </p:txBody>
      </p:sp>
    </p:spTree>
    <p:extLst>
      <p:ext uri="{BB962C8B-B14F-4D97-AF65-F5344CB8AC3E}">
        <p14:creationId xmlns:p14="http://schemas.microsoft.com/office/powerpoint/2010/main" val="238791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Getting</a:t>
            </a:r>
            <a:r>
              <a:rPr lang="de-DE" b="1" dirty="0"/>
              <a:t> </a:t>
            </a:r>
            <a:r>
              <a:rPr lang="de-DE" b="1" dirty="0" err="1"/>
              <a:t>started</a:t>
            </a:r>
            <a:r>
              <a:rPr lang="de-DE" b="1" dirty="0"/>
              <a:t>… / Zwischenstand / Wrap-</a:t>
            </a:r>
            <a:r>
              <a:rPr lang="de-DE" b="1" dirty="0" err="1"/>
              <a:t>up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Infrastruktur muss deklarativ gemangt werden können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und Cloud-native Softwareentwicklung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Enabler</a:t>
            </a:r>
            <a:r>
              <a:rPr lang="de-DE" dirty="0">
                <a:sym typeface="Wingdings" panose="05000000000000000000" pitchFamily="2" charset="2"/>
              </a:rPr>
              <a:t> für </a:t>
            </a:r>
            <a:r>
              <a:rPr lang="de-DE" dirty="0" err="1">
                <a:sym typeface="Wingdings" panose="05000000000000000000" pitchFamily="2" charset="2"/>
              </a:rPr>
              <a:t>Continuous</a:t>
            </a:r>
            <a:r>
              <a:rPr lang="de-DE" dirty="0">
                <a:sym typeface="Wingdings" panose="05000000000000000000" pitchFamily="2" charset="2"/>
              </a:rPr>
              <a:t> D</a:t>
            </a:r>
            <a:r>
              <a:rPr lang="de-DE">
                <a:sym typeface="Wingdings" panose="05000000000000000000" pitchFamily="2" charset="2"/>
              </a:rPr>
              <a:t>eployment</a:t>
            </a:r>
            <a:r>
              <a:rPr lang="de-DE" dirty="0">
                <a:sym typeface="Wingdings" panose="05000000000000000000" pitchFamily="2" charset="2"/>
              </a:rPr>
              <a:t> mit </a:t>
            </a: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ist kein Muss!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Auch andere Infrastruktur- und </a:t>
            </a:r>
            <a:r>
              <a:rPr lang="de-DE" dirty="0" err="1">
                <a:sym typeface="Wingdings" panose="05000000000000000000" pitchFamily="2" charset="2"/>
              </a:rPr>
              <a:t>Deployment</a:t>
            </a:r>
            <a:r>
              <a:rPr lang="de-DE" dirty="0">
                <a:sym typeface="Wingdings" panose="05000000000000000000" pitchFamily="2" charset="2"/>
              </a:rPr>
              <a:t>-Pipelines möglich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Beispielsweise </a:t>
            </a:r>
            <a:r>
              <a:rPr lang="de-DE" sz="1800" dirty="0" err="1">
                <a:sym typeface="Wingdings" panose="05000000000000000000" pitchFamily="2" charset="2"/>
              </a:rPr>
              <a:t>Ansible</a:t>
            </a:r>
            <a:r>
              <a:rPr lang="de-DE" sz="1800" dirty="0">
                <a:sym typeface="Wingdings" panose="05000000000000000000" pitchFamily="2" charset="2"/>
              </a:rPr>
              <a:t> bzw. </a:t>
            </a:r>
            <a:r>
              <a:rPr lang="de-DE" sz="1800" dirty="0" err="1">
                <a:sym typeface="Wingdings" panose="05000000000000000000" pitchFamily="2" charset="2"/>
              </a:rPr>
              <a:t>Ansible</a:t>
            </a:r>
            <a:r>
              <a:rPr lang="de-DE" sz="1800" dirty="0">
                <a:sym typeface="Wingdings" panose="05000000000000000000" pitchFamily="2" charset="2"/>
              </a:rPr>
              <a:t>-Module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Also… Mit </a:t>
            </a: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lassen sich: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Development Pipelines erstellen,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Anwendungen entwickeln,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Konfigurationen verwalten,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-Cluster bereitstellen 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Deployments</a:t>
            </a:r>
            <a:r>
              <a:rPr lang="de-DE" dirty="0">
                <a:sym typeface="Wingdings" panose="05000000000000000000" pitchFamily="2" charset="2"/>
              </a:rPr>
              <a:t> auf </a:t>
            </a: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oder Container-</a:t>
            </a:r>
            <a:r>
              <a:rPr lang="de-DE" dirty="0" err="1">
                <a:sym typeface="Wingdings" panose="05000000000000000000" pitchFamily="2" charset="2"/>
              </a:rPr>
              <a:t>Registries</a:t>
            </a:r>
            <a:r>
              <a:rPr lang="de-DE" dirty="0">
                <a:sym typeface="Wingdings" panose="05000000000000000000" pitchFamily="2" charset="2"/>
              </a:rPr>
              <a:t> vornehmen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60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E785C-CDD8-8E34-0A4F-3B156513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F7ACD-7FBF-9818-355D-D2114842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GitOps</a:t>
            </a:r>
            <a:r>
              <a:rPr lang="de-DE" b="1" dirty="0"/>
              <a:t>-Workflow…?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 als Versionskontrollsystem für Infrastrukturkonfigurationen (</a:t>
            </a:r>
            <a:r>
              <a:rPr lang="de-DE" sz="2000" dirty="0" err="1"/>
              <a:t>IaC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CI/CD-Pipelines normalerweise durch externes Event ausgelöst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 </a:t>
            </a:r>
            <a:r>
              <a:rPr lang="de-DE" sz="2000" dirty="0" err="1"/>
              <a:t>GitOps</a:t>
            </a:r>
            <a:r>
              <a:rPr lang="de-DE" sz="2000" dirty="0"/>
              <a:t>: Änderungen über Pull-</a:t>
            </a:r>
            <a:r>
              <a:rPr lang="de-DE" sz="2000" dirty="0" err="1"/>
              <a:t>Requests</a:t>
            </a:r>
            <a:r>
              <a:rPr lang="de-DE" sz="2000" dirty="0"/>
              <a:t> (PR, oder </a:t>
            </a:r>
            <a:r>
              <a:rPr lang="de-DE" sz="2000" dirty="0" err="1"/>
              <a:t>Merge-Requests</a:t>
            </a:r>
            <a:r>
              <a:rPr lang="de-DE" sz="2000" dirty="0"/>
              <a:t>, MR)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Neues Release?! PR in </a:t>
            </a:r>
            <a:r>
              <a:rPr lang="de-DE" sz="2000" dirty="0" err="1"/>
              <a:t>git</a:t>
            </a:r>
            <a:r>
              <a:rPr lang="de-DE" sz="20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Ändert den deklarierten Zustand des Clusters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GitOps</a:t>
            </a:r>
            <a:r>
              <a:rPr lang="de-DE" sz="1800" dirty="0"/>
              <a:t>-Operator sitzt zwischen der </a:t>
            </a:r>
            <a:r>
              <a:rPr lang="de-DE" sz="1800" dirty="0" err="1"/>
              <a:t>GitOps</a:t>
            </a:r>
            <a:r>
              <a:rPr lang="de-DE" sz="1800" dirty="0"/>
              <a:t>-Pipeline und dem </a:t>
            </a:r>
            <a:r>
              <a:rPr lang="de-DE" sz="1800" dirty="0" err="1"/>
              <a:t>Orchestierungssystem</a:t>
            </a:r>
            <a:r>
              <a:rPr lang="de-DE" sz="1800" dirty="0"/>
              <a:t> (</a:t>
            </a:r>
            <a:r>
              <a:rPr lang="de-DE" sz="1800" dirty="0" err="1"/>
              <a:t>Kubernetes</a:t>
            </a:r>
            <a:r>
              <a:rPr lang="de-DE" sz="1800" dirty="0"/>
              <a:t>), pickt den Commit und pullt den neuen deklarativen Zustand aus </a:t>
            </a:r>
            <a:r>
              <a:rPr lang="de-DE" sz="1800" dirty="0" err="1"/>
              <a:t>git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Sobald Änderungen im PR </a:t>
            </a:r>
            <a:r>
              <a:rPr lang="de-DE" dirty="0" err="1"/>
              <a:t>approved</a:t>
            </a:r>
            <a:r>
              <a:rPr lang="de-DE" dirty="0"/>
              <a:t> und </a:t>
            </a:r>
            <a:r>
              <a:rPr lang="de-DE" dirty="0" err="1"/>
              <a:t>merged</a:t>
            </a:r>
            <a:r>
              <a:rPr lang="de-DE" dirty="0"/>
              <a:t> sind, wird die Infrastruktur aktualisiert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Dev</a:t>
            </a:r>
            <a:r>
              <a:rPr lang="de-DE" sz="1800" dirty="0"/>
              <a:t>-Teams können weiterhin Ihre CI/CD-Praktiken verwenden</a:t>
            </a:r>
          </a:p>
        </p:txBody>
      </p:sp>
    </p:spTree>
    <p:extLst>
      <p:ext uri="{BB962C8B-B14F-4D97-AF65-F5344CB8AC3E}">
        <p14:creationId xmlns:p14="http://schemas.microsoft.com/office/powerpoint/2010/main" val="97854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 Zugriff von Außen auf das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</a:t>
            </a:r>
            <a:r>
              <a:rPr lang="de-DE" dirty="0" err="1"/>
              <a:t>Credentials</a:t>
            </a:r>
            <a:r>
              <a:rPr lang="de-DE" dirty="0"/>
              <a:t> auf dem CI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Zielscheibe des CI Servers wird kleiner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Erzwingt deklarative Beschreibung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Änderungen am CI Server selbst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Infrastruktur (als Code) ist </a:t>
            </a:r>
            <a:r>
              <a:rPr lang="de-DE" dirty="0" err="1"/>
              <a:t>auditierbar</a:t>
            </a:r>
            <a:r>
              <a:rPr lang="de-DE" dirty="0"/>
              <a:t> (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Skalierbarkeit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healing</a:t>
            </a:r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B38AFE5-8487-1A15-A3DD-51D25FC0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67" y="4005064"/>
            <a:ext cx="5896920" cy="22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41593-6F1E-87C3-98D8-9EF6142A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FB0BB-AC79-DFB4-A1E8-D4118C0E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GitOps</a:t>
            </a:r>
            <a:r>
              <a:rPr lang="de-DE" b="1" dirty="0"/>
              <a:t> Operators /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ArgoCD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Declarative continuous deployment for Kubernetes</a:t>
            </a:r>
            <a:endParaRPr lang="de-DE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Flux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Open and extensible continuous delivery solution for Kubernetes. Powered by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GitOps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Toolkit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Flagger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Progressive delivery Kubernetes operator (Canary, A/B testing and Blue/Green deployments automation)</a:t>
            </a:r>
            <a:endParaRPr lang="en-US" sz="200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Jenkins X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a CI/CD platform for Kubernetes that provides pipeline automation, built-in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GitOps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and preview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Werf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GitOps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tool with advanced features to build images and deploy them to Kubernetes (integrates with any existing CI system)</a:t>
            </a:r>
            <a:endParaRPr lang="en-US" sz="200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 err="1">
                <a:solidFill>
                  <a:srgbClr val="1F2328"/>
                </a:solidFill>
                <a:effectLst/>
                <a:latin typeface="-apple-system"/>
                <a:hlinkClick r:id="rId8"/>
              </a:rPr>
              <a:t>PipeCD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 - Continuous Delivery for Declarative Kubernetes, Serverless and Infrastructure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328"/>
                </a:solidFill>
                <a:latin typeface="-apple-system"/>
                <a:hlinkClick r:id="rId9"/>
              </a:rPr>
              <a:t>GitLab K8s Agent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- Connecting a Kubernetes cluster with GitLab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9935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2D978-9DF5-1E6A-F50B-0CA32EA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7FD0FEF-8FFD-7132-377A-BD8E8097B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1" y="1300162"/>
            <a:ext cx="8458200" cy="4762500"/>
          </a:xfrm>
        </p:spPr>
      </p:pic>
    </p:spTree>
    <p:extLst>
      <p:ext uri="{BB962C8B-B14F-4D97-AF65-F5344CB8AC3E}">
        <p14:creationId xmlns:p14="http://schemas.microsoft.com/office/powerpoint/2010/main" val="321042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2D978-9DF5-1E6A-F50B-0CA32EA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53C8B-5EF0-E49E-1FFB-0330FD2A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 </a:t>
            </a:r>
            <a:r>
              <a:rPr lang="de-DE" dirty="0" err="1"/>
              <a:t>CIOps</a:t>
            </a:r>
            <a:r>
              <a:rPr lang="de-DE" dirty="0"/>
              <a:t> oft im CI Server hinterlegt…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Secrets im Repository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encrypted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sealed</a:t>
            </a:r>
            <a:r>
              <a:rPr lang="de-DE" dirty="0">
                <a:sym typeface="Wingdings" panose="05000000000000000000" pitchFamily="2" charset="2"/>
              </a:rPr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Secret im Key Management System (KMS)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Verschiedene KMS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Proprietär – </a:t>
            </a:r>
            <a:r>
              <a:rPr lang="de-DE" dirty="0" err="1">
                <a:sym typeface="Wingdings" panose="05000000000000000000" pitchFamily="2" charset="2"/>
              </a:rPr>
              <a:t>idR</a:t>
            </a:r>
            <a:r>
              <a:rPr lang="de-DE" dirty="0">
                <a:sym typeface="Wingdings" panose="05000000000000000000" pitchFamily="2" charset="2"/>
              </a:rPr>
              <a:t>. Cloud-Anbieter (AWS, Azure, Google, …)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Hashicrop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Vault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Integration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Operator, Container Storage Interface (CSI) Driver, Sidecar (</a:t>
            </a:r>
            <a:r>
              <a:rPr lang="de-DE" dirty="0" err="1">
                <a:sym typeface="Wingdings" panose="05000000000000000000" pitchFamily="2" charset="2"/>
              </a:rPr>
              <a:t>Injector</a:t>
            </a:r>
            <a:r>
              <a:rPr lang="de-DE" dirty="0">
                <a:sym typeface="Wingdings" panose="05000000000000000000" pitchFamily="2" charset="2"/>
              </a:rPr>
              <a:t>), Helm/</a:t>
            </a:r>
            <a:r>
              <a:rPr lang="de-DE" dirty="0" err="1">
                <a:sym typeface="Wingdings" panose="05000000000000000000" pitchFamily="2" charset="2"/>
              </a:rPr>
              <a:t>Kustomize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plugin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Operator: nativer Support oder Plugin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4561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2D978-9DF5-1E6A-F50B-0CA32EA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53C8B-5EF0-E49E-1FFB-0330FD2A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Einsatzbereiche</a:t>
            </a:r>
          </a:p>
        </p:txBody>
      </p:sp>
    </p:spTree>
    <p:extLst>
      <p:ext uri="{BB962C8B-B14F-4D97-AF65-F5344CB8AC3E}">
        <p14:creationId xmlns:p14="http://schemas.microsoft.com/office/powerpoint/2010/main" val="35084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2D978-9DF5-1E6A-F50B-0CA32EA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53C8B-5EF0-E49E-1FFB-0330FD2A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Best </a:t>
            </a:r>
            <a:r>
              <a:rPr lang="de-DE" dirty="0" err="1"/>
              <a:t>Practises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06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3DADA31-BD0A-EA5B-F951-DEC0E1E5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033462"/>
            <a:ext cx="6616700" cy="5295900"/>
          </a:xfrm>
        </p:spPr>
      </p:pic>
    </p:spTree>
    <p:extLst>
      <p:ext uri="{BB962C8B-B14F-4D97-AF65-F5344CB8AC3E}">
        <p14:creationId xmlns:p14="http://schemas.microsoft.com/office/powerpoint/2010/main" val="218698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GitOps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GitOps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F9F4B5-3CE7-C344-77D8-1F72FD95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" y="1166239"/>
            <a:ext cx="7977417" cy="5030346"/>
          </a:xfrm>
        </p:spPr>
      </p:pic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1075"/>
            <a:ext cx="8424614" cy="5400675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171321"/>
                </a:solidFill>
                <a:effectLst/>
                <a:latin typeface="Inter"/>
              </a:rPr>
              <a:t>GitOps</a:t>
            </a:r>
            <a:r>
              <a:rPr lang="en-US" b="0" i="1" dirty="0">
                <a:solidFill>
                  <a:srgbClr val="171321"/>
                </a:solidFill>
                <a:effectLst/>
                <a:latin typeface="Inter"/>
              </a:rPr>
              <a:t> is an operational framework that takes DevOps best practices used for application development such as version control, collaboration, compliance, and CI/CD, and applies them to infrastructure automation.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 </a:t>
            </a:r>
          </a:p>
          <a:p>
            <a:pPr marL="0" indent="0" algn="r">
              <a:buNone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- Someone from GitLab</a:t>
            </a:r>
            <a:endParaRPr lang="de-DE" alt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192F69-44A7-4EAD-B7C0-079FE7FFC515}"/>
              </a:ext>
            </a:extLst>
          </p:cNvPr>
          <p:cNvSpPr txBox="1"/>
          <p:nvPr/>
        </p:nvSpPr>
        <p:spPr bwMode="auto">
          <a:xfrm>
            <a:off x="179512" y="2636912"/>
            <a:ext cx="1043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“</a:t>
            </a:r>
            <a:endParaRPr lang="de-DE" altLang="de-DE" sz="4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DB7714-1BB2-BF61-B12E-5E0557BFB564}"/>
              </a:ext>
            </a:extLst>
          </p:cNvPr>
          <p:cNvSpPr txBox="1"/>
          <p:nvPr/>
        </p:nvSpPr>
        <p:spPr bwMode="auto">
          <a:xfrm>
            <a:off x="3707904" y="3717032"/>
            <a:ext cx="648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”</a:t>
            </a:r>
            <a:endParaRPr lang="de-DE" sz="4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23691-2AD2-0789-6837-97FEDAB9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BE7398-09C8-5DD9-C3B1-0AD005419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1" y="1280565"/>
            <a:ext cx="8079041" cy="4801694"/>
          </a:xfrm>
        </p:spPr>
      </p:pic>
    </p:spTree>
    <p:extLst>
      <p:ext uri="{BB962C8B-B14F-4D97-AF65-F5344CB8AC3E}">
        <p14:creationId xmlns:p14="http://schemas.microsoft.com/office/powerpoint/2010/main" val="39812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Grundprinzipien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Declarative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Versioned</a:t>
            </a:r>
            <a:r>
              <a:rPr lang="de-DE" b="1" dirty="0"/>
              <a:t> and </a:t>
            </a:r>
            <a:r>
              <a:rPr lang="de-DE" b="1" dirty="0" err="1"/>
              <a:t>Immutable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Pulled</a:t>
            </a:r>
            <a:r>
              <a:rPr lang="de-DE" b="1" dirty="0"/>
              <a:t> </a:t>
            </a:r>
            <a:r>
              <a:rPr lang="de-DE" b="1" dirty="0" err="1"/>
              <a:t>Automatically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Continuously</a:t>
            </a:r>
            <a:r>
              <a:rPr lang="de-DE" b="1" dirty="0"/>
              <a:t> </a:t>
            </a:r>
            <a:r>
              <a:rPr lang="de-DE" b="1" dirty="0" err="1"/>
              <a:t>Reconciled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0" indent="0">
              <a:buNone/>
            </a:pPr>
            <a:endParaRPr lang="de-DE" sz="1000" b="1" dirty="0"/>
          </a:p>
          <a:p>
            <a:pPr marL="0" indent="0">
              <a:buNone/>
            </a:pPr>
            <a:r>
              <a:rPr lang="de-DE" sz="1000" b="1" dirty="0"/>
              <a:t>* Unterstrichene Wörter: https://github.com/open-gitops/documents/blob/v1.0.0/GLOSSARY.md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9D2FE3-B1B6-4E5C-CE72-36C43F68C625}"/>
              </a:ext>
            </a:extLst>
          </p:cNvPr>
          <p:cNvSpPr txBox="1"/>
          <p:nvPr/>
        </p:nvSpPr>
        <p:spPr bwMode="auto">
          <a:xfrm>
            <a:off x="755576" y="1733015"/>
            <a:ext cx="82292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Der gewünschte Zustand (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eines von </a:t>
            </a:r>
            <a:r>
              <a:rPr lang="de-DE" sz="1800" dirty="0" err="1">
                <a:latin typeface="+mj-lt"/>
              </a:rPr>
              <a:t>GitOps</a:t>
            </a:r>
            <a:r>
              <a:rPr lang="de-DE" sz="1800" dirty="0">
                <a:latin typeface="+mj-lt"/>
              </a:rPr>
              <a:t> verwalteten </a:t>
            </a:r>
            <a:r>
              <a:rPr lang="de-DE" sz="1800" u="sng" dirty="0">
                <a:latin typeface="+mj-lt"/>
              </a:rPr>
              <a:t>Softwaresystems</a:t>
            </a:r>
            <a:r>
              <a:rPr lang="de-DE" sz="1800" dirty="0">
                <a:latin typeface="+mj-lt"/>
              </a:rPr>
              <a:t> muss </a:t>
            </a:r>
            <a:r>
              <a:rPr lang="de-DE" sz="1800" u="sng" dirty="0">
                <a:latin typeface="+mj-lt"/>
              </a:rPr>
              <a:t>deklarativ</a:t>
            </a:r>
            <a:r>
              <a:rPr lang="de-DE" sz="1800" dirty="0">
                <a:latin typeface="+mj-lt"/>
              </a:rPr>
              <a:t> beschrieben (</a:t>
            </a:r>
            <a:r>
              <a:rPr lang="de-DE" sz="1800" dirty="0" err="1">
                <a:latin typeface="+mj-lt"/>
              </a:rPr>
              <a:t>declarative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description</a:t>
            </a:r>
            <a:r>
              <a:rPr lang="de-DE" sz="1800" dirty="0">
                <a:latin typeface="+mj-lt"/>
              </a:rPr>
              <a:t>) werden.</a:t>
            </a:r>
          </a:p>
          <a:p>
            <a:pPr eaLnBrk="1" hangingPunct="1"/>
            <a:endParaRPr lang="de-DE" sz="1800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894723-70EB-7BD3-205B-7D5B20FE15F2}"/>
              </a:ext>
            </a:extLst>
          </p:cNvPr>
          <p:cNvSpPr txBox="1"/>
          <p:nvPr/>
        </p:nvSpPr>
        <p:spPr bwMode="auto">
          <a:xfrm>
            <a:off x="755576" y="2982398"/>
            <a:ext cx="82292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Der gewünschte State (</a:t>
            </a:r>
            <a:r>
              <a:rPr lang="de-DE" sz="1800" u="sng" dirty="0" err="1">
                <a:latin typeface="+mj-lt"/>
              </a:rPr>
              <a:t>desired</a:t>
            </a:r>
            <a:r>
              <a:rPr lang="de-DE" sz="1800" u="sng" dirty="0">
                <a:latin typeface="+mj-lt"/>
              </a:rPr>
              <a:t> </a:t>
            </a:r>
            <a:r>
              <a:rPr lang="de-DE" sz="1800" u="sng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wird so gespeichert (</a:t>
            </a:r>
            <a:r>
              <a:rPr lang="de-DE" sz="1800" u="sng" dirty="0" err="1">
                <a:latin typeface="+mj-lt"/>
              </a:rPr>
              <a:t>stored</a:t>
            </a:r>
            <a:r>
              <a:rPr lang="de-DE" sz="1800" dirty="0">
                <a:latin typeface="+mj-lt"/>
              </a:rPr>
              <a:t>), dass Unveränderlichkeit und Versionierung gewährleistet sind und ein vollständiger Versionsverlauf erhalten bleibt.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FCD1D2-BE67-9FBD-AB7C-B43D7A7B9B21}"/>
              </a:ext>
            </a:extLst>
          </p:cNvPr>
          <p:cNvSpPr txBox="1"/>
          <p:nvPr/>
        </p:nvSpPr>
        <p:spPr bwMode="auto">
          <a:xfrm>
            <a:off x="755575" y="4258091"/>
            <a:ext cx="82292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Software </a:t>
            </a:r>
            <a:r>
              <a:rPr lang="de-DE" sz="1800" dirty="0" err="1">
                <a:latin typeface="+mj-lt"/>
              </a:rPr>
              <a:t>agents</a:t>
            </a:r>
            <a:r>
              <a:rPr lang="de-DE" sz="1800" dirty="0">
                <a:latin typeface="+mj-lt"/>
              </a:rPr>
              <a:t> (= </a:t>
            </a:r>
            <a:r>
              <a:rPr lang="de-DE" sz="1800" dirty="0" err="1">
                <a:latin typeface="+mj-lt"/>
              </a:rPr>
              <a:t>GitOps</a:t>
            </a:r>
            <a:r>
              <a:rPr lang="de-DE" sz="1800" dirty="0">
                <a:latin typeface="+mj-lt"/>
              </a:rPr>
              <a:t> Operator) pullen automatisch den gewünschten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 aus der Quelle.  </a:t>
            </a:r>
          </a:p>
          <a:p>
            <a:pPr eaLnBrk="1" hangingPunct="1"/>
            <a:endParaRPr lang="de-DE" sz="1800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EE7800-3126-09CB-BBD6-438CF9EBCDA9}"/>
              </a:ext>
            </a:extLst>
          </p:cNvPr>
          <p:cNvSpPr txBox="1"/>
          <p:nvPr/>
        </p:nvSpPr>
        <p:spPr bwMode="auto">
          <a:xfrm>
            <a:off x="755575" y="5181421"/>
            <a:ext cx="82292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Software </a:t>
            </a:r>
            <a:r>
              <a:rPr lang="de-DE" sz="1800" dirty="0" err="1">
                <a:latin typeface="+mj-lt"/>
              </a:rPr>
              <a:t>agents</a:t>
            </a:r>
            <a:r>
              <a:rPr lang="de-DE" sz="1800" dirty="0">
                <a:latin typeface="+mj-lt"/>
              </a:rPr>
              <a:t> überwachen kontinuierlich (</a:t>
            </a:r>
            <a:r>
              <a:rPr lang="de-DE" sz="1800" u="sng" dirty="0" err="1">
                <a:latin typeface="+mj-lt"/>
              </a:rPr>
              <a:t>continuously</a:t>
            </a:r>
            <a:r>
              <a:rPr lang="de-DE" sz="1800" dirty="0">
                <a:latin typeface="+mj-lt"/>
              </a:rPr>
              <a:t>) den tatsächlichen Systemstatus (</a:t>
            </a:r>
            <a:r>
              <a:rPr lang="de-DE" sz="1800" dirty="0" err="1">
                <a:latin typeface="+mj-lt"/>
              </a:rPr>
              <a:t>actual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und versuchen, den </a:t>
            </a:r>
            <a:r>
              <a:rPr lang="de-DE" sz="1800" dirty="0" err="1">
                <a:latin typeface="+mj-lt"/>
              </a:rPr>
              <a:t>desired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 anzuwenden.</a:t>
            </a:r>
          </a:p>
          <a:p>
            <a:pPr eaLnBrk="1" hangingPunct="1"/>
            <a:r>
              <a:rPr lang="de-DE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de-DE" sz="1800" u="sng" dirty="0" err="1">
                <a:latin typeface="+mj-lt"/>
                <a:sym typeface="Wingdings" panose="05000000000000000000" pitchFamily="2" charset="2"/>
              </a:rPr>
              <a:t>Reconcilation</a:t>
            </a:r>
            <a:endParaRPr lang="de-DE" sz="1800" u="sng" dirty="0">
              <a:latin typeface="+mj-lt"/>
            </a:endParaRPr>
          </a:p>
          <a:p>
            <a:pPr eaLnBrk="1" hangingPunct="1"/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CE41D-77BB-39F7-B6BE-7DA81304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301234" cy="49907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„Klassisches“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(„</a:t>
            </a:r>
            <a:r>
              <a:rPr lang="de-DE" b="1" dirty="0" err="1"/>
              <a:t>CIOps</a:t>
            </a:r>
            <a:r>
              <a:rPr lang="de-DE" b="1" dirty="0"/>
              <a:t>“)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1E39C17-E8B8-8C3B-BFB9-412F892BDC44}"/>
              </a:ext>
            </a:extLst>
          </p:cNvPr>
          <p:cNvSpPr/>
          <p:nvPr/>
        </p:nvSpPr>
        <p:spPr bwMode="auto">
          <a:xfrm>
            <a:off x="3866180" y="3513372"/>
            <a:ext cx="288032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17294CE-36E8-DEE6-9214-E9623E90E154}"/>
              </a:ext>
            </a:extLst>
          </p:cNvPr>
          <p:cNvSpPr/>
          <p:nvPr/>
        </p:nvSpPr>
        <p:spPr bwMode="auto">
          <a:xfrm>
            <a:off x="2025323" y="366846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EF40B4-11B1-7A8B-F361-BF2E7ED369B0}"/>
              </a:ext>
            </a:extLst>
          </p:cNvPr>
          <p:cNvSpPr/>
          <p:nvPr/>
        </p:nvSpPr>
        <p:spPr bwMode="auto">
          <a:xfrm>
            <a:off x="373837" y="366846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7043AE-78B6-07FE-A71B-5300C855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7" y="3789685"/>
            <a:ext cx="684662" cy="6846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D9A6E7-A0EE-F150-0B39-252FC6079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5" y="3839309"/>
            <a:ext cx="585415" cy="58541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5BBCA0-862E-E762-447D-4A7162CF7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23" y="3562912"/>
            <a:ext cx="788034" cy="788034"/>
          </a:xfrm>
          <a:prstGeom prst="rect">
            <a:avLst/>
          </a:prstGeom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CEFB8BF-ACA7-AB3B-2121-1870571267AB}"/>
              </a:ext>
            </a:extLst>
          </p:cNvPr>
          <p:cNvSpPr/>
          <p:nvPr/>
        </p:nvSpPr>
        <p:spPr bwMode="auto">
          <a:xfrm>
            <a:off x="5740692" y="4424724"/>
            <a:ext cx="868501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GitOps</a:t>
            </a:r>
            <a:r>
              <a:rPr lang="de-DE" sz="900" dirty="0">
                <a:latin typeface="+mj-lt"/>
              </a:rPr>
              <a:t> Operator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F1B3933-5650-1206-F6C6-9E49C6108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6" y="4478202"/>
            <a:ext cx="684532" cy="684532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67443E5-A8ED-5028-E522-25933802D6E7}"/>
              </a:ext>
            </a:extLst>
          </p:cNvPr>
          <p:cNvSpPr/>
          <p:nvPr/>
        </p:nvSpPr>
        <p:spPr bwMode="auto">
          <a:xfrm>
            <a:off x="1237592" y="5204917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08652-93EA-885D-1172-028ADA497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58" y="5275393"/>
            <a:ext cx="530548" cy="73259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25D721B-FC70-4EBD-ACFA-C5B79255CDDB}"/>
              </a:ext>
            </a:extLst>
          </p:cNvPr>
          <p:cNvSpPr txBox="1"/>
          <p:nvPr/>
        </p:nvSpPr>
        <p:spPr bwMode="auto">
          <a:xfrm>
            <a:off x="4898827" y="4251064"/>
            <a:ext cx="793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latin typeface="Arial" charset="0"/>
              </a:rPr>
              <a:t>K8s Cluster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8606811-4B61-7EDF-FF1A-FF05D9D9E3CD}"/>
              </a:ext>
            </a:extLst>
          </p:cNvPr>
          <p:cNvSpPr/>
          <p:nvPr/>
        </p:nvSpPr>
        <p:spPr bwMode="auto">
          <a:xfrm>
            <a:off x="1958912" y="146178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64DC09D-151E-57A1-C74E-CE8D99C64BFF}"/>
              </a:ext>
            </a:extLst>
          </p:cNvPr>
          <p:cNvSpPr/>
          <p:nvPr/>
        </p:nvSpPr>
        <p:spPr bwMode="auto">
          <a:xfrm>
            <a:off x="307426" y="146178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5F4D50-29F3-8143-A3DE-EAE68FA81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6" y="1583005"/>
            <a:ext cx="684662" cy="68466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A2222B3-237B-92CA-50E2-6C3683260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4" y="1632629"/>
            <a:ext cx="585415" cy="585415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C9C41C7-4D01-5E01-F4CB-3E19453EF8A9}"/>
              </a:ext>
            </a:extLst>
          </p:cNvPr>
          <p:cNvSpPr/>
          <p:nvPr/>
        </p:nvSpPr>
        <p:spPr bwMode="auto">
          <a:xfrm>
            <a:off x="3681341" y="1470728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65A02423-7ECC-D8C2-2836-AB71A946C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7" y="1541204"/>
            <a:ext cx="530548" cy="732598"/>
          </a:xfrm>
          <a:prstGeom prst="rect">
            <a:avLst/>
          </a:prstGeom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0A4014E-56A7-291A-6B5F-81A402B45FA1}"/>
              </a:ext>
            </a:extLst>
          </p:cNvPr>
          <p:cNvSpPr/>
          <p:nvPr/>
        </p:nvSpPr>
        <p:spPr bwMode="auto">
          <a:xfrm>
            <a:off x="5802609" y="1469593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K8s Cluster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C44ACBC6-B330-A9D4-2424-9BD423D4B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2" y="1512630"/>
            <a:ext cx="788034" cy="788034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2A07DCF-913A-9142-CB0B-9FDA3E480571}"/>
              </a:ext>
            </a:extLst>
          </p:cNvPr>
          <p:cNvSpPr txBox="1">
            <a:spLocks/>
          </p:cNvSpPr>
          <p:nvPr/>
        </p:nvSpPr>
        <p:spPr bwMode="auto">
          <a:xfrm>
            <a:off x="308418" y="3114384"/>
            <a:ext cx="2324570" cy="4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de-DE" b="1" kern="0" dirty="0" err="1"/>
              <a:t>GitOps</a:t>
            </a:r>
            <a:endParaRPr lang="de-DE" b="1" kern="0" dirty="0"/>
          </a:p>
          <a:p>
            <a:pPr marL="0" indent="0">
              <a:buFont typeface="Monotype Sorts" pitchFamily="2" charset="2"/>
              <a:buNone/>
            </a:pPr>
            <a:endParaRPr lang="de-DE" kern="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22BBE35-B433-0F59-9181-DD6430828782}"/>
              </a:ext>
            </a:extLst>
          </p:cNvPr>
          <p:cNvCxnSpPr>
            <a:stCxn id="46" idx="3"/>
            <a:endCxn id="45" idx="1"/>
          </p:cNvCxnSpPr>
          <p:nvPr/>
        </p:nvCxnSpPr>
        <p:spPr bwMode="auto">
          <a:xfrm>
            <a:off x="1116349" y="206213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89932A-90CB-C1C8-A92A-09519F116449}"/>
              </a:ext>
            </a:extLst>
          </p:cNvPr>
          <p:cNvCxnSpPr>
            <a:stCxn id="49" idx="3"/>
            <a:endCxn id="51" idx="1"/>
          </p:cNvCxnSpPr>
          <p:nvPr/>
        </p:nvCxnSpPr>
        <p:spPr bwMode="auto">
          <a:xfrm flipV="1">
            <a:off x="4558821" y="2069940"/>
            <a:ext cx="1243788" cy="1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FDE3F3-4E0B-CB88-6D35-9042595A64A5}"/>
              </a:ext>
            </a:extLst>
          </p:cNvPr>
          <p:cNvCxnSpPr>
            <a:stCxn id="28" idx="3"/>
            <a:endCxn id="27" idx="1"/>
          </p:cNvCxnSpPr>
          <p:nvPr/>
        </p:nvCxnSpPr>
        <p:spPr bwMode="auto">
          <a:xfrm>
            <a:off x="1182760" y="426881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9971DCC-B3EB-000F-C043-CA686F342DAD}"/>
              </a:ext>
            </a:extLst>
          </p:cNvPr>
          <p:cNvCxnSpPr>
            <a:stCxn id="40" idx="3"/>
            <a:endCxn id="27" idx="2"/>
          </p:cNvCxnSpPr>
          <p:nvPr/>
        </p:nvCxnSpPr>
        <p:spPr bwMode="auto">
          <a:xfrm flipV="1">
            <a:off x="2115072" y="4869160"/>
            <a:ext cx="348991" cy="9361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3A6B0AB-E0A5-50A9-1FF9-343ED270869E}"/>
              </a:ext>
            </a:extLst>
          </p:cNvPr>
          <p:cNvCxnSpPr>
            <a:stCxn id="25" idx="1"/>
            <a:endCxn id="27" idx="3"/>
          </p:cNvCxnSpPr>
          <p:nvPr/>
        </p:nvCxnSpPr>
        <p:spPr bwMode="auto">
          <a:xfrm rot="10800000">
            <a:off x="2902804" y="4268814"/>
            <a:ext cx="963377" cy="36138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9908EA20-C832-D989-698E-2DFCE923763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46928" y="4277735"/>
            <a:ext cx="91985" cy="204603"/>
          </a:xfrm>
          <a:prstGeom prst="curvedConnector3">
            <a:avLst>
              <a:gd name="adj1" fmla="val -3932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65DB834-6AE0-4014-FEA8-8015CCA274B8}"/>
              </a:ext>
            </a:extLst>
          </p:cNvPr>
          <p:cNvSpPr txBox="1"/>
          <p:nvPr/>
        </p:nvSpPr>
        <p:spPr bwMode="auto">
          <a:xfrm>
            <a:off x="1324325" y="1814007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1CC28D-FF59-208E-28A1-CCEEFD87FA1C}"/>
              </a:ext>
            </a:extLst>
          </p:cNvPr>
          <p:cNvSpPr txBox="1"/>
          <p:nvPr/>
        </p:nvSpPr>
        <p:spPr bwMode="auto">
          <a:xfrm>
            <a:off x="1344346" y="4028355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24A713-8640-A7B1-2B11-FC3D12079078}"/>
              </a:ext>
            </a:extLst>
          </p:cNvPr>
          <p:cNvSpPr txBox="1"/>
          <p:nvPr/>
        </p:nvSpPr>
        <p:spPr bwMode="auto">
          <a:xfrm>
            <a:off x="2996331" y="1827823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504EE70-DAFE-947A-A212-D2A7BFA848E1}"/>
              </a:ext>
            </a:extLst>
          </p:cNvPr>
          <p:cNvCxnSpPr>
            <a:stCxn id="49" idx="1"/>
            <a:endCxn id="45" idx="3"/>
          </p:cNvCxnSpPr>
          <p:nvPr/>
        </p:nvCxnSpPr>
        <p:spPr bwMode="auto">
          <a:xfrm flipH="1" flipV="1">
            <a:off x="2836392" y="2062133"/>
            <a:ext cx="844949" cy="89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8D97216-38BD-06FD-A48D-63FB9BD4181E}"/>
              </a:ext>
            </a:extLst>
          </p:cNvPr>
          <p:cNvSpPr txBox="1"/>
          <p:nvPr/>
        </p:nvSpPr>
        <p:spPr bwMode="auto">
          <a:xfrm>
            <a:off x="3060973" y="403798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545701-623A-AEF5-5751-6E4704B666EF}"/>
              </a:ext>
            </a:extLst>
          </p:cNvPr>
          <p:cNvSpPr txBox="1"/>
          <p:nvPr/>
        </p:nvSpPr>
        <p:spPr bwMode="auto">
          <a:xfrm>
            <a:off x="2436724" y="521637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71ABBD-59F5-E464-9BFD-A8143066248F}"/>
              </a:ext>
            </a:extLst>
          </p:cNvPr>
          <p:cNvSpPr txBox="1"/>
          <p:nvPr/>
        </p:nvSpPr>
        <p:spPr bwMode="auto">
          <a:xfrm>
            <a:off x="4942252" y="1823574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6774BB-D0D8-7463-727A-649051FBEF7B}"/>
              </a:ext>
            </a:extLst>
          </p:cNvPr>
          <p:cNvSpPr txBox="1"/>
          <p:nvPr/>
        </p:nvSpPr>
        <p:spPr bwMode="auto">
          <a:xfrm>
            <a:off x="6835751" y="4119443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96B60084-7FFC-5D04-F305-5E5E63550A47}"/>
              </a:ext>
            </a:extLst>
          </p:cNvPr>
          <p:cNvSpPr/>
          <p:nvPr/>
        </p:nvSpPr>
        <p:spPr bwMode="auto">
          <a:xfrm>
            <a:off x="4815556" y="2174624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imperative</a:t>
            </a:r>
          </a:p>
        </p:txBody>
      </p:sp>
      <p:sp>
        <p:nvSpPr>
          <p:cNvPr id="5" name="Rechteck: obere Ecken, eine abgerundet, eine abgeschnitten 4">
            <a:extLst>
              <a:ext uri="{FF2B5EF4-FFF2-40B4-BE49-F238E27FC236}">
                <a16:creationId xmlns:a16="http://schemas.microsoft.com/office/drawing/2014/main" id="{2226134A-CC6D-1671-A7DD-519895B25887}"/>
              </a:ext>
            </a:extLst>
          </p:cNvPr>
          <p:cNvSpPr/>
          <p:nvPr/>
        </p:nvSpPr>
        <p:spPr bwMode="auto">
          <a:xfrm>
            <a:off x="6835751" y="4587383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declarative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C57911-102C-7D7D-9E19-46FB8DC3E2F8}"/>
              </a:ext>
            </a:extLst>
          </p:cNvPr>
          <p:cNvSpPr txBox="1"/>
          <p:nvPr/>
        </p:nvSpPr>
        <p:spPr bwMode="auto">
          <a:xfrm>
            <a:off x="4835969" y="2375279"/>
            <a:ext cx="4539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once</a:t>
            </a:r>
            <a:endParaRPr lang="de-DE" sz="900" b="1" dirty="0">
              <a:latin typeface="Arial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AAF468-7B73-C8F7-4946-0C5B9E664742}"/>
              </a:ext>
            </a:extLst>
          </p:cNvPr>
          <p:cNvSpPr txBox="1"/>
          <p:nvPr/>
        </p:nvSpPr>
        <p:spPr bwMode="auto">
          <a:xfrm>
            <a:off x="6860150" y="4782310"/>
            <a:ext cx="9028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continuously</a:t>
            </a:r>
            <a:endParaRPr lang="de-DE" sz="900" b="1" dirty="0">
              <a:latin typeface="Arial" charset="0"/>
            </a:endParaRP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4B4AB273-9EF6-D878-7654-7E81EFC0950B}"/>
              </a:ext>
            </a:extLst>
          </p:cNvPr>
          <p:cNvSpPr/>
          <p:nvPr/>
        </p:nvSpPr>
        <p:spPr bwMode="auto">
          <a:xfrm>
            <a:off x="2828356" y="5920625"/>
            <a:ext cx="1375568" cy="238962"/>
          </a:xfrm>
          <a:prstGeom prst="wedgeRectCallout">
            <a:avLst>
              <a:gd name="adj1" fmla="val -104315"/>
              <a:gd name="adj2" fmla="val -70172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Integration</a:t>
            </a:r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62F8FA6C-1CE6-2FCC-F5DE-14051CB60C4D}"/>
              </a:ext>
            </a:extLst>
          </p:cNvPr>
          <p:cNvSpPr/>
          <p:nvPr/>
        </p:nvSpPr>
        <p:spPr bwMode="auto">
          <a:xfrm>
            <a:off x="6746500" y="5920625"/>
            <a:ext cx="1375568" cy="238962"/>
          </a:xfrm>
          <a:prstGeom prst="wedgeRectCallout">
            <a:avLst>
              <a:gd name="adj1" fmla="val -66238"/>
              <a:gd name="adj2" fmla="val -237351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Delivery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E4977E0E-05D9-681E-9795-7E63A255A0FD}"/>
              </a:ext>
            </a:extLst>
          </p:cNvPr>
          <p:cNvSpPr/>
          <p:nvPr/>
        </p:nvSpPr>
        <p:spPr bwMode="auto">
          <a:xfrm>
            <a:off x="4453830" y="2940173"/>
            <a:ext cx="1486321" cy="388772"/>
          </a:xfrm>
          <a:prstGeom prst="wedgeRectCallout">
            <a:avLst>
              <a:gd name="adj1" fmla="val -54292"/>
              <a:gd name="adj2" fmla="val -142805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Integration +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Delivery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7" grpId="0" animBg="1"/>
      <p:bldP spid="28" grpId="0" animBg="1"/>
      <p:bldP spid="43" grpId="0" animBg="1"/>
      <p:bldP spid="40" grpId="0" animBg="1"/>
      <p:bldP spid="41" grpId="0"/>
      <p:bldP spid="45" grpId="0" animBg="1"/>
      <p:bldP spid="46" grpId="0" animBg="1"/>
      <p:bldP spid="49" grpId="0" animBg="1"/>
      <p:bldP spid="51" grpId="0" animBg="1"/>
      <p:bldP spid="4" grpId="0"/>
      <p:bldP spid="10" grpId="0"/>
      <p:bldP spid="13" grpId="0"/>
      <p:bldP spid="14" grpId="0"/>
      <p:bldP spid="21" grpId="0"/>
      <p:bldP spid="22" grpId="0"/>
      <p:bldP spid="23" grpId="0"/>
      <p:bldP spid="24" grpId="0"/>
      <p:bldP spid="26" grpId="0" animBg="1"/>
      <p:bldP spid="5" grpId="0" animBg="1"/>
      <p:bldP spid="7" grpId="0"/>
      <p:bldP spid="19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1920</Words>
  <Application>Microsoft Office PowerPoint</Application>
  <PresentationFormat>Bildschirmpräsentation (4:3)</PresentationFormat>
  <Paragraphs>340</Paragraphs>
  <Slides>25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Google Sans</vt:lpstr>
      <vt:lpstr>Inter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102</cp:revision>
  <cp:lastPrinted>1996-08-01T16:36:58Z</cp:lastPrinted>
  <dcterms:created xsi:type="dcterms:W3CDTF">2024-05-03T10:07:43Z</dcterms:created>
  <dcterms:modified xsi:type="dcterms:W3CDTF">2024-05-24T09:44:00Z</dcterms:modified>
</cp:coreProperties>
</file>