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43"/>
  </p:notesMasterIdLst>
  <p:handoutMasterIdLst>
    <p:handoutMasterId r:id="rId44"/>
  </p:handoutMasterIdLst>
  <p:sldIdLst>
    <p:sldId id="624" r:id="rId3"/>
    <p:sldId id="606" r:id="rId4"/>
    <p:sldId id="626" r:id="rId5"/>
    <p:sldId id="625" r:id="rId6"/>
    <p:sldId id="294" r:id="rId7"/>
    <p:sldId id="308" r:id="rId8"/>
    <p:sldId id="311" r:id="rId9"/>
    <p:sldId id="312" r:id="rId10"/>
    <p:sldId id="313" r:id="rId11"/>
    <p:sldId id="330" r:id="rId12"/>
    <p:sldId id="293" r:id="rId13"/>
    <p:sldId id="296" r:id="rId14"/>
    <p:sldId id="310" r:id="rId15"/>
    <p:sldId id="298" r:id="rId16"/>
    <p:sldId id="299" r:id="rId17"/>
    <p:sldId id="319" r:id="rId18"/>
    <p:sldId id="322" r:id="rId19"/>
    <p:sldId id="323" r:id="rId20"/>
    <p:sldId id="326" r:id="rId21"/>
    <p:sldId id="325" r:id="rId22"/>
    <p:sldId id="327" r:id="rId23"/>
    <p:sldId id="328" r:id="rId24"/>
    <p:sldId id="321" r:id="rId25"/>
    <p:sldId id="320" r:id="rId26"/>
    <p:sldId id="300" r:id="rId27"/>
    <p:sldId id="301" r:id="rId28"/>
    <p:sldId id="314" r:id="rId29"/>
    <p:sldId id="316" r:id="rId30"/>
    <p:sldId id="317" r:id="rId31"/>
    <p:sldId id="318" r:id="rId32"/>
    <p:sldId id="331" r:id="rId33"/>
    <p:sldId id="332" r:id="rId34"/>
    <p:sldId id="333" r:id="rId35"/>
    <p:sldId id="334" r:id="rId36"/>
    <p:sldId id="329" r:id="rId37"/>
    <p:sldId id="303" r:id="rId38"/>
    <p:sldId id="305" r:id="rId39"/>
    <p:sldId id="306" r:id="rId40"/>
    <p:sldId id="307" r:id="rId41"/>
    <p:sldId id="304" r:id="rId42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D4F3C"/>
    <a:srgbClr val="DDEEE8"/>
    <a:srgbClr val="008C5A"/>
    <a:srgbClr val="037C03"/>
    <a:srgbClr val="FFFFFF"/>
    <a:srgbClr val="800000"/>
    <a:srgbClr val="060165"/>
    <a:srgbClr val="006A42"/>
    <a:srgbClr val="0249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77554" autoAdjust="0"/>
  </p:normalViewPr>
  <p:slideViewPr>
    <p:cSldViewPr>
      <p:cViewPr varScale="1">
        <p:scale>
          <a:sx n="112" d="100"/>
          <a:sy n="112" d="100"/>
        </p:scale>
        <p:origin x="325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976" y="-77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04C2617-8B2B-14A4-7890-E490CA1C1A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B170C73-A867-D135-E090-E1822E7E6F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599501-77EB-2113-9267-4DAC3211A2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6DAC829-6068-5F20-66A2-179E9BEF88F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7A381A76-9D15-47F1-824E-5E26A48B64F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EF861B-B28A-A7FE-0A28-F719BE2BB2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32B70BB-2BF4-7B1B-9C29-0D2AD3C6E6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09556E9-A2AB-A993-BE5A-024BC4C22E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AAF3708-14E9-8FF1-8F2A-D06143DBD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18182567-388C-4D33-8B7B-A651F195F11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D8465B4-4BEB-3FA1-5578-D0E2FB0A5E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BDBCBCAF-13E3-5F15-9012-7ACC75CA44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838491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Container können vom Entwickler gepuscht und via Cloud in Produktion gepullt und gestartet werden</a:t>
            </a:r>
          </a:p>
          <a:p>
            <a:r>
              <a:rPr lang="de-DE" dirty="0"/>
              <a:t>Push via CD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8096812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Bild generiert mit deepai.org</a:t>
            </a:r>
            <a:br>
              <a:rPr lang="de-DE" dirty="0"/>
            </a:br>
            <a:br>
              <a:rPr lang="de-DE" dirty="0"/>
            </a:br>
            <a:r>
              <a:rPr lang="de-DE" dirty="0"/>
              <a:t>Installation ist sehr unterschiedlich aber sehr gut dokumentiert.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6455552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Einzelne schritte dieses Beispiels werden genauer durchgegangen</a:t>
            </a:r>
            <a:br>
              <a:rPr lang="de-DE" dirty="0"/>
            </a:br>
            <a:r>
              <a:rPr lang="de-DE" dirty="0"/>
              <a:t>Schichten und Caching wird später weiter erläutert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5097614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Für das Demo Projekt nicht notwendig, aber wird oft gebraucht.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339901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Anderer Dateiname muss beim </a:t>
            </a:r>
            <a:r>
              <a:rPr lang="de-DE" dirty="0" err="1"/>
              <a:t>build</a:t>
            </a:r>
            <a:r>
              <a:rPr lang="de-DE" dirty="0"/>
              <a:t> </a:t>
            </a:r>
            <a:r>
              <a:rPr lang="de-DE" dirty="0" err="1"/>
              <a:t>command</a:t>
            </a:r>
            <a:r>
              <a:rPr lang="de-DE" dirty="0"/>
              <a:t> angegeben werden.</a:t>
            </a:r>
          </a:p>
          <a:p>
            <a:r>
              <a:rPr lang="de-DE" dirty="0"/>
              <a:t>Das Image wird nach jeden schritt (jeder </a:t>
            </a:r>
            <a:r>
              <a:rPr lang="de-DE" dirty="0" err="1"/>
              <a:t>layer</a:t>
            </a:r>
            <a:r>
              <a:rPr lang="de-DE" dirty="0"/>
              <a:t>) </a:t>
            </a:r>
            <a:r>
              <a:rPr lang="de-DE" dirty="0" err="1"/>
              <a:t>gecached</a:t>
            </a:r>
            <a:r>
              <a:rPr lang="de-DE" dirty="0"/>
              <a:t>.</a:t>
            </a:r>
            <a:br>
              <a:rPr lang="de-DE" dirty="0"/>
            </a:br>
            <a:r>
              <a:rPr lang="de-DE" dirty="0"/>
              <a:t>Nur wenn sich ein schritt verändert wird dieser (und alle danach) neu gebaut.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9079520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6082999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-f </a:t>
            </a:r>
            <a:r>
              <a:rPr lang="de-DE" dirty="0" err="1"/>
              <a:t>differentfile.file</a:t>
            </a:r>
            <a:r>
              <a:rPr lang="de-DE" dirty="0"/>
              <a:t> um eine anders benannte Datei zu benutzen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544956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run</a:t>
            </a:r>
            <a:r>
              <a:rPr lang="de-DE" dirty="0"/>
              <a:t> erstellt und startet Container direkt</a:t>
            </a:r>
          </a:p>
          <a:p>
            <a:r>
              <a:rPr lang="de-DE" dirty="0" err="1"/>
              <a:t>create</a:t>
            </a:r>
            <a:r>
              <a:rPr lang="de-DE" dirty="0"/>
              <a:t> erstellt nur den Container</a:t>
            </a:r>
          </a:p>
          <a:p>
            <a:r>
              <a:rPr lang="de-DE" dirty="0"/>
              <a:t>Container bekommen Namen zugewiesen</a:t>
            </a:r>
          </a:p>
          <a:p>
            <a:r>
              <a:rPr lang="de-DE" dirty="0"/>
              <a:t>Images und Container können in der Docker Desktop GUI sehr einfach verwaltet werden. Für Debugging sehr angenehm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6089878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3310323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SIGTERM Gibt dem Programm Möglichkeit zu reagieren und sich selbst Ordnungsgemäß zu stoppen</a:t>
            </a:r>
            <a:br>
              <a:rPr lang="de-DE" dirty="0"/>
            </a:br>
            <a:r>
              <a:rPr lang="de-DE" dirty="0"/>
              <a:t>SIGKILL würgt den Prozess sofort ab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522668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Vielleicht</a:t>
            </a:r>
            <a:r>
              <a:rPr lang="en-US" dirty="0"/>
              <a:t> </a:t>
            </a:r>
            <a:r>
              <a:rPr lang="en-US" dirty="0" err="1"/>
              <a:t>auch</a:t>
            </a:r>
            <a:r>
              <a:rPr lang="en-US" dirty="0"/>
              <a:t> </a:t>
            </a:r>
            <a:r>
              <a:rPr lang="en-US" dirty="0" err="1"/>
              <a:t>darauf</a:t>
            </a:r>
            <a:r>
              <a:rPr lang="en-US" dirty="0"/>
              <a:t> </a:t>
            </a:r>
            <a:r>
              <a:rPr lang="en-US" dirty="0" err="1"/>
              <a:t>eingehen</a:t>
            </a:r>
            <a:r>
              <a:rPr lang="en-US" dirty="0"/>
              <a:t> </a:t>
            </a:r>
            <a:r>
              <a:rPr lang="en-US" dirty="0" err="1"/>
              <a:t>warum</a:t>
            </a:r>
            <a:r>
              <a:rPr lang="en-US" dirty="0"/>
              <a:t> Docker</a:t>
            </a:r>
            <a:r>
              <a:rPr lang="de-DE" dirty="0"/>
              <a:t>?</a:t>
            </a:r>
          </a:p>
          <a:p>
            <a:r>
              <a:rPr lang="de-DE" dirty="0"/>
              <a:t>Produktion und Entwicklungsumgebungen zueinander anpassen</a:t>
            </a:r>
          </a:p>
          <a:p>
            <a:r>
              <a:rPr lang="de-DE" dirty="0"/>
              <a:t>Mit Docker aufsetzen funktioniert in jeder Docker Umgebung gleich.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5517789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3200761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30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5817724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Alles lässt sich auch mit Konsole machen.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31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6172478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Liste der Container</a:t>
            </a:r>
            <a:br>
              <a:rPr lang="de-DE" dirty="0"/>
            </a:br>
            <a:r>
              <a:rPr lang="de-DE" dirty="0"/>
              <a:t>Name</a:t>
            </a:r>
            <a:br>
              <a:rPr lang="de-DE" dirty="0"/>
            </a:br>
            <a:r>
              <a:rPr lang="de-DE" dirty="0"/>
              <a:t>Image aus dem der Container erstellt wurde</a:t>
            </a:r>
            <a:br>
              <a:rPr lang="de-DE" dirty="0"/>
            </a:br>
            <a:r>
              <a:rPr lang="de-DE" dirty="0"/>
              <a:t>Status</a:t>
            </a:r>
          </a:p>
          <a:p>
            <a:endParaRPr lang="de-DE" dirty="0"/>
          </a:p>
          <a:p>
            <a:r>
              <a:rPr lang="de-DE" dirty="0"/>
              <a:t>Click auf Containername um Details zu öffnen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32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285296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Logs des aktuellen oder letzten Ablaufs des Containers</a:t>
            </a:r>
          </a:p>
          <a:p>
            <a:r>
              <a:rPr lang="de-DE" dirty="0" err="1"/>
              <a:t>stdout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33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5396486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Dateien </a:t>
            </a:r>
            <a:r>
              <a:rPr lang="de-DE"/>
              <a:t>im Container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34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2596964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noProof="0" dirty="0"/>
              <a:t>Demo:</a:t>
            </a:r>
            <a:br>
              <a:rPr lang="de-DE" noProof="0" dirty="0"/>
            </a:br>
            <a:r>
              <a:rPr lang="de-DE" noProof="0" dirty="0"/>
              <a:t>Ähnlich zu Übungsaufgabe in der ausgeblendeten Folie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Image erstellen via </a:t>
            </a:r>
            <a:r>
              <a:rPr lang="de-DE" noProof="0" dirty="0" err="1"/>
              <a:t>Dockerfile</a:t>
            </a:r>
            <a:r>
              <a:rPr lang="de-DE" noProof="0" dirty="0"/>
              <a:t> im </a:t>
            </a:r>
            <a:r>
              <a:rPr lang="de-DE" noProof="0" dirty="0" err="1"/>
              <a:t>Example</a:t>
            </a:r>
            <a:r>
              <a:rPr lang="de-DE" noProof="0" dirty="0"/>
              <a:t> Ordner</a:t>
            </a:r>
            <a:br>
              <a:rPr lang="de-DE" noProof="0" dirty="0"/>
            </a:br>
            <a:r>
              <a:rPr lang="de-DE" noProof="0" dirty="0"/>
              <a:t>Container aus dem Image starten</a:t>
            </a:r>
          </a:p>
          <a:p>
            <a:r>
              <a:rPr lang="de-DE" noProof="0" dirty="0"/>
              <a:t>Logs und Dateisystem mittels Docker Desktop zeigen.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35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7780188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Volumes</a:t>
            </a:r>
            <a:r>
              <a:rPr lang="de-DE" dirty="0"/>
              <a:t> sind nötig, um daten zwischen mehreren Containern des gleichen Images zu verwalten</a:t>
            </a:r>
          </a:p>
          <a:p>
            <a:r>
              <a:rPr lang="de-DE" dirty="0"/>
              <a:t>Werden ins Dateisystem direkt eingebunden</a:t>
            </a:r>
          </a:p>
          <a:p>
            <a:r>
              <a:rPr lang="de-DE" dirty="0"/>
              <a:t>In </a:t>
            </a:r>
            <a:r>
              <a:rPr lang="de-DE" dirty="0" err="1"/>
              <a:t>Dockerfile</a:t>
            </a:r>
            <a:r>
              <a:rPr lang="de-DE" dirty="0"/>
              <a:t> </a:t>
            </a:r>
            <a:r>
              <a:rPr lang="de-DE" dirty="0" err="1"/>
              <a:t>defininiert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37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1630345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Kann in einer Datei mehrere Container, Netzwerke, </a:t>
            </a:r>
            <a:r>
              <a:rPr lang="de-DE" dirty="0" err="1"/>
              <a:t>Volumes</a:t>
            </a:r>
            <a:r>
              <a:rPr lang="de-DE" dirty="0"/>
              <a:t> definieren</a:t>
            </a:r>
            <a:br>
              <a:rPr lang="de-DE" dirty="0"/>
            </a:br>
            <a:r>
              <a:rPr lang="de-DE" dirty="0"/>
              <a:t>Definiert wie diese interagieren</a:t>
            </a:r>
            <a:br>
              <a:rPr lang="de-DE" dirty="0"/>
            </a:br>
            <a:r>
              <a:rPr lang="de-DE" dirty="0"/>
              <a:t>Docker </a:t>
            </a:r>
            <a:r>
              <a:rPr lang="de-DE" dirty="0" err="1"/>
              <a:t>Compose</a:t>
            </a:r>
            <a:r>
              <a:rPr lang="de-DE" dirty="0"/>
              <a:t> sehr nützlich, um mit Docker zu deployen oder komplexere Apps lokal zu testen.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38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15178757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Für jeden </a:t>
            </a:r>
            <a:r>
              <a:rPr lang="de-DE" dirty="0" err="1"/>
              <a:t>Step</a:t>
            </a:r>
            <a:r>
              <a:rPr lang="de-DE" dirty="0"/>
              <a:t> ein Container</a:t>
            </a:r>
          </a:p>
          <a:p>
            <a:r>
              <a:rPr lang="de-DE" dirty="0"/>
              <a:t>Befehle werden sicher im Container ausgeführt</a:t>
            </a:r>
            <a:br>
              <a:rPr lang="de-DE" dirty="0"/>
            </a:br>
            <a:r>
              <a:rPr lang="de-DE" dirty="0"/>
              <a:t>Verschiedene </a:t>
            </a:r>
            <a:r>
              <a:rPr lang="de-DE" dirty="0" err="1"/>
              <a:t>Steps</a:t>
            </a:r>
            <a:r>
              <a:rPr lang="de-DE" dirty="0"/>
              <a:t> können unterschiedliche Container verwenden z.B. </a:t>
            </a:r>
            <a:r>
              <a:rPr lang="de-DE" dirty="0" err="1"/>
              <a:t>npm</a:t>
            </a:r>
            <a:r>
              <a:rPr lang="de-DE" dirty="0"/>
              <a:t> </a:t>
            </a:r>
            <a:r>
              <a:rPr lang="de-DE" dirty="0" err="1"/>
              <a:t>build</a:t>
            </a:r>
            <a:r>
              <a:rPr lang="de-DE" dirty="0"/>
              <a:t>, </a:t>
            </a:r>
            <a:r>
              <a:rPr lang="de-DE" dirty="0" err="1"/>
              <a:t>java</a:t>
            </a:r>
            <a:r>
              <a:rPr lang="de-DE" dirty="0"/>
              <a:t> </a:t>
            </a:r>
            <a:r>
              <a:rPr lang="de-DE" dirty="0" err="1"/>
              <a:t>build</a:t>
            </a:r>
            <a:br>
              <a:rPr lang="de-DE" dirty="0"/>
            </a:br>
            <a:r>
              <a:rPr lang="de-DE" dirty="0"/>
              <a:t>Container wird nach Export der Artefakte gelöscht</a:t>
            </a:r>
          </a:p>
          <a:p>
            <a:r>
              <a:rPr lang="de-DE" dirty="0"/>
              <a:t>Dateien können in </a:t>
            </a:r>
            <a:r>
              <a:rPr lang="de-DE" dirty="0" err="1"/>
              <a:t>Volumes</a:t>
            </a:r>
            <a:r>
              <a:rPr lang="de-DE" dirty="0"/>
              <a:t> </a:t>
            </a:r>
            <a:r>
              <a:rPr lang="de-DE" dirty="0" err="1"/>
              <a:t>gecached</a:t>
            </a:r>
            <a:r>
              <a:rPr lang="de-DE" dirty="0"/>
              <a:t> werden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39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2589142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Grundaufbau der Software, wird näher darauf eingegangen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46017233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40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4441082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Daemon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ein Hintergrund Prozess der meist nicht direkt mit dem User interagiert. Oft endet der Name mit D</a:t>
            </a:r>
            <a:br>
              <a:rPr lang="de-DE" dirty="0"/>
            </a:br>
            <a:br>
              <a:rPr lang="de-DE" dirty="0"/>
            </a:br>
            <a:r>
              <a:rPr lang="de-DE" dirty="0"/>
              <a:t>Docker Host kann auf der gleichen Maschine laufen wie der Client, muss aber nicht.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4581157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Auf Docker </a:t>
            </a:r>
            <a:r>
              <a:rPr lang="de-DE" dirty="0" err="1"/>
              <a:t>Compose</a:t>
            </a:r>
            <a:r>
              <a:rPr lang="de-DE" dirty="0"/>
              <a:t> wird später näher eingegangen</a:t>
            </a:r>
          </a:p>
          <a:p>
            <a:r>
              <a:rPr lang="de-DE" dirty="0" err="1"/>
              <a:t>Kommunizierung</a:t>
            </a:r>
            <a:r>
              <a:rPr lang="de-DE" dirty="0"/>
              <a:t> mittels REST, UNIX </a:t>
            </a:r>
            <a:r>
              <a:rPr lang="de-DE" dirty="0" err="1"/>
              <a:t>sockets</a:t>
            </a:r>
            <a:r>
              <a:rPr lang="de-DE" dirty="0"/>
              <a:t> oder ein Netzwerkinterface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8674749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Nützlich zum Debuggen, Testen und Visualisieren. Gleiche Funktionalität wie die Konsolensoftware</a:t>
            </a:r>
          </a:p>
          <a:p>
            <a:r>
              <a:rPr lang="de-DE" dirty="0"/>
              <a:t>Enthält alles, was für die lokale Entwicklung nötig ist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7829565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Images, Container und </a:t>
            </a:r>
            <a:r>
              <a:rPr lang="de-DE" dirty="0" err="1"/>
              <a:t>Registries</a:t>
            </a:r>
            <a:r>
              <a:rPr lang="de-DE" dirty="0"/>
              <a:t> sind die Wichtigsten Komponenten</a:t>
            </a:r>
          </a:p>
          <a:p>
            <a:r>
              <a:rPr lang="de-DE" dirty="0"/>
              <a:t>Sie werden auf den nächsten Folien beschrieben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3074103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7620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Bild von unsplash.com</a:t>
            </a:r>
          </a:p>
          <a:p>
            <a:endParaRPr lang="de-DE" dirty="0"/>
          </a:p>
          <a:p>
            <a:r>
              <a:rPr lang="de-DE" dirty="0"/>
              <a:t>Daten innerhalb eines Containers werden mit dem Container gelöscht</a:t>
            </a:r>
            <a:br>
              <a:rPr lang="de-DE" dirty="0"/>
            </a:br>
            <a:r>
              <a:rPr lang="de-DE" dirty="0"/>
              <a:t>Container mehrere 100MB</a:t>
            </a:r>
            <a:br>
              <a:rPr lang="de-DE" dirty="0"/>
            </a:br>
            <a:r>
              <a:rPr lang="de-DE" dirty="0"/>
              <a:t>Starten meistens innerhalb einiger Sekunden</a:t>
            </a:r>
            <a:br>
              <a:rPr lang="de-DE" dirty="0"/>
            </a:br>
            <a:r>
              <a:rPr lang="de-DE" dirty="0"/>
              <a:t>Gut um schnell mehr Kapazität zu starten wenn man  schnell skalieren muss</a:t>
            </a:r>
            <a:br>
              <a:rPr lang="de-DE" dirty="0"/>
            </a:br>
            <a:r>
              <a:rPr lang="de-DE" dirty="0"/>
              <a:t>Container können in einem Netzwerk deutlich einfacher miteinander kommunizieren als VMs</a:t>
            </a:r>
            <a:br>
              <a:rPr lang="de-DE" dirty="0"/>
            </a:br>
            <a:r>
              <a:rPr lang="de-DE" dirty="0"/>
              <a:t>Brauchen etwas weniger </a:t>
            </a:r>
            <a:r>
              <a:rPr lang="de-DE" dirty="0" err="1"/>
              <a:t>resourcen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176153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Bild von unsplash.com</a:t>
            </a:r>
            <a:br>
              <a:rPr lang="de-DE" dirty="0"/>
            </a:br>
            <a:br>
              <a:rPr lang="de-DE" dirty="0"/>
            </a:br>
            <a:r>
              <a:rPr lang="de-DE" dirty="0"/>
              <a:t>Ähnlich zu einem VM-Image aber deutlich kleiner. Meist sehr minimalistisch, es ist wirklich nur das installiert was gebraucht wird.</a:t>
            </a:r>
            <a:br>
              <a:rPr lang="de-DE" dirty="0"/>
            </a:b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275414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47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844709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122548F-DB6D-8F3A-7154-540335541CE7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  <p:extLst>
      <p:ext uri="{BB962C8B-B14F-4D97-AF65-F5344CB8AC3E}">
        <p14:creationId xmlns:p14="http://schemas.microsoft.com/office/powerpoint/2010/main" val="132767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7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brockhaus-ag.de/" TargetMode="Externa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12.06.2024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Klicken Sie,  um die Formate des Vorlagentextes zu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 &amp; Malte Fischer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6424613"/>
            <a:ext cx="1383712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Tag-3_2-Docker.pptx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4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83F220F2-02A0-A253-0192-3E31C9B4E9AC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775" y="-15729"/>
            <a:ext cx="636272" cy="63627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7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>
            <a:extLst>
              <a:ext uri="{FF2B5EF4-FFF2-40B4-BE49-F238E27FC236}">
                <a16:creationId xmlns:a16="http://schemas.microsoft.com/office/drawing/2014/main" id="{4D35DA86-B4BB-2584-B461-44E862DDDE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3" name="Rectangle 11">
            <a:extLst>
              <a:ext uri="{FF2B5EF4-FFF2-40B4-BE49-F238E27FC236}">
                <a16:creationId xmlns:a16="http://schemas.microsoft.com/office/drawing/2014/main" id="{968E4FCC-BFE2-C5FE-B99E-AD505999C9E6}"/>
              </a:ext>
            </a:extLst>
          </p:cNvPr>
          <p:cNvSpPr>
            <a:spLocks noChangeArrowheads="1"/>
          </p:cNvSpPr>
          <p:nvPr userDrawn="1"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>
            <a:extLst>
              <a:ext uri="{FF2B5EF4-FFF2-40B4-BE49-F238E27FC236}">
                <a16:creationId xmlns:a16="http://schemas.microsoft.com/office/drawing/2014/main" id="{250C61B2-2B35-A539-A9AE-1C8E086EC10D}"/>
              </a:ext>
            </a:extLst>
          </p:cNvPr>
          <p:cNvSpPr>
            <a:spLocks noChangeArrowheads="1"/>
          </p:cNvSpPr>
          <p:nvPr userDrawn="1"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3" name="Picture 13">
            <a:extLst>
              <a:ext uri="{FF2B5EF4-FFF2-40B4-BE49-F238E27FC236}">
                <a16:creationId xmlns:a16="http://schemas.microsoft.com/office/drawing/2014/main" id="{C2AA9C0A-9353-DC7C-8B36-9A1C13E55B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77A5FA4-4CA9-715B-7152-68BE18CA531B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4FA4EE3F-0D26-A947-D739-7CBA83262B2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868" y="4481736"/>
            <a:ext cx="2376264" cy="237626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desktop/install/linux-install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jpg"/><Relationship Id="rId5" Type="http://schemas.openxmlformats.org/officeDocument/2006/relationships/hyperlink" Target="https://docs.docker.com/desktop/install/mac-install/" TargetMode="External"/><Relationship Id="rId4" Type="http://schemas.openxmlformats.org/officeDocument/2006/relationships/hyperlink" Target="https://docs.docker.com/desktop/install/windows-install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reference/dockerfile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storage/volumes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compose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4B2C6CD-AD60-3C79-94C5-A3C58293BC9E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468313" y="2562225"/>
            <a:ext cx="5471839" cy="93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de-DE" altLang="de-DE" sz="3200" dirty="0"/>
              <a:t>Tag 3: </a:t>
            </a:r>
            <a:r>
              <a:rPr lang="de-DE" altLang="de-DE" sz="3200" dirty="0" err="1"/>
              <a:t>GitOps</a:t>
            </a:r>
            <a:r>
              <a:rPr lang="de-DE" altLang="de-DE" sz="3200" dirty="0"/>
              <a:t>,</a:t>
            </a:r>
            <a:br>
              <a:rPr lang="de-DE" altLang="de-DE" sz="3200" dirty="0"/>
            </a:br>
            <a:r>
              <a:rPr lang="de-DE" altLang="de-DE" sz="3200" dirty="0"/>
              <a:t>Docker in der Entwicklung und </a:t>
            </a:r>
            <a:r>
              <a:rPr lang="de-DE" altLang="de-DE" sz="3200" dirty="0" err="1"/>
              <a:t>Deployment</a:t>
            </a:r>
            <a:r>
              <a:rPr lang="de-DE" altLang="de-DE" sz="3200" dirty="0"/>
              <a:t>-Strategien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9107976-89BA-B819-B0F4-5904DD4F4AAC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68312" y="4462463"/>
            <a:ext cx="4190603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de-DE" altLang="de-DE" sz="1600" dirty="0"/>
              <a:t>19.06.2024, Daniel Krämer &amp; Malte Fischer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D866AF1-CD71-C1C5-56DD-B2E98E02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49275"/>
            <a:ext cx="4032250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de-DE" altLang="de-DE" sz="440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795EC6A-86ED-78D6-3916-EC81E83159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9959" y="263970"/>
            <a:ext cx="4348957" cy="150882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FFBC5D-31BA-6F29-1307-97E4E666E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pic>
        <p:nvPicPr>
          <p:cNvPr id="6" name="Inhaltsplatzhalter 5" descr="Ein Bild, das Text, Screenshot, Diagramm, parallel enthält.&#10;&#10;Automatisch generierte Beschreibung">
            <a:extLst>
              <a:ext uri="{FF2B5EF4-FFF2-40B4-BE49-F238E27FC236}">
                <a16:creationId xmlns:a16="http://schemas.microsoft.com/office/drawing/2014/main" id="{691D6D46-577F-757D-73CB-39F98A2B11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045" y="2090271"/>
            <a:ext cx="7329910" cy="3870050"/>
          </a:xfr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B4323966-8051-9371-9650-27BE4F108771}"/>
              </a:ext>
            </a:extLst>
          </p:cNvPr>
          <p:cNvSpPr txBox="1"/>
          <p:nvPr/>
        </p:nvSpPr>
        <p:spPr bwMode="auto">
          <a:xfrm>
            <a:off x="323528" y="1181364"/>
            <a:ext cx="849694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3200" dirty="0">
                <a:latin typeface="+mj-lt"/>
              </a:rPr>
              <a:t>Docker Infrastruktur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601A3A72-F85B-F166-2335-4DB84A380CB1}"/>
              </a:ext>
            </a:extLst>
          </p:cNvPr>
          <p:cNvSpPr/>
          <p:nvPr/>
        </p:nvSpPr>
        <p:spPr bwMode="auto">
          <a:xfrm>
            <a:off x="4099491" y="2492896"/>
            <a:ext cx="945017" cy="1656184"/>
          </a:xfrm>
          <a:prstGeom prst="rect">
            <a:avLst/>
          </a:prstGeom>
          <a:solidFill>
            <a:schemeClr val="accent2">
              <a:alpha val="24000"/>
            </a:schemeClr>
          </a:solidFill>
          <a:ln w="12700" cap="flat" cmpd="sng" algn="ctr">
            <a:solidFill>
              <a:srgbClr val="0D4F3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ED4B6DBB-81D1-3C79-642C-1F07D11EDC33}"/>
              </a:ext>
            </a:extLst>
          </p:cNvPr>
          <p:cNvSpPr/>
          <p:nvPr/>
        </p:nvSpPr>
        <p:spPr bwMode="auto">
          <a:xfrm>
            <a:off x="5283167" y="2454021"/>
            <a:ext cx="945017" cy="1263011"/>
          </a:xfrm>
          <a:prstGeom prst="rect">
            <a:avLst/>
          </a:prstGeom>
          <a:solidFill>
            <a:schemeClr val="accent2">
              <a:alpha val="24000"/>
            </a:schemeClr>
          </a:solidFill>
          <a:ln w="12700" cap="flat" cmpd="sng" algn="ctr">
            <a:solidFill>
              <a:srgbClr val="0D4F3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94399D0-39A1-83DF-A17B-F0F6D15A6BB6}"/>
              </a:ext>
            </a:extLst>
          </p:cNvPr>
          <p:cNvSpPr/>
          <p:nvPr/>
        </p:nvSpPr>
        <p:spPr bwMode="auto">
          <a:xfrm>
            <a:off x="6735221" y="2057977"/>
            <a:ext cx="1501733" cy="3902344"/>
          </a:xfrm>
          <a:prstGeom prst="rect">
            <a:avLst/>
          </a:prstGeom>
          <a:solidFill>
            <a:schemeClr val="accent2">
              <a:alpha val="24000"/>
            </a:schemeClr>
          </a:solidFill>
          <a:ln w="12700" cap="flat" cmpd="sng" algn="ctr">
            <a:solidFill>
              <a:srgbClr val="0D4F3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2900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>
            <a:extLst>
              <a:ext uri="{FF2B5EF4-FFF2-40B4-BE49-F238E27FC236}">
                <a16:creationId xmlns:a16="http://schemas.microsoft.com/office/drawing/2014/main" id="{14166EE9-31F6-1432-6B4F-746369646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150813"/>
            <a:ext cx="5554663" cy="706437"/>
          </a:xfrm>
        </p:spPr>
        <p:txBody>
          <a:bodyPr/>
          <a:lstStyle/>
          <a:p>
            <a:r>
              <a:rPr lang="de-DE" altLang="de-DE" dirty="0"/>
              <a:t>Lokale Entwicklung mit Docker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CD25E95-B8E7-9391-5FA5-E84D7322D248}"/>
              </a:ext>
            </a:extLst>
          </p:cNvPr>
          <p:cNvSpPr txBox="1"/>
          <p:nvPr/>
        </p:nvSpPr>
        <p:spPr bwMode="auto">
          <a:xfrm>
            <a:off x="461763" y="1268760"/>
            <a:ext cx="5378649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t" anchorCtr="0">
            <a:spAutoFit/>
          </a:bodyPr>
          <a:lstStyle/>
          <a:p>
            <a:pPr eaLnBrk="1" hangingPunct="1"/>
            <a:r>
              <a:rPr lang="de-DE" sz="2000" b="1" dirty="0">
                <a:latin typeface="+mj-lt"/>
              </a:rPr>
              <a:t>Was ist ein Container?</a:t>
            </a:r>
            <a:endParaRPr lang="de-DE" sz="2000" b="1" dirty="0">
              <a:latin typeface="Arial" charset="0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charset="0"/>
              </a:rPr>
              <a:t>Virtuelle Umgebung für Software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charset="0"/>
              </a:rPr>
              <a:t>Klein und leichtgewichtig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charset="0"/>
              </a:rPr>
              <a:t>Abgekapselt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charset="0"/>
              </a:rPr>
              <a:t>Eigenes Dateisystem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charset="0"/>
              </a:rPr>
              <a:t>Performant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charset="0"/>
              </a:rPr>
              <a:t>Betriebssystemunabhängig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de-DE" sz="2000" dirty="0">
              <a:latin typeface="Arial" charset="0"/>
            </a:endParaRPr>
          </a:p>
          <a:p>
            <a:pPr eaLnBrk="1" hangingPunct="1"/>
            <a:r>
              <a:rPr lang="de-DE" sz="2000" b="1" dirty="0">
                <a:latin typeface="Arial" charset="0"/>
              </a:rPr>
              <a:t>Warum keine VM?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charset="0"/>
              </a:rPr>
              <a:t>Weniger Speicherplatz</a:t>
            </a:r>
          </a:p>
          <a:p>
            <a:pPr marL="800100" lvl="1" indent="-342900" eaLnBrk="1" hangingPunct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charset="0"/>
              </a:rPr>
              <a:t>MB im Vergleich zu GB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charset="0"/>
              </a:rPr>
              <a:t>Schnelleres Startup für </a:t>
            </a:r>
            <a:r>
              <a:rPr lang="de-DE" sz="2000" dirty="0" err="1">
                <a:latin typeface="Arial" charset="0"/>
              </a:rPr>
              <a:t>Scaling</a:t>
            </a:r>
            <a:endParaRPr lang="de-DE" sz="2000" dirty="0">
              <a:latin typeface="Arial" charset="0"/>
            </a:endParaRPr>
          </a:p>
          <a:p>
            <a:pPr marL="800100" lvl="1" indent="-342900" eaLnBrk="1" hangingPunct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charset="0"/>
              </a:rPr>
              <a:t>Sekunden im Vergleich zu Minuten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charset="0"/>
              </a:rPr>
              <a:t>Performanter</a:t>
            </a:r>
          </a:p>
        </p:txBody>
      </p:sp>
      <p:pic>
        <p:nvPicPr>
          <p:cNvPr id="5" name="Inhaltsplatzhalter 4" descr="Ein Bild, das Himmel, Wolke, draußen, Frachtcontainer enthält.&#10;&#10;Automatisch generierte Beschreibung">
            <a:extLst>
              <a:ext uri="{FF2B5EF4-FFF2-40B4-BE49-F238E27FC236}">
                <a16:creationId xmlns:a16="http://schemas.microsoft.com/office/drawing/2014/main" id="{1F7346A8-5256-139B-4943-9DE6954457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082" y="1259632"/>
            <a:ext cx="3096344" cy="3870431"/>
          </a:xfrm>
          <a:effectLst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1437393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>
            <a:extLst>
              <a:ext uri="{FF2B5EF4-FFF2-40B4-BE49-F238E27FC236}">
                <a16:creationId xmlns:a16="http://schemas.microsoft.com/office/drawing/2014/main" id="{14166EE9-31F6-1432-6B4F-746369646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150813"/>
            <a:ext cx="5554663" cy="706437"/>
          </a:xfrm>
        </p:spPr>
        <p:txBody>
          <a:bodyPr/>
          <a:lstStyle/>
          <a:p>
            <a:r>
              <a:rPr lang="de-DE" altLang="de-DE" dirty="0"/>
              <a:t>Lokale Entwicklung mit Docker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CD25E95-B8E7-9391-5FA5-E84D7322D248}"/>
              </a:ext>
            </a:extLst>
          </p:cNvPr>
          <p:cNvSpPr txBox="1"/>
          <p:nvPr/>
        </p:nvSpPr>
        <p:spPr bwMode="auto">
          <a:xfrm>
            <a:off x="4139952" y="1229333"/>
            <a:ext cx="4862314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2000" b="1" dirty="0">
                <a:latin typeface="+mj-lt"/>
              </a:rPr>
              <a:t>Was ist ein Image?</a:t>
            </a:r>
            <a:endParaRPr lang="de-DE" sz="2000" b="1" dirty="0">
              <a:latin typeface="Arial" charset="0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charset="0"/>
              </a:rPr>
              <a:t>„Bauanleitung für Container“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charset="0"/>
              </a:rPr>
              <a:t>Ein Image, viele Container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charset="0"/>
              </a:rPr>
              <a:t>Werden in Schichten gebaut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charset="0"/>
              </a:rPr>
              <a:t>Basieren auf anderen Images</a:t>
            </a:r>
          </a:p>
        </p:txBody>
      </p:sp>
      <p:pic>
        <p:nvPicPr>
          <p:cNvPr id="7" name="Inhaltsplatzhalter 6" descr="Ein Bild, das Elektronik, Compact Disc, Datenträger, CD enthält.&#10;&#10;Automatisch generierte Beschreibung">
            <a:extLst>
              <a:ext uri="{FF2B5EF4-FFF2-40B4-BE49-F238E27FC236}">
                <a16:creationId xmlns:a16="http://schemas.microsoft.com/office/drawing/2014/main" id="{E22FBDEF-E23A-233B-B93E-55198BCB9C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6" y="2802674"/>
            <a:ext cx="3985470" cy="3435060"/>
          </a:xfrm>
        </p:spPr>
      </p:pic>
    </p:spTree>
    <p:extLst>
      <p:ext uri="{BB962C8B-B14F-4D97-AF65-F5344CB8AC3E}">
        <p14:creationId xmlns:p14="http://schemas.microsoft.com/office/powerpoint/2010/main" val="2158894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A7EAB6-74ED-54FA-3F14-5963C1F38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A0C048-49AD-EA74-C1E3-85986D3E3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196752"/>
            <a:ext cx="8516937" cy="2232248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>
                <a:latin typeface="+mj-lt"/>
              </a:rPr>
              <a:t>Docker </a:t>
            </a:r>
            <a:r>
              <a:rPr lang="de-DE" sz="2400" b="1" dirty="0" err="1">
                <a:latin typeface="+mj-lt"/>
              </a:rPr>
              <a:t>Registries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Remote Storage für Images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Können mit Tags gepusht und gepullt werden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Öffentliche </a:t>
            </a:r>
            <a:r>
              <a:rPr lang="de-DE" dirty="0" err="1"/>
              <a:t>Registries</a:t>
            </a:r>
            <a:r>
              <a:rPr lang="de-DE" dirty="0"/>
              <a:t> (z.B. </a:t>
            </a:r>
            <a:r>
              <a:rPr lang="de-DE" dirty="0" err="1"/>
              <a:t>DockerHub</a:t>
            </a:r>
            <a:r>
              <a:rPr lang="de-DE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Private </a:t>
            </a:r>
            <a:r>
              <a:rPr lang="de-DE" dirty="0" err="1"/>
              <a:t>Registries</a:t>
            </a:r>
            <a:r>
              <a:rPr lang="de-DE" dirty="0"/>
              <a:t> können selbst gehostet werden</a:t>
            </a:r>
          </a:p>
        </p:txBody>
      </p:sp>
      <p:sp>
        <p:nvSpPr>
          <p:cNvPr id="5" name="Wolke 4">
            <a:extLst>
              <a:ext uri="{FF2B5EF4-FFF2-40B4-BE49-F238E27FC236}">
                <a16:creationId xmlns:a16="http://schemas.microsoft.com/office/drawing/2014/main" id="{51EE1670-391D-CCD3-5B0A-16118DFF850B}"/>
              </a:ext>
            </a:extLst>
          </p:cNvPr>
          <p:cNvSpPr/>
          <p:nvPr/>
        </p:nvSpPr>
        <p:spPr bwMode="auto">
          <a:xfrm>
            <a:off x="3493489" y="3939733"/>
            <a:ext cx="2157021" cy="1038304"/>
          </a:xfrm>
          <a:prstGeom prst="cloud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Registry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pic>
        <p:nvPicPr>
          <p:cNvPr id="7" name="Grafik 6" descr="Monitor Silhouette">
            <a:extLst>
              <a:ext uri="{FF2B5EF4-FFF2-40B4-BE49-F238E27FC236}">
                <a16:creationId xmlns:a16="http://schemas.microsoft.com/office/drawing/2014/main" id="{341F74B7-DB47-090F-980C-19F3FD2395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77163" y="5371836"/>
            <a:ext cx="914400" cy="914400"/>
          </a:xfrm>
          <a:prstGeom prst="rect">
            <a:avLst/>
          </a:prstGeom>
        </p:spPr>
      </p:pic>
      <p:pic>
        <p:nvPicPr>
          <p:cNvPr id="8" name="Grafik 7" descr="Monitor Silhouette">
            <a:extLst>
              <a:ext uri="{FF2B5EF4-FFF2-40B4-BE49-F238E27FC236}">
                <a16:creationId xmlns:a16="http://schemas.microsoft.com/office/drawing/2014/main" id="{FA362283-6780-DFD5-A58E-CEF2FB4EA5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50414" y="5371836"/>
            <a:ext cx="914400" cy="914400"/>
          </a:xfrm>
          <a:prstGeom prst="rect">
            <a:avLst/>
          </a:prstGeom>
        </p:spPr>
      </p:pic>
      <p:pic>
        <p:nvPicPr>
          <p:cNvPr id="9" name="Grafik 8" descr="Monitor Silhouette">
            <a:extLst>
              <a:ext uri="{FF2B5EF4-FFF2-40B4-BE49-F238E27FC236}">
                <a16:creationId xmlns:a16="http://schemas.microsoft.com/office/drawing/2014/main" id="{94934086-A753-0C43-7E9C-A233588415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11760" y="5371836"/>
            <a:ext cx="914400" cy="914400"/>
          </a:xfrm>
          <a:prstGeom prst="rect">
            <a:avLst/>
          </a:prstGeom>
        </p:spPr>
      </p:pic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254DA33-40E3-89C9-DEB5-4630EB2BBE5D}"/>
              </a:ext>
            </a:extLst>
          </p:cNvPr>
          <p:cNvCxnSpPr/>
          <p:nvPr/>
        </p:nvCxnSpPr>
        <p:spPr bwMode="auto">
          <a:xfrm flipV="1">
            <a:off x="2868960" y="4725144"/>
            <a:ext cx="457200" cy="64669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B0626A77-E6E7-C0EE-9CE9-67DAC9B9FFA3}"/>
              </a:ext>
            </a:extLst>
          </p:cNvPr>
          <p:cNvCxnSpPr>
            <a:cxnSpLocks/>
          </p:cNvCxnSpPr>
          <p:nvPr/>
        </p:nvCxnSpPr>
        <p:spPr bwMode="auto">
          <a:xfrm>
            <a:off x="5677163" y="4725144"/>
            <a:ext cx="457200" cy="64669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186B2BA1-5F69-3476-473E-45086D1C154B}"/>
              </a:ext>
            </a:extLst>
          </p:cNvPr>
          <p:cNvCxnSpPr/>
          <p:nvPr/>
        </p:nvCxnSpPr>
        <p:spPr bwMode="auto">
          <a:xfrm>
            <a:off x="6009361" y="4725144"/>
            <a:ext cx="1398253" cy="64669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160710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DE4A83-84EC-B82D-E998-FF915EC6E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Lokale Entwicklung mit Docker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01A366D-2B42-0C82-3243-4264BCF2A98D}"/>
              </a:ext>
            </a:extLst>
          </p:cNvPr>
          <p:cNvSpPr txBox="1"/>
          <p:nvPr/>
        </p:nvSpPr>
        <p:spPr bwMode="auto">
          <a:xfrm>
            <a:off x="251520" y="1268760"/>
            <a:ext cx="864096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t" anchorCtr="0">
            <a:spAutoFit/>
          </a:bodyPr>
          <a:lstStyle/>
          <a:p>
            <a:pPr eaLnBrk="1" hangingPunct="1"/>
            <a:r>
              <a:rPr lang="de-DE" b="1" dirty="0">
                <a:latin typeface="Arial" charset="0"/>
              </a:rPr>
              <a:t>Installation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de-DE" dirty="0">
                <a:latin typeface="Arial" charset="0"/>
              </a:rPr>
              <a:t>Plattformabhängig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de-DE" dirty="0">
                <a:latin typeface="Arial" charset="0"/>
              </a:rPr>
              <a:t>Anleitungen in der Dokumentation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de-DE" dirty="0">
                <a:latin typeface="Arial" charset="0"/>
                <a:hlinkClick r:id="rId3"/>
              </a:rPr>
              <a:t>https://docs.docker.com/desktop/install/linux-install/</a:t>
            </a:r>
            <a:endParaRPr lang="de-DE" dirty="0">
              <a:latin typeface="Arial" charset="0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de-DE" dirty="0">
                <a:latin typeface="Arial" charset="0"/>
                <a:hlinkClick r:id="rId4"/>
              </a:rPr>
              <a:t>https://docs.docker.com/desktop/install/windows-install/</a:t>
            </a:r>
            <a:endParaRPr lang="de-DE" dirty="0">
              <a:latin typeface="Arial" charset="0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de-DE" dirty="0">
                <a:latin typeface="Arial" charset="0"/>
                <a:hlinkClick r:id="rId5"/>
              </a:rPr>
              <a:t>https://docs.docker.com/desktop/install/mac-install/</a:t>
            </a:r>
            <a:r>
              <a:rPr lang="de-DE" dirty="0">
                <a:latin typeface="Arial" charset="0"/>
              </a:rPr>
              <a:t> </a:t>
            </a: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36737A79-D19F-A316-116A-2CE10326A651}"/>
              </a:ext>
            </a:extLst>
          </p:cNvPr>
          <p:cNvSpPr txBox="1">
            <a:spLocks/>
          </p:cNvSpPr>
          <p:nvPr/>
        </p:nvSpPr>
        <p:spPr bwMode="auto">
          <a:xfrm>
            <a:off x="285750" y="150813"/>
            <a:ext cx="5554663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D4F3C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D4F3C"/>
                </a:solidFill>
                <a:latin typeface="Arial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D4F3C"/>
                </a:solidFill>
                <a:latin typeface="Arial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D4F3C"/>
                </a:solidFill>
                <a:latin typeface="Arial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D4F3C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rgbClr val="0D4F3C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rgbClr val="0D4F3C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rgbClr val="0D4F3C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rgbClr val="0D4F3C"/>
                </a:solidFill>
                <a:latin typeface="Arial" charset="0"/>
              </a:defRPr>
            </a:lvl9pPr>
          </a:lstStyle>
          <a:p>
            <a:r>
              <a:rPr lang="de-DE" altLang="de-DE" kern="0"/>
              <a:t>Lokale Entwicklung mit Docker</a:t>
            </a:r>
            <a:endParaRPr lang="de-DE" altLang="de-DE" kern="0" dirty="0"/>
          </a:p>
        </p:txBody>
      </p:sp>
      <p:pic>
        <p:nvPicPr>
          <p:cNvPr id="11" name="Inhaltsplatzhalter 10" descr="Ein Bild, das Cartoon, Hut, Menschliches Gesicht, Buch enthält.&#10;&#10;Automatisch generierte Beschreibung">
            <a:extLst>
              <a:ext uri="{FF2B5EF4-FFF2-40B4-BE49-F238E27FC236}">
                <a16:creationId xmlns:a16="http://schemas.microsoft.com/office/drawing/2014/main" id="{A7B21973-93E5-A6AA-FE4F-FFE4C7985C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3575546"/>
            <a:ext cx="3605560" cy="2804325"/>
          </a:xfrm>
          <a:effectLst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9045532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C790D7-E6E3-398A-4B67-16E1FB991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4639B2-6C8D-6B20-E376-7BC7E127E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21" y="1268760"/>
            <a:ext cx="8534430" cy="2160240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>
                <a:latin typeface="+mj-lt"/>
              </a:rPr>
              <a:t>Erstellen von Images</a:t>
            </a:r>
            <a:endParaRPr lang="de-DE" b="1" dirty="0">
              <a:latin typeface="+mj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Definition mittels </a:t>
            </a:r>
            <a:r>
              <a:rPr lang="de-DE" i="1" dirty="0" err="1"/>
              <a:t>Dockerfile</a:t>
            </a:r>
            <a:endParaRPr lang="de-DE" i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Definiert die einzelnen Schichten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Ähnlich wie ein </a:t>
            </a:r>
            <a:r>
              <a:rPr lang="de-DE" dirty="0" err="1"/>
              <a:t>Script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66E276A-F5D5-247A-7912-37944920DA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41989" y="3429000"/>
            <a:ext cx="3522269" cy="2628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9573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CE78CD-8283-9E7B-B613-42B66D240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D03162-A290-8535-F9FD-8ACB2F578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388808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FROM &lt;Image&gt;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Basis für das neue Image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Kann lokal oder in Registry sein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Optional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Wenn fehlt, wird das Image „</a:t>
            </a:r>
            <a:r>
              <a:rPr lang="de-DE" dirty="0" err="1"/>
              <a:t>scratch</a:t>
            </a:r>
            <a:r>
              <a:rPr lang="de-DE" dirty="0"/>
              <a:t>“ als Basis verwendet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Nur eine Basis pro </a:t>
            </a:r>
            <a:r>
              <a:rPr lang="de-DE" dirty="0" err="1"/>
              <a:t>Dockerfile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E72DCD3-F329-D8E8-8EDD-A328294ACF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89564" y="3555014"/>
            <a:ext cx="3522269" cy="2628292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31E39CB4-1AC2-A872-1417-5A3B4119DE3C}"/>
              </a:ext>
            </a:extLst>
          </p:cNvPr>
          <p:cNvSpPr/>
          <p:nvPr/>
        </p:nvSpPr>
        <p:spPr bwMode="auto">
          <a:xfrm>
            <a:off x="5281247" y="3555014"/>
            <a:ext cx="3559540" cy="306034"/>
          </a:xfrm>
          <a:prstGeom prst="rect">
            <a:avLst/>
          </a:prstGeom>
          <a:solidFill>
            <a:schemeClr val="accent2">
              <a:alpha val="24000"/>
            </a:schemeClr>
          </a:solidFill>
          <a:ln w="12700" cap="flat" cmpd="sng" algn="ctr">
            <a:solidFill>
              <a:srgbClr val="0D4F3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7856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CE78CD-8283-9E7B-B613-42B66D240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D03162-A290-8535-F9FD-8ACB2F578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388808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WORKDIR &lt;Directory&gt;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Setzt Arbeitsverzeichnis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Alle Befehle werden hier ausgeführt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E72DCD3-F329-D8E8-8EDD-A328294ACF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89564" y="3555014"/>
            <a:ext cx="3522269" cy="2628292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31E39CB4-1AC2-A872-1417-5A3B4119DE3C}"/>
              </a:ext>
            </a:extLst>
          </p:cNvPr>
          <p:cNvSpPr/>
          <p:nvPr/>
        </p:nvSpPr>
        <p:spPr bwMode="auto">
          <a:xfrm>
            <a:off x="5281247" y="3933056"/>
            <a:ext cx="3559540" cy="306034"/>
          </a:xfrm>
          <a:prstGeom prst="rect">
            <a:avLst/>
          </a:prstGeom>
          <a:solidFill>
            <a:schemeClr val="accent2">
              <a:alpha val="24000"/>
            </a:schemeClr>
          </a:solidFill>
          <a:ln w="12700" cap="flat" cmpd="sng" algn="ctr">
            <a:solidFill>
              <a:srgbClr val="0D4F3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69195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CE78CD-8283-9E7B-B613-42B66D240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D03162-A290-8535-F9FD-8ACB2F578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388808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ENV &lt;Name&gt;=&lt;Value&gt;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Setzt Umgebungsvariablen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Beliebig viele pro Command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ENV &lt;Name1&gt;=&lt;Value1&gt; &lt;Name2&gt;=&lt;Value2&gt; …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E72DCD3-F329-D8E8-8EDD-A328294ACF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89564" y="3555014"/>
            <a:ext cx="3522269" cy="2628292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31E39CB4-1AC2-A872-1417-5A3B4119DE3C}"/>
              </a:ext>
            </a:extLst>
          </p:cNvPr>
          <p:cNvSpPr/>
          <p:nvPr/>
        </p:nvSpPr>
        <p:spPr bwMode="auto">
          <a:xfrm>
            <a:off x="5281247" y="4347102"/>
            <a:ext cx="3559540" cy="306034"/>
          </a:xfrm>
          <a:prstGeom prst="rect">
            <a:avLst/>
          </a:prstGeom>
          <a:solidFill>
            <a:schemeClr val="accent2">
              <a:alpha val="24000"/>
            </a:schemeClr>
          </a:solidFill>
          <a:ln w="12700" cap="flat" cmpd="sng" algn="ctr">
            <a:solidFill>
              <a:srgbClr val="0D4F3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83687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CE78CD-8283-9E7B-B613-42B66D240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D03162-A290-8535-F9FD-8ACB2F578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388808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COPY &lt;Source&gt; &lt;Destination&gt;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Kopiert Dateien und Verzeichnisse in den Container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Destination ist relativ zum Arbeitsverzeichnis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E72DCD3-F329-D8E8-8EDD-A328294ACF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89564" y="3555014"/>
            <a:ext cx="3522269" cy="2628292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31E39CB4-1AC2-A872-1417-5A3B4119DE3C}"/>
              </a:ext>
            </a:extLst>
          </p:cNvPr>
          <p:cNvSpPr/>
          <p:nvPr/>
        </p:nvSpPr>
        <p:spPr bwMode="auto">
          <a:xfrm>
            <a:off x="5281247" y="4725144"/>
            <a:ext cx="3559540" cy="306034"/>
          </a:xfrm>
          <a:prstGeom prst="rect">
            <a:avLst/>
          </a:prstGeom>
          <a:solidFill>
            <a:schemeClr val="accent2">
              <a:alpha val="24000"/>
            </a:schemeClr>
          </a:solidFill>
          <a:ln w="12700" cap="flat" cmpd="sng" algn="ctr">
            <a:solidFill>
              <a:srgbClr val="0D4F3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5769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Docker in der Entwicklung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CE78CD-8283-9E7B-B613-42B66D240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D03162-A290-8535-F9FD-8ACB2F578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388808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RUN &lt;Command&gt;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Führt einen Befehl aus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Wird einmalig beim Bauen des Images ausgeführt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RUN &lt;Command&gt;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RUN [&lt;</a:t>
            </a:r>
            <a:r>
              <a:rPr lang="de-DE" dirty="0" err="1"/>
              <a:t>Program</a:t>
            </a:r>
            <a:r>
              <a:rPr lang="de-DE" dirty="0"/>
              <a:t>&gt;,&lt;Param1&gt;, …]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E72DCD3-F329-D8E8-8EDD-A328294ACF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89564" y="3555014"/>
            <a:ext cx="3522269" cy="2628292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31E39CB4-1AC2-A872-1417-5A3B4119DE3C}"/>
              </a:ext>
            </a:extLst>
          </p:cNvPr>
          <p:cNvSpPr/>
          <p:nvPr/>
        </p:nvSpPr>
        <p:spPr bwMode="auto">
          <a:xfrm>
            <a:off x="5281247" y="5139190"/>
            <a:ext cx="3559540" cy="306034"/>
          </a:xfrm>
          <a:prstGeom prst="rect">
            <a:avLst/>
          </a:prstGeom>
          <a:solidFill>
            <a:schemeClr val="accent2">
              <a:alpha val="24000"/>
            </a:schemeClr>
          </a:solidFill>
          <a:ln w="12700" cap="flat" cmpd="sng" algn="ctr">
            <a:solidFill>
              <a:srgbClr val="0D4F3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1000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CE78CD-8283-9E7B-B613-42B66D240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D03162-A290-8535-F9FD-8ACB2F578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388808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CMD &lt;Command&gt;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Gibt den Standardstartbefehl an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Wird standardmäßig beim Containerstart ausgeführt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Nur </a:t>
            </a:r>
            <a:r>
              <a:rPr lang="de-DE" b="1" dirty="0"/>
              <a:t>ein</a:t>
            </a:r>
            <a:r>
              <a:rPr lang="de-DE" dirty="0"/>
              <a:t> CMD pro Image!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Wenn mehr als eins, wird das letzte ausgeführt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CMD &lt;Command&gt;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CMD [&lt;</a:t>
            </a:r>
            <a:r>
              <a:rPr lang="de-DE" dirty="0" err="1"/>
              <a:t>Program</a:t>
            </a:r>
            <a:r>
              <a:rPr lang="de-DE" dirty="0"/>
              <a:t>&gt;,&lt;Param1&gt;, …]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E72DCD3-F329-D8E8-8EDD-A328294ACF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89564" y="3555014"/>
            <a:ext cx="3522269" cy="2628292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31E39CB4-1AC2-A872-1417-5A3B4119DE3C}"/>
              </a:ext>
            </a:extLst>
          </p:cNvPr>
          <p:cNvSpPr/>
          <p:nvPr/>
        </p:nvSpPr>
        <p:spPr bwMode="auto">
          <a:xfrm>
            <a:off x="5281247" y="5499230"/>
            <a:ext cx="3559540" cy="306034"/>
          </a:xfrm>
          <a:prstGeom prst="rect">
            <a:avLst/>
          </a:prstGeom>
          <a:solidFill>
            <a:schemeClr val="accent2">
              <a:alpha val="24000"/>
            </a:schemeClr>
          </a:solidFill>
          <a:ln w="12700" cap="flat" cmpd="sng" algn="ctr">
            <a:solidFill>
              <a:srgbClr val="0D4F3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9743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CE78CD-8283-9E7B-B613-42B66D240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D03162-A290-8535-F9FD-8ACB2F578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388808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EXPOSE &lt;Port&gt;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Öffnet einen Port des Containers nach außen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Muss einem Host Port zugewiesen werden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E72DCD3-F329-D8E8-8EDD-A328294ACF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89564" y="3555014"/>
            <a:ext cx="3522269" cy="2628292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31E39CB4-1AC2-A872-1417-5A3B4119DE3C}"/>
              </a:ext>
            </a:extLst>
          </p:cNvPr>
          <p:cNvSpPr/>
          <p:nvPr/>
        </p:nvSpPr>
        <p:spPr bwMode="auto">
          <a:xfrm>
            <a:off x="5281247" y="5931278"/>
            <a:ext cx="3559540" cy="306034"/>
          </a:xfrm>
          <a:prstGeom prst="rect">
            <a:avLst/>
          </a:prstGeom>
          <a:solidFill>
            <a:schemeClr val="accent2">
              <a:alpha val="24000"/>
            </a:schemeClr>
          </a:solidFill>
          <a:ln w="12700" cap="flat" cmpd="sng" algn="ctr">
            <a:solidFill>
              <a:srgbClr val="0D4F3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300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CE78CD-8283-9E7B-B613-42B66D240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D03162-A290-8535-F9FD-8ACB2F578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Allgemein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Dockerfiles</a:t>
            </a:r>
            <a:r>
              <a:rPr lang="de-DE" dirty="0"/>
              <a:t> heißen standardmäßig „</a:t>
            </a:r>
            <a:r>
              <a:rPr lang="de-DE" dirty="0" err="1"/>
              <a:t>Dockerfile</a:t>
            </a:r>
            <a:r>
              <a:rPr lang="de-DE" dirty="0"/>
              <a:t>“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Keine Dateiendung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Können anders heißen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Zusätzliche Funktionalität: siehe Dokumentation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Einzelne Schichten werden </a:t>
            </a:r>
            <a:r>
              <a:rPr lang="de-DE" dirty="0" err="1"/>
              <a:t>gecached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hlinkClick r:id="rId3"/>
              </a:rPr>
              <a:t>https://docs.docker.com/reference/dockerfile/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66371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3329A8-BE96-2E73-2F3C-D199DF9A7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pic>
        <p:nvPicPr>
          <p:cNvPr id="5" name="Inhaltsplatzhalter 4" descr="Ein Bild, das Text, Wasser, Fisch, Säugetier enthält.&#10;&#10;Automatisch generierte Beschreibung">
            <a:extLst>
              <a:ext uri="{FF2B5EF4-FFF2-40B4-BE49-F238E27FC236}">
                <a16:creationId xmlns:a16="http://schemas.microsoft.com/office/drawing/2014/main" id="{435486D8-B436-F8B3-3A98-37F18D73D4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209" y="1628800"/>
            <a:ext cx="7755582" cy="3877791"/>
          </a:xfrm>
          <a:effectLst>
            <a:softEdge rad="25400"/>
          </a:effectLst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6221A13A-73F8-2461-0B9C-44E024C93EB4}"/>
              </a:ext>
            </a:extLst>
          </p:cNvPr>
          <p:cNvSpPr txBox="1"/>
          <p:nvPr/>
        </p:nvSpPr>
        <p:spPr bwMode="auto">
          <a:xfrm>
            <a:off x="4211960" y="6047710"/>
            <a:ext cx="4824536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r" eaLnBrk="1" hangingPunct="1"/>
            <a:r>
              <a:rPr lang="de-DE" sz="1100" dirty="0">
                <a:latin typeface="Arial" charset="0"/>
              </a:rPr>
              <a:t>Generiert mit Imgflip.com</a:t>
            </a:r>
          </a:p>
        </p:txBody>
      </p:sp>
    </p:spTree>
    <p:extLst>
      <p:ext uri="{BB962C8B-B14F-4D97-AF65-F5344CB8AC3E}">
        <p14:creationId xmlns:p14="http://schemas.microsoft.com/office/powerpoint/2010/main" val="32512880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0FF3C7-B3ED-0A8B-5D14-2B0936467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C67BCE-F3AB-A77C-5BBC-4F0D1EB74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20" y="1124744"/>
            <a:ext cx="8516937" cy="2664296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>
                <a:latin typeface="+mj-lt"/>
              </a:rPr>
              <a:t>Erstellen von Images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docker</a:t>
            </a:r>
            <a:r>
              <a:rPr lang="de-DE" dirty="0"/>
              <a:t> </a:t>
            </a:r>
            <a:r>
              <a:rPr lang="de-DE" dirty="0" err="1"/>
              <a:t>build</a:t>
            </a:r>
            <a:r>
              <a:rPr lang="de-DE" dirty="0"/>
              <a:t>: Befehl zum Bauen von Images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-t &lt;</a:t>
            </a:r>
            <a:r>
              <a:rPr lang="de-DE" dirty="0" err="1"/>
              <a:t>tagname</a:t>
            </a:r>
            <a:r>
              <a:rPr lang="de-DE" dirty="0"/>
              <a:t>&gt;: Gibt erstelltem Image einen Tag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&lt;</a:t>
            </a:r>
            <a:r>
              <a:rPr lang="de-DE" dirty="0" err="1"/>
              <a:t>directory</a:t>
            </a:r>
            <a:r>
              <a:rPr lang="de-DE" dirty="0"/>
              <a:t>&gt;: Verzeichnis des </a:t>
            </a:r>
            <a:r>
              <a:rPr lang="de-DE" dirty="0" err="1"/>
              <a:t>Dockerfiles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Dockerfile</a:t>
            </a:r>
            <a:r>
              <a:rPr lang="de-DE" dirty="0"/>
              <a:t> namens „</a:t>
            </a:r>
            <a:r>
              <a:rPr lang="de-DE" dirty="0" err="1"/>
              <a:t>Dockerfile</a:t>
            </a:r>
            <a:r>
              <a:rPr lang="de-DE" dirty="0"/>
              <a:t>“ im Verzeichnis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A8B9AE6-EF63-25CA-4D6B-117E7B727411}"/>
              </a:ext>
            </a:extLst>
          </p:cNvPr>
          <p:cNvSpPr txBox="1"/>
          <p:nvPr/>
        </p:nvSpPr>
        <p:spPr bwMode="auto">
          <a:xfrm>
            <a:off x="297818" y="3964414"/>
            <a:ext cx="8516937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>
            <a:softEdge rad="25400"/>
          </a:effectLst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dirty="0" err="1">
                <a:latin typeface="Arial" charset="0"/>
              </a:rPr>
              <a:t>docker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build</a:t>
            </a:r>
            <a:r>
              <a:rPr lang="de-DE" dirty="0">
                <a:latin typeface="Arial" charset="0"/>
              </a:rPr>
              <a:t> [-t &lt;</a:t>
            </a:r>
            <a:r>
              <a:rPr lang="de-DE" dirty="0" err="1">
                <a:latin typeface="Arial" charset="0"/>
              </a:rPr>
              <a:t>tagname</a:t>
            </a:r>
            <a:r>
              <a:rPr lang="de-DE" dirty="0">
                <a:latin typeface="Arial" charset="0"/>
              </a:rPr>
              <a:t>&gt;] &lt;</a:t>
            </a:r>
            <a:r>
              <a:rPr lang="de-DE" dirty="0" err="1">
                <a:latin typeface="Arial" charset="0"/>
              </a:rPr>
              <a:t>directory</a:t>
            </a:r>
            <a:r>
              <a:rPr lang="de-DE" dirty="0">
                <a:latin typeface="Arial" charset="0"/>
              </a:rPr>
              <a:t>&gt;</a:t>
            </a:r>
          </a:p>
          <a:p>
            <a:pPr algn="ctr" eaLnBrk="1" hangingPunct="1"/>
            <a:r>
              <a:rPr lang="de-DE" dirty="0" err="1">
                <a:latin typeface="Arial" charset="0"/>
              </a:rPr>
              <a:t>docker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build</a:t>
            </a:r>
            <a:r>
              <a:rPr lang="de-DE" dirty="0">
                <a:latin typeface="Arial" charset="0"/>
              </a:rPr>
              <a:t> -t </a:t>
            </a:r>
            <a:r>
              <a:rPr lang="de-DE" dirty="0" err="1">
                <a:latin typeface="Arial" charset="0"/>
              </a:rPr>
              <a:t>example</a:t>
            </a:r>
            <a:r>
              <a:rPr lang="de-DE" dirty="0">
                <a:latin typeface="Arial" charset="0"/>
              </a:rPr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14596891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863F39-AC6F-C91A-BC48-29EE65815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D41AEE-F238-EA07-C91E-34B4C1C3F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268760"/>
            <a:ext cx="8516937" cy="2952750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>
                <a:latin typeface="+mj-lt"/>
              </a:rPr>
              <a:t>Erstellen von Containern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haben Namen und ID zur Identifikation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mit --name können Container explizit benannt werden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Viele weitere Optionen je nach Image und Applikation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ACC5388-79C6-75D2-C169-4274E8C247EA}"/>
              </a:ext>
            </a:extLst>
          </p:cNvPr>
          <p:cNvSpPr txBox="1"/>
          <p:nvPr/>
        </p:nvSpPr>
        <p:spPr bwMode="auto">
          <a:xfrm>
            <a:off x="323850" y="3820398"/>
            <a:ext cx="8516937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>
            <a:softEdge rad="25400"/>
          </a:effectLst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dirty="0" err="1">
                <a:latin typeface="Arial" charset="0"/>
              </a:rPr>
              <a:t>docker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run</a:t>
            </a:r>
            <a:r>
              <a:rPr lang="de-DE" dirty="0">
                <a:latin typeface="Arial" charset="0"/>
              </a:rPr>
              <a:t> &lt;Image&gt; [--name &lt;Name&gt;]</a:t>
            </a:r>
          </a:p>
          <a:p>
            <a:pPr algn="ctr" eaLnBrk="1" hangingPunct="1"/>
            <a:r>
              <a:rPr lang="de-DE" dirty="0" err="1">
                <a:latin typeface="Arial" charset="0"/>
              </a:rPr>
              <a:t>docker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create</a:t>
            </a:r>
            <a:r>
              <a:rPr lang="de-DE" dirty="0">
                <a:latin typeface="Arial" charset="0"/>
              </a:rPr>
              <a:t> &lt;Image&gt; [--name &lt;Name&gt;]</a:t>
            </a:r>
          </a:p>
          <a:p>
            <a:pPr algn="ctr" eaLnBrk="1" hangingPunct="1"/>
            <a:r>
              <a:rPr lang="de-DE" dirty="0" err="1">
                <a:latin typeface="Arial" charset="0"/>
              </a:rPr>
              <a:t>docker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run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myimage:latest</a:t>
            </a:r>
            <a:r>
              <a:rPr lang="de-DE" dirty="0">
                <a:latin typeface="Arial" charset="0"/>
              </a:rPr>
              <a:t> --name </a:t>
            </a:r>
            <a:r>
              <a:rPr lang="de-DE" dirty="0" err="1">
                <a:latin typeface="Arial" charset="0"/>
              </a:rPr>
              <a:t>example</a:t>
            </a:r>
            <a:endParaRPr lang="de-DE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50564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863F39-AC6F-C91A-BC48-29EE65815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D41AEE-F238-EA07-C91E-34B4C1C3F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268760"/>
            <a:ext cx="8516937" cy="2952750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>
                <a:latin typeface="+mj-lt"/>
              </a:rPr>
              <a:t>Starten von Containern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Kann mit ID oder Name identifiziert werden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ACC5388-79C6-75D2-C169-4274E8C247EA}"/>
              </a:ext>
            </a:extLst>
          </p:cNvPr>
          <p:cNvSpPr txBox="1"/>
          <p:nvPr/>
        </p:nvSpPr>
        <p:spPr bwMode="auto">
          <a:xfrm>
            <a:off x="297818" y="3060509"/>
            <a:ext cx="8516937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>
            <a:softEdge rad="25400"/>
          </a:effectLst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dirty="0" err="1">
                <a:latin typeface="Arial" charset="0"/>
              </a:rPr>
              <a:t>docker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start</a:t>
            </a:r>
            <a:r>
              <a:rPr lang="de-DE" dirty="0">
                <a:latin typeface="Arial" charset="0"/>
              </a:rPr>
              <a:t> &lt;Identifier | Name&gt;</a:t>
            </a:r>
          </a:p>
          <a:p>
            <a:pPr algn="ctr" eaLnBrk="1" hangingPunct="1"/>
            <a:r>
              <a:rPr lang="de-DE" dirty="0" err="1">
                <a:latin typeface="Arial" charset="0"/>
              </a:rPr>
              <a:t>docker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start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example</a:t>
            </a:r>
            <a:endParaRPr lang="de-DE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45503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863F39-AC6F-C91A-BC48-29EE65815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D41AEE-F238-EA07-C91E-34B4C1C3F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268760"/>
            <a:ext cx="8516937" cy="2952750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>
                <a:latin typeface="+mj-lt"/>
              </a:rPr>
              <a:t>Stoppen von Containern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Kann mit ID oder Name identifiziert werden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Stop</a:t>
            </a:r>
            <a:r>
              <a:rPr lang="de-DE" dirty="0"/>
              <a:t> resultiert in SIGTERM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Kill resultiert in SIGKILL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Wenn möglich </a:t>
            </a:r>
            <a:r>
              <a:rPr lang="de-DE" dirty="0" err="1"/>
              <a:t>stop</a:t>
            </a:r>
            <a:r>
              <a:rPr lang="de-DE" dirty="0"/>
              <a:t> benutzen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ACC5388-79C6-75D2-C169-4274E8C247EA}"/>
              </a:ext>
            </a:extLst>
          </p:cNvPr>
          <p:cNvSpPr txBox="1"/>
          <p:nvPr/>
        </p:nvSpPr>
        <p:spPr bwMode="auto">
          <a:xfrm>
            <a:off x="297818" y="4221088"/>
            <a:ext cx="8516937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>
            <a:softEdge rad="25400"/>
          </a:effectLst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dirty="0" err="1">
                <a:latin typeface="Arial" charset="0"/>
              </a:rPr>
              <a:t>docker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stop</a:t>
            </a:r>
            <a:r>
              <a:rPr lang="de-DE" dirty="0">
                <a:latin typeface="Arial" charset="0"/>
              </a:rPr>
              <a:t> &lt;Identifier | Name&gt;</a:t>
            </a:r>
          </a:p>
          <a:p>
            <a:pPr algn="ctr" eaLnBrk="1" hangingPunct="1"/>
            <a:r>
              <a:rPr lang="de-DE" dirty="0" err="1">
                <a:latin typeface="Arial" charset="0"/>
              </a:rPr>
              <a:t>docker</a:t>
            </a:r>
            <a:r>
              <a:rPr lang="de-DE" dirty="0">
                <a:latin typeface="Arial" charset="0"/>
              </a:rPr>
              <a:t> kill &lt;Identifier | Name&gt;</a:t>
            </a:r>
          </a:p>
          <a:p>
            <a:pPr algn="ctr" eaLnBrk="1" hangingPunct="1"/>
            <a:r>
              <a:rPr lang="de-DE" dirty="0" err="1">
                <a:latin typeface="Arial" charset="0"/>
              </a:rPr>
              <a:t>docker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stop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example</a:t>
            </a:r>
            <a:endParaRPr lang="de-DE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6334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863F39-AC6F-C91A-BC48-29EE65815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D41AEE-F238-EA07-C91E-34B4C1C3F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268760"/>
            <a:ext cx="8516937" cy="2952750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>
                <a:latin typeface="+mj-lt"/>
              </a:rPr>
              <a:t>Löschen von Containern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Docker löscht den Container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Kann mit ID oder Name identifiziert werden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muss gestoppt sein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ACC5388-79C6-75D2-C169-4274E8C247EA}"/>
              </a:ext>
            </a:extLst>
          </p:cNvPr>
          <p:cNvSpPr txBox="1"/>
          <p:nvPr/>
        </p:nvSpPr>
        <p:spPr bwMode="auto">
          <a:xfrm>
            <a:off x="297818" y="5014917"/>
            <a:ext cx="8516937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>
            <a:softEdge rad="25400"/>
          </a:effectLst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dirty="0" err="1">
                <a:latin typeface="Arial" charset="0"/>
              </a:rPr>
              <a:t>docker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rm</a:t>
            </a:r>
            <a:r>
              <a:rPr lang="de-DE" dirty="0">
                <a:latin typeface="Arial" charset="0"/>
              </a:rPr>
              <a:t> &lt;Identifier | Name&gt;</a:t>
            </a:r>
          </a:p>
          <a:p>
            <a:pPr algn="ctr" eaLnBrk="1" hangingPunct="1"/>
            <a:r>
              <a:rPr lang="de-DE" dirty="0" err="1">
                <a:latin typeface="Arial" charset="0"/>
              </a:rPr>
              <a:t>docker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rm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example</a:t>
            </a:r>
            <a:endParaRPr lang="de-DE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4708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Docker in der Entwicklung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u="sng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41977872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863F39-AC6F-C91A-BC48-29EE65815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D41AEE-F238-EA07-C91E-34B4C1C3F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052314"/>
            <a:ext cx="8516937" cy="2952750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>
                <a:latin typeface="+mj-lt"/>
              </a:rPr>
              <a:t>Auflisten von Containern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Zeigt aktuell verfügbare Container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Zeigt nur laufende Container an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Alle Container können mit -a angezeigt werden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ACC5388-79C6-75D2-C169-4274E8C247EA}"/>
              </a:ext>
            </a:extLst>
          </p:cNvPr>
          <p:cNvSpPr txBox="1"/>
          <p:nvPr/>
        </p:nvSpPr>
        <p:spPr bwMode="auto">
          <a:xfrm>
            <a:off x="297818" y="3380799"/>
            <a:ext cx="8516937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>
            <a:softEdge rad="25400"/>
          </a:effectLst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dirty="0" err="1">
                <a:latin typeface="Arial" charset="0"/>
              </a:rPr>
              <a:t>docker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ls</a:t>
            </a:r>
            <a:endParaRPr lang="de-DE" dirty="0">
              <a:latin typeface="Arial" charset="0"/>
            </a:endParaRPr>
          </a:p>
          <a:p>
            <a:pPr algn="ctr" eaLnBrk="1" hangingPunct="1"/>
            <a:r>
              <a:rPr lang="de-DE" dirty="0" err="1">
                <a:latin typeface="Arial" charset="0"/>
              </a:rPr>
              <a:t>docker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ls</a:t>
            </a:r>
            <a:r>
              <a:rPr lang="de-DE" dirty="0">
                <a:latin typeface="Arial" charset="0"/>
              </a:rPr>
              <a:t> -a</a:t>
            </a:r>
          </a:p>
          <a:p>
            <a:pPr algn="ctr" eaLnBrk="1" hangingPunct="1"/>
            <a:r>
              <a:rPr lang="de-DE" dirty="0" err="1">
                <a:latin typeface="Arial" charset="0"/>
              </a:rPr>
              <a:t>docker</a:t>
            </a:r>
            <a:r>
              <a:rPr lang="de-DE" dirty="0">
                <a:latin typeface="Arial" charset="0"/>
              </a:rPr>
              <a:t> ps</a:t>
            </a:r>
          </a:p>
        </p:txBody>
      </p:sp>
    </p:spTree>
    <p:extLst>
      <p:ext uri="{BB962C8B-B14F-4D97-AF65-F5344CB8AC3E}">
        <p14:creationId xmlns:p14="http://schemas.microsoft.com/office/powerpoint/2010/main" val="14814533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3E062F-ECF6-6162-4A64-D5824EC0D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7117ED-DA9F-1177-E0E1-94CB6500C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Containerdebugging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Wie kommt man an die Logs?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Dateisystem prüfen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Commands</a:t>
            </a:r>
            <a:r>
              <a:rPr lang="de-DE" dirty="0"/>
              <a:t> ausführen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Am einfachsten mit Docker Desktop</a:t>
            </a:r>
          </a:p>
        </p:txBody>
      </p:sp>
    </p:spTree>
    <p:extLst>
      <p:ext uri="{BB962C8B-B14F-4D97-AF65-F5344CB8AC3E}">
        <p14:creationId xmlns:p14="http://schemas.microsoft.com/office/powerpoint/2010/main" val="36882419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ED4B5C-6462-F208-E059-FC9E7F7E6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56F294-0747-FE55-0666-0D6A7D0C9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Containerübersicht</a:t>
            </a:r>
          </a:p>
        </p:txBody>
      </p:sp>
      <p:pic>
        <p:nvPicPr>
          <p:cNvPr id="5" name="Grafik 4" descr="Ein Bild, das Text, Screenshot, Software, Computersymbol enthält.&#10;&#10;Automatisch generierte Beschreibung">
            <a:extLst>
              <a:ext uri="{FF2B5EF4-FFF2-40B4-BE49-F238E27FC236}">
                <a16:creationId xmlns:a16="http://schemas.microsoft.com/office/drawing/2014/main" id="{32BD0D14-A49C-FE9A-D2D2-F0A202D534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02" y="1425714"/>
            <a:ext cx="7142757" cy="4956036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9EF12B7C-5377-C5C4-F5F9-A5809709DD93}"/>
              </a:ext>
            </a:extLst>
          </p:cNvPr>
          <p:cNvSpPr/>
          <p:nvPr/>
        </p:nvSpPr>
        <p:spPr bwMode="auto">
          <a:xfrm>
            <a:off x="2555776" y="3933056"/>
            <a:ext cx="1080120" cy="216024"/>
          </a:xfrm>
          <a:prstGeom prst="rect">
            <a:avLst/>
          </a:prstGeom>
          <a:solidFill>
            <a:schemeClr val="accent2">
              <a:alpha val="24000"/>
            </a:schemeClr>
          </a:solidFill>
          <a:ln w="12700" cap="flat" cmpd="sng" algn="ctr">
            <a:solidFill>
              <a:srgbClr val="0D4F3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96704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ED4B5C-6462-F208-E059-FC9E7F7E6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56F294-0747-FE55-0666-0D6A7D0C9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Logs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2BD0D14-A49C-FE9A-D2D2-F0A202D534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0302" y="1425714"/>
            <a:ext cx="7142757" cy="4956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8910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ED4B5C-6462-F208-E059-FC9E7F7E6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56F294-0747-FE55-0666-0D6A7D0C9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Dateisystem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2BD0D14-A49C-FE9A-D2D2-F0A202D534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0302" y="1425714"/>
            <a:ext cx="7142757" cy="4956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4301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706001-546B-4ADD-255C-89B282CA2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1D2475-D5FC-DD24-3CB3-F5363CD26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Demo</a:t>
            </a:r>
          </a:p>
        </p:txBody>
      </p:sp>
      <p:pic>
        <p:nvPicPr>
          <p:cNvPr id="7" name="Grafik 6" descr="Ein Bild, das Symbol, Grafiken, Clipart, Design enthält.&#10;&#10;Automatisch generierte Beschreibung">
            <a:extLst>
              <a:ext uri="{FF2B5EF4-FFF2-40B4-BE49-F238E27FC236}">
                <a16:creationId xmlns:a16="http://schemas.microsoft.com/office/drawing/2014/main" id="{1157EC41-EF32-0123-2E11-506964F53C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740" y="1426852"/>
            <a:ext cx="5712519" cy="450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8148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8CF018-2FCF-81A4-5029-0F6FD9D27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63C7B1B-4F20-6E54-746F-81BAA338E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340768"/>
            <a:ext cx="8516937" cy="4532569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>
                <a:latin typeface="+mj-lt"/>
              </a:rPr>
              <a:t>Übungsaufgabe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Installieren Sie Docker Desktop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Öffnen Sie den Ordner der Übungsaufgabe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Erstellen Sie ein Docker Image mittels des </a:t>
            </a:r>
            <a:r>
              <a:rPr lang="de-DE" dirty="0" err="1"/>
              <a:t>Dockerfiles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Führen Sie den Container aus und untersuchen sie Logs und Dateisystem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Passen Sie das </a:t>
            </a:r>
            <a:r>
              <a:rPr lang="de-DE" dirty="0" err="1"/>
              <a:t>Dockerfile</a:t>
            </a:r>
            <a:r>
              <a:rPr lang="de-DE" dirty="0"/>
              <a:t> an, um bei der Installation zusätzlich „cleanup.sh“ auszuführen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Erstellen Sie das Image und einen Container erneut und untersuchen Sie wieder den Container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427620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4F09B8-CD16-8EA7-B49B-F88A6AE5F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49F935-19FA-C4D2-7EC6-EDE60AE83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268759"/>
            <a:ext cx="8516937" cy="2263607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 err="1">
                <a:latin typeface="+mj-lt"/>
              </a:rPr>
              <a:t>Volumes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Daten werden gemeinsam mit Container </a:t>
            </a:r>
            <a:r>
              <a:rPr lang="de-DE" b="1" dirty="0"/>
              <a:t>gelöscht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Persistente Daten sollten in </a:t>
            </a:r>
            <a:r>
              <a:rPr lang="de-DE" dirty="0" err="1"/>
              <a:t>Volumes</a:t>
            </a:r>
            <a:r>
              <a:rPr lang="de-DE" dirty="0"/>
              <a:t> gespeichert werden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Volumes</a:t>
            </a:r>
            <a:r>
              <a:rPr lang="de-DE" dirty="0"/>
              <a:t> werden in Container eingebunden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hlinkClick r:id="rId3"/>
              </a:rPr>
              <a:t>https://docs.docker.com/storage/volumes/</a:t>
            </a:r>
            <a:r>
              <a:rPr lang="de-DE" dirty="0"/>
              <a:t> 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24C95B58-0652-9170-CDB2-257DD3E9B5AC}"/>
              </a:ext>
            </a:extLst>
          </p:cNvPr>
          <p:cNvSpPr/>
          <p:nvPr/>
        </p:nvSpPr>
        <p:spPr bwMode="auto">
          <a:xfrm>
            <a:off x="902811" y="3712386"/>
            <a:ext cx="2160240" cy="237626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Würfel 5">
            <a:extLst>
              <a:ext uri="{FF2B5EF4-FFF2-40B4-BE49-F238E27FC236}">
                <a16:creationId xmlns:a16="http://schemas.microsoft.com/office/drawing/2014/main" id="{87FE3AAE-688F-C531-2FC6-F6D34BDEA61C}"/>
              </a:ext>
            </a:extLst>
          </p:cNvPr>
          <p:cNvSpPr/>
          <p:nvPr/>
        </p:nvSpPr>
        <p:spPr bwMode="auto">
          <a:xfrm>
            <a:off x="1403648" y="4144434"/>
            <a:ext cx="1296144" cy="576064"/>
          </a:xfrm>
          <a:prstGeom prst="cub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App v1</a:t>
            </a:r>
          </a:p>
        </p:txBody>
      </p:sp>
      <p:sp>
        <p:nvSpPr>
          <p:cNvPr id="7" name="Flussdiagramm: Magnetplattenspeicher 6">
            <a:extLst>
              <a:ext uri="{FF2B5EF4-FFF2-40B4-BE49-F238E27FC236}">
                <a16:creationId xmlns:a16="http://schemas.microsoft.com/office/drawing/2014/main" id="{B0DA89CC-35DC-8F7D-3C82-5CD97DECF424}"/>
              </a:ext>
            </a:extLst>
          </p:cNvPr>
          <p:cNvSpPr/>
          <p:nvPr/>
        </p:nvSpPr>
        <p:spPr bwMode="auto">
          <a:xfrm>
            <a:off x="1650475" y="5152546"/>
            <a:ext cx="664912" cy="608142"/>
          </a:xfrm>
          <a:prstGeom prst="flowChartMagneticDisk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DB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BA46D031-F5C0-CA0F-5C4D-FCECB4B9D0E4}"/>
              </a:ext>
            </a:extLst>
          </p:cNvPr>
          <p:cNvCxnSpPr>
            <a:cxnSpLocks/>
            <a:stCxn id="7" idx="1"/>
            <a:endCxn id="6" idx="3"/>
          </p:cNvCxnSpPr>
          <p:nvPr/>
        </p:nvCxnSpPr>
        <p:spPr bwMode="auto">
          <a:xfrm flipH="1" flipV="1">
            <a:off x="1979712" y="4720498"/>
            <a:ext cx="3219" cy="43204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3" name="Rechteck 12">
            <a:extLst>
              <a:ext uri="{FF2B5EF4-FFF2-40B4-BE49-F238E27FC236}">
                <a16:creationId xmlns:a16="http://schemas.microsoft.com/office/drawing/2014/main" id="{E7C8EA2B-BB8E-8273-9610-B367536E1E8D}"/>
              </a:ext>
            </a:extLst>
          </p:cNvPr>
          <p:cNvSpPr/>
          <p:nvPr/>
        </p:nvSpPr>
        <p:spPr bwMode="auto">
          <a:xfrm>
            <a:off x="3509953" y="3712386"/>
            <a:ext cx="2160240" cy="237626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Flussdiagramm: Magnetplattenspeicher 14">
            <a:extLst>
              <a:ext uri="{FF2B5EF4-FFF2-40B4-BE49-F238E27FC236}">
                <a16:creationId xmlns:a16="http://schemas.microsoft.com/office/drawing/2014/main" id="{46991E01-FF40-4552-4551-59E96EBA4125}"/>
              </a:ext>
            </a:extLst>
          </p:cNvPr>
          <p:cNvSpPr/>
          <p:nvPr/>
        </p:nvSpPr>
        <p:spPr bwMode="auto">
          <a:xfrm>
            <a:off x="4370830" y="5152546"/>
            <a:ext cx="432048" cy="608142"/>
          </a:xfrm>
          <a:prstGeom prst="flowChartMagneticDisk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F9CAB324-0FB9-C39F-1062-ECFA57FDF414}"/>
              </a:ext>
            </a:extLst>
          </p:cNvPr>
          <p:cNvSpPr/>
          <p:nvPr/>
        </p:nvSpPr>
        <p:spPr bwMode="auto">
          <a:xfrm>
            <a:off x="6176235" y="3712386"/>
            <a:ext cx="2160240" cy="237626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Würfel 25">
            <a:extLst>
              <a:ext uri="{FF2B5EF4-FFF2-40B4-BE49-F238E27FC236}">
                <a16:creationId xmlns:a16="http://schemas.microsoft.com/office/drawing/2014/main" id="{8D16CEA2-F608-E16B-F9DC-B33BF6CBF88C}"/>
              </a:ext>
            </a:extLst>
          </p:cNvPr>
          <p:cNvSpPr/>
          <p:nvPr/>
        </p:nvSpPr>
        <p:spPr bwMode="auto">
          <a:xfrm>
            <a:off x="6677072" y="4144434"/>
            <a:ext cx="1296144" cy="576064"/>
          </a:xfrm>
          <a:prstGeom prst="cub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App v2</a:t>
            </a: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C4B6CC18-4362-F692-1F66-CCF634102704}"/>
              </a:ext>
            </a:extLst>
          </p:cNvPr>
          <p:cNvCxnSpPr>
            <a:cxnSpLocks/>
            <a:endCxn id="26" idx="3"/>
          </p:cNvCxnSpPr>
          <p:nvPr/>
        </p:nvCxnSpPr>
        <p:spPr bwMode="auto">
          <a:xfrm flipV="1">
            <a:off x="7253136" y="4720498"/>
            <a:ext cx="0" cy="43204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1" name="Verbotsymbol 30">
            <a:extLst>
              <a:ext uri="{FF2B5EF4-FFF2-40B4-BE49-F238E27FC236}">
                <a16:creationId xmlns:a16="http://schemas.microsoft.com/office/drawing/2014/main" id="{4BB77500-277A-705F-DED6-6DA3EE8ADBC3}"/>
              </a:ext>
            </a:extLst>
          </p:cNvPr>
          <p:cNvSpPr/>
          <p:nvPr/>
        </p:nvSpPr>
        <p:spPr bwMode="auto">
          <a:xfrm>
            <a:off x="4255390" y="4067780"/>
            <a:ext cx="662925" cy="648072"/>
          </a:xfrm>
          <a:prstGeom prst="noSmoking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9442A991-664F-0A76-36E9-53A7788A65B8}"/>
              </a:ext>
            </a:extLst>
          </p:cNvPr>
          <p:cNvCxnSpPr>
            <a:stCxn id="5" idx="3"/>
            <a:endCxn id="13" idx="1"/>
          </p:cNvCxnSpPr>
          <p:nvPr/>
        </p:nvCxnSpPr>
        <p:spPr bwMode="auto">
          <a:xfrm>
            <a:off x="3063051" y="4900518"/>
            <a:ext cx="446902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40562E72-A187-C106-DA80-54A4155E7988}"/>
              </a:ext>
            </a:extLst>
          </p:cNvPr>
          <p:cNvCxnSpPr>
            <a:stCxn id="13" idx="3"/>
            <a:endCxn id="25" idx="1"/>
          </p:cNvCxnSpPr>
          <p:nvPr/>
        </p:nvCxnSpPr>
        <p:spPr bwMode="auto">
          <a:xfrm>
            <a:off x="5670193" y="4900518"/>
            <a:ext cx="506042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Flussdiagramm: Magnetplattenspeicher 40">
            <a:extLst>
              <a:ext uri="{FF2B5EF4-FFF2-40B4-BE49-F238E27FC236}">
                <a16:creationId xmlns:a16="http://schemas.microsoft.com/office/drawing/2014/main" id="{46AAEFD2-F4BB-D0F4-03CA-B5D12AA75CC2}"/>
              </a:ext>
            </a:extLst>
          </p:cNvPr>
          <p:cNvSpPr/>
          <p:nvPr/>
        </p:nvSpPr>
        <p:spPr bwMode="auto">
          <a:xfrm>
            <a:off x="4255390" y="5152546"/>
            <a:ext cx="664912" cy="608142"/>
          </a:xfrm>
          <a:prstGeom prst="flowChartMagneticDisk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DB</a:t>
            </a:r>
          </a:p>
        </p:txBody>
      </p:sp>
      <p:sp>
        <p:nvSpPr>
          <p:cNvPr id="44" name="Flussdiagramm: Magnetplattenspeicher 43">
            <a:extLst>
              <a:ext uri="{FF2B5EF4-FFF2-40B4-BE49-F238E27FC236}">
                <a16:creationId xmlns:a16="http://schemas.microsoft.com/office/drawing/2014/main" id="{2FFB96B0-DA2F-4C10-B672-372696DFF8F0}"/>
              </a:ext>
            </a:extLst>
          </p:cNvPr>
          <p:cNvSpPr/>
          <p:nvPr/>
        </p:nvSpPr>
        <p:spPr bwMode="auto">
          <a:xfrm>
            <a:off x="6920680" y="5152546"/>
            <a:ext cx="664912" cy="608142"/>
          </a:xfrm>
          <a:prstGeom prst="flowChartMagneticDisk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DB</a:t>
            </a:r>
          </a:p>
        </p:txBody>
      </p:sp>
    </p:spTree>
    <p:extLst>
      <p:ext uri="{BB962C8B-B14F-4D97-AF65-F5344CB8AC3E}">
        <p14:creationId xmlns:p14="http://schemas.microsoft.com/office/powerpoint/2010/main" val="16158736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7629C974-055C-E263-F335-C22E8F33412E}"/>
              </a:ext>
            </a:extLst>
          </p:cNvPr>
          <p:cNvSpPr/>
          <p:nvPr/>
        </p:nvSpPr>
        <p:spPr bwMode="auto">
          <a:xfrm>
            <a:off x="6309038" y="3861048"/>
            <a:ext cx="2520280" cy="237626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5B0213D-D620-6A46-9FC9-EC69E8578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37C76D-66C8-8AD9-003C-0356B51EF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268760"/>
            <a:ext cx="8516937" cy="2369112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>
                <a:latin typeface="+mj-lt"/>
              </a:rPr>
              <a:t>Docker </a:t>
            </a:r>
            <a:r>
              <a:rPr lang="de-DE" sz="2400" b="1" dirty="0" err="1">
                <a:latin typeface="+mj-lt"/>
              </a:rPr>
              <a:t>Compose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Mehrere Container in gemeinsamem Netzwerk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Können miteinander kommunizieren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Können zusammen gestartet und gestoppt werden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Konkretes Setup (Container + Konfiguration)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hlinkClick r:id="rId3"/>
              </a:rPr>
              <a:t>https://docs.docker.com/compose/</a:t>
            </a:r>
            <a:r>
              <a:rPr lang="de-DE" dirty="0"/>
              <a:t> </a:t>
            </a:r>
          </a:p>
        </p:txBody>
      </p:sp>
      <p:sp>
        <p:nvSpPr>
          <p:cNvPr id="5" name="Würfel 4">
            <a:extLst>
              <a:ext uri="{FF2B5EF4-FFF2-40B4-BE49-F238E27FC236}">
                <a16:creationId xmlns:a16="http://schemas.microsoft.com/office/drawing/2014/main" id="{4D985689-0DED-33C6-DD82-0C7E9E67F177}"/>
              </a:ext>
            </a:extLst>
          </p:cNvPr>
          <p:cNvSpPr/>
          <p:nvPr/>
        </p:nvSpPr>
        <p:spPr bwMode="auto">
          <a:xfrm>
            <a:off x="6525060" y="5438072"/>
            <a:ext cx="2088234" cy="576064"/>
          </a:xfrm>
          <a:prstGeom prst="cub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Database</a:t>
            </a:r>
          </a:p>
        </p:txBody>
      </p:sp>
      <p:sp>
        <p:nvSpPr>
          <p:cNvPr id="6" name="Würfel 5">
            <a:extLst>
              <a:ext uri="{FF2B5EF4-FFF2-40B4-BE49-F238E27FC236}">
                <a16:creationId xmlns:a16="http://schemas.microsoft.com/office/drawing/2014/main" id="{97F3E225-9A6D-F5AF-95D5-F4B08A682C62}"/>
              </a:ext>
            </a:extLst>
          </p:cNvPr>
          <p:cNvSpPr/>
          <p:nvPr/>
        </p:nvSpPr>
        <p:spPr bwMode="auto">
          <a:xfrm>
            <a:off x="6525060" y="4720376"/>
            <a:ext cx="2088234" cy="576064"/>
          </a:xfrm>
          <a:prstGeom prst="cub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Backend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7" name="Würfel 6">
            <a:extLst>
              <a:ext uri="{FF2B5EF4-FFF2-40B4-BE49-F238E27FC236}">
                <a16:creationId xmlns:a16="http://schemas.microsoft.com/office/drawing/2014/main" id="{90F06E44-55C0-12FB-D570-500FFE787D0A}"/>
              </a:ext>
            </a:extLst>
          </p:cNvPr>
          <p:cNvSpPr/>
          <p:nvPr/>
        </p:nvSpPr>
        <p:spPr bwMode="auto">
          <a:xfrm>
            <a:off x="6525060" y="4002680"/>
            <a:ext cx="2088234" cy="576064"/>
          </a:xfrm>
          <a:prstGeom prst="cub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Frontend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866453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75C9C8-8382-A31D-5C3E-A1CDFB5E4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4EA8DE-16A8-DA66-9515-67185370C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268760"/>
            <a:ext cx="8516937" cy="3744416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>
                <a:latin typeface="+mj-lt"/>
              </a:rPr>
              <a:t>Integration mit </a:t>
            </a:r>
            <a:r>
              <a:rPr lang="de-DE" sz="2400" b="1" dirty="0" err="1">
                <a:latin typeface="+mj-lt"/>
              </a:rPr>
              <a:t>GitLab</a:t>
            </a:r>
            <a:r>
              <a:rPr lang="de-DE" b="1" dirty="0">
                <a:latin typeface="+mj-lt"/>
              </a:rPr>
              <a:t> </a:t>
            </a:r>
            <a:r>
              <a:rPr lang="de-DE" sz="2400" b="1" dirty="0">
                <a:latin typeface="+mj-lt"/>
              </a:rPr>
              <a:t>CI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Jobs einer Pipeline in Containern ausführen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Zuverlässig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Ein Container pro </a:t>
            </a:r>
            <a:r>
              <a:rPr lang="de-DE" dirty="0" err="1"/>
              <a:t>Step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Verschiedene Umgebungen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Abgekapselt</a:t>
            </a:r>
          </a:p>
        </p:txBody>
      </p:sp>
      <p:pic>
        <p:nvPicPr>
          <p:cNvPr id="6" name="Grafik 5" descr="Ein Bild, das Text, Schrift, Screenshot, Design enthält.&#10;&#10;Automatisch generierte Beschreibung">
            <a:extLst>
              <a:ext uri="{FF2B5EF4-FFF2-40B4-BE49-F238E27FC236}">
                <a16:creationId xmlns:a16="http://schemas.microsoft.com/office/drawing/2014/main" id="{D71E69EE-B2A2-3342-5B33-68225B5CCA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0383" y="2798961"/>
            <a:ext cx="2718489" cy="3127048"/>
          </a:xfrm>
          <a:prstGeom prst="rect">
            <a:avLst/>
          </a:prstGeom>
          <a:effectLst>
            <a:softEdge rad="50800"/>
          </a:effectLst>
        </p:spPr>
      </p:pic>
    </p:spTree>
    <p:extLst>
      <p:ext uri="{BB962C8B-B14F-4D97-AF65-F5344CB8AC3E}">
        <p14:creationId xmlns:p14="http://schemas.microsoft.com/office/powerpoint/2010/main" val="3524195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02D03C-571B-B2E0-3CF0-DDE181F76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4000" kern="0" dirty="0"/>
              <a:t>Docker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2AD3675-8141-CCB7-7999-11A8531C41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altLang="de-DE" sz="2000" kern="0" dirty="0"/>
              <a:t>Lokale Entwicklung mit</a:t>
            </a:r>
          </a:p>
        </p:txBody>
      </p:sp>
    </p:spTree>
    <p:extLst>
      <p:ext uri="{BB962C8B-B14F-4D97-AF65-F5344CB8AC3E}">
        <p14:creationId xmlns:p14="http://schemas.microsoft.com/office/powerpoint/2010/main" val="9878263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8947B1-E343-5119-B98C-E7CCB2D2E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76A83C-4AF8-B13C-02DF-D7B466A42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268760"/>
            <a:ext cx="8516937" cy="4125395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>
                <a:latin typeface="+mj-lt"/>
              </a:rPr>
              <a:t>Zusammenfassung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Auslieferung von Software als vorkonfigurierte Images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Definition mittels </a:t>
            </a:r>
            <a:r>
              <a:rPr lang="de-DE" dirty="0" err="1"/>
              <a:t>Dockerfile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Ausführung als isolierte Container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Reproduzierbare Umgebung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Plattformunabhängig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Flexibel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Vielfältiges Hosting möglich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53737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>
            <a:extLst>
              <a:ext uri="{FF2B5EF4-FFF2-40B4-BE49-F238E27FC236}">
                <a16:creationId xmlns:a16="http://schemas.microsoft.com/office/drawing/2014/main" id="{14166EE9-31F6-1432-6B4F-746369646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150813"/>
            <a:ext cx="5554663" cy="706437"/>
          </a:xfrm>
        </p:spPr>
        <p:txBody>
          <a:bodyPr/>
          <a:lstStyle/>
          <a:p>
            <a:r>
              <a:rPr lang="de-DE" altLang="de-DE" dirty="0"/>
              <a:t>Lokale Entwicklung mit Docker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3F1A2286-E4F5-09BF-231F-5040FA435D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32040" y="1207428"/>
            <a:ext cx="3702241" cy="842387"/>
          </a:xfr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B7D66AEE-DA7B-0E7F-319B-C53EF35D8C52}"/>
              </a:ext>
            </a:extLst>
          </p:cNvPr>
          <p:cNvSpPr txBox="1"/>
          <p:nvPr/>
        </p:nvSpPr>
        <p:spPr bwMode="auto">
          <a:xfrm>
            <a:off x="285750" y="1495817"/>
            <a:ext cx="356617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3000" dirty="0">
                <a:latin typeface="+mj-lt"/>
              </a:rPr>
              <a:t>Was ist Docker?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0236CFD-B41F-DABC-4D5F-0344674D3153}"/>
              </a:ext>
            </a:extLst>
          </p:cNvPr>
          <p:cNvSpPr txBox="1"/>
          <p:nvPr/>
        </p:nvSpPr>
        <p:spPr bwMode="auto">
          <a:xfrm>
            <a:off x="323528" y="2420888"/>
            <a:ext cx="8534722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t" anchorCtr="0">
            <a:spAutoFit/>
          </a:bodyPr>
          <a:lstStyle/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2000" dirty="0" err="1">
                <a:latin typeface="Arial" charset="0"/>
              </a:rPr>
              <a:t>Containerisierung</a:t>
            </a:r>
            <a:r>
              <a:rPr lang="en-US" sz="2000" dirty="0">
                <a:latin typeface="Arial" charset="0"/>
              </a:rPr>
              <a:t> von Software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charset="0"/>
              </a:rPr>
              <a:t>Isolierte Laufzeitumgebung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charset="0"/>
              </a:rPr>
              <a:t>Eigenes Netzwerk</a:t>
            </a:r>
            <a:endParaRPr lang="en-US" sz="2000" dirty="0">
              <a:latin typeface="Arial" charset="0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2000" dirty="0" err="1">
                <a:latin typeface="Arial" charset="0"/>
              </a:rPr>
              <a:t>Hilft</a:t>
            </a:r>
            <a:r>
              <a:rPr lang="en-US" sz="2000" dirty="0">
                <a:latin typeface="Arial" charset="0"/>
              </a:rPr>
              <a:t> </a:t>
            </a:r>
            <a:r>
              <a:rPr lang="en-US" sz="2000" dirty="0" err="1">
                <a:latin typeface="Arial" charset="0"/>
              </a:rPr>
              <a:t>beim</a:t>
            </a:r>
            <a:r>
              <a:rPr lang="en-US" sz="2000" dirty="0">
                <a:latin typeface="Arial" charset="0"/>
              </a:rPr>
              <a:t> </a:t>
            </a:r>
            <a:r>
              <a:rPr lang="en-US" sz="2000" dirty="0" err="1">
                <a:latin typeface="Arial" charset="0"/>
              </a:rPr>
              <a:t>Bauen</a:t>
            </a:r>
            <a:r>
              <a:rPr lang="en-US" sz="2000" dirty="0">
                <a:latin typeface="Arial" charset="0"/>
              </a:rPr>
              <a:t>, </a:t>
            </a:r>
            <a:r>
              <a:rPr lang="en-US" sz="2000" dirty="0" err="1">
                <a:latin typeface="Arial" charset="0"/>
              </a:rPr>
              <a:t>Veröffentlichen</a:t>
            </a:r>
            <a:r>
              <a:rPr lang="en-US" sz="2000" dirty="0">
                <a:latin typeface="Arial" charset="0"/>
              </a:rPr>
              <a:t> und </a:t>
            </a:r>
            <a:r>
              <a:rPr lang="en-US" sz="2000" dirty="0" err="1">
                <a:latin typeface="Arial" charset="0"/>
              </a:rPr>
              <a:t>Ausführen</a:t>
            </a:r>
            <a:endParaRPr lang="en-US" sz="2000" dirty="0">
              <a:latin typeface="Arial" charset="0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charset="0"/>
              </a:rPr>
              <a:t>Verringert die Arbeit für Umgebungsmanagement und –</a:t>
            </a:r>
            <a:r>
              <a:rPr lang="de-DE" sz="2000" dirty="0" err="1">
                <a:latin typeface="Arial" charset="0"/>
              </a:rPr>
              <a:t>konfiguration</a:t>
            </a:r>
            <a:endParaRPr lang="de-DE" sz="2000" dirty="0">
              <a:latin typeface="Arial" charset="0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charset="0"/>
              </a:rPr>
              <a:t>Nutzt Linux-</a:t>
            </a:r>
            <a:r>
              <a:rPr lang="de-DE" sz="2000" dirty="0" err="1">
                <a:latin typeface="Arial" charset="0"/>
              </a:rPr>
              <a:t>Boardmittel</a:t>
            </a:r>
            <a:r>
              <a:rPr lang="de-DE" sz="2000" dirty="0">
                <a:latin typeface="Arial" charset="0"/>
              </a:rPr>
              <a:t> (u.a. </a:t>
            </a:r>
            <a:r>
              <a:rPr lang="de-DE" sz="2000" dirty="0" err="1">
                <a:latin typeface="Arial" charset="0"/>
              </a:rPr>
              <a:t>cgroups</a:t>
            </a:r>
            <a:r>
              <a:rPr lang="de-DE" sz="2000" dirty="0">
                <a:latin typeface="Arial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1815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FFBC5D-31BA-6F29-1307-97E4E666E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pic>
        <p:nvPicPr>
          <p:cNvPr id="6" name="Inhaltsplatzhalter 5" descr="Ein Bild, das Text, Screenshot, Diagramm, parallel enthält.&#10;&#10;Automatisch generierte Beschreibung">
            <a:extLst>
              <a:ext uri="{FF2B5EF4-FFF2-40B4-BE49-F238E27FC236}">
                <a16:creationId xmlns:a16="http://schemas.microsoft.com/office/drawing/2014/main" id="{691D6D46-577F-757D-73CB-39F98A2B11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045" y="2090271"/>
            <a:ext cx="7329910" cy="3870050"/>
          </a:xfr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B4323966-8051-9371-9650-27BE4F108771}"/>
              </a:ext>
            </a:extLst>
          </p:cNvPr>
          <p:cNvSpPr txBox="1"/>
          <p:nvPr/>
        </p:nvSpPr>
        <p:spPr bwMode="auto">
          <a:xfrm>
            <a:off x="323528" y="1181364"/>
            <a:ext cx="849694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3200" dirty="0">
                <a:latin typeface="+mj-lt"/>
              </a:rPr>
              <a:t>Docker Infrastruktur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EE1B79B-B1EA-D9E7-3FC2-5169889FDDCD}"/>
              </a:ext>
            </a:extLst>
          </p:cNvPr>
          <p:cNvSpPr txBox="1"/>
          <p:nvPr/>
        </p:nvSpPr>
        <p:spPr bwMode="auto">
          <a:xfrm>
            <a:off x="5436096" y="6142510"/>
            <a:ext cx="352839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r" eaLnBrk="1" hangingPunct="1"/>
            <a:r>
              <a:rPr lang="de-DE" sz="1100" dirty="0">
                <a:latin typeface="Arial" charset="0"/>
              </a:rPr>
              <a:t>https://docs.docker.com/get-started/overview/</a:t>
            </a:r>
          </a:p>
        </p:txBody>
      </p:sp>
    </p:spTree>
    <p:extLst>
      <p:ext uri="{BB962C8B-B14F-4D97-AF65-F5344CB8AC3E}">
        <p14:creationId xmlns:p14="http://schemas.microsoft.com/office/powerpoint/2010/main" val="799554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CCB83E-9305-3C47-637E-71D4923B8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AF39DDF-E85E-0B9F-3518-5F5DCA0CE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244792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Docker Host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Runs Docker </a:t>
            </a:r>
            <a:r>
              <a:rPr lang="de-DE" dirty="0" err="1"/>
              <a:t>Daemon</a:t>
            </a:r>
            <a:r>
              <a:rPr lang="de-DE" dirty="0"/>
              <a:t> (Aufruf: </a:t>
            </a:r>
            <a:r>
              <a:rPr lang="de-DE" dirty="0" err="1"/>
              <a:t>dockerd</a:t>
            </a:r>
            <a:r>
              <a:rPr lang="de-DE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Überwacht Docker-Objekte (Container, Images, Networks)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Hört auf Docker API Anfragen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Kann mit anderen </a:t>
            </a:r>
            <a:r>
              <a:rPr lang="de-DE" dirty="0" err="1"/>
              <a:t>Daemons</a:t>
            </a:r>
            <a:r>
              <a:rPr lang="de-DE" dirty="0"/>
              <a:t> kommunizieren</a:t>
            </a:r>
          </a:p>
        </p:txBody>
      </p:sp>
      <p:pic>
        <p:nvPicPr>
          <p:cNvPr id="4" name="Inhaltsplatzhalter 5" descr="Ein Bild, das Text, Screenshot, Diagramm, parallel enthält.&#10;&#10;Automatisch generierte Beschreibung">
            <a:extLst>
              <a:ext uri="{FF2B5EF4-FFF2-40B4-BE49-F238E27FC236}">
                <a16:creationId xmlns:a16="http://schemas.microsoft.com/office/drawing/2014/main" id="{767F217F-FE1B-DE1D-C3EC-FDDEF82BE9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0" y="3983214"/>
            <a:ext cx="4040926" cy="2133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FD4F055A-AB12-649A-4C3B-F0AD911525DC}"/>
              </a:ext>
            </a:extLst>
          </p:cNvPr>
          <p:cNvSpPr/>
          <p:nvPr/>
        </p:nvSpPr>
        <p:spPr bwMode="auto">
          <a:xfrm>
            <a:off x="5508104" y="3909608"/>
            <a:ext cx="2160239" cy="2327704"/>
          </a:xfrm>
          <a:prstGeom prst="rect">
            <a:avLst/>
          </a:prstGeom>
          <a:solidFill>
            <a:schemeClr val="accent2">
              <a:alpha val="24000"/>
            </a:schemeClr>
          </a:solidFill>
          <a:ln w="12700" cap="flat" cmpd="sng" algn="ctr">
            <a:solidFill>
              <a:srgbClr val="0D4F3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609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AC5B81-25B1-F8FC-6467-1F2103338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529C87-301B-C610-2C4A-9460A7CBD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244792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Docker Client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Primärer Ansprechpunkt für Docker (Aufruf: </a:t>
            </a:r>
            <a:r>
              <a:rPr lang="de-DE" dirty="0" err="1"/>
              <a:t>docker</a:t>
            </a:r>
            <a:r>
              <a:rPr lang="de-DE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Sendet Anweisungen an Docker Host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Kann mit mehr als einem Host kommunizieren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Separater Client für </a:t>
            </a:r>
            <a:r>
              <a:rPr lang="de-DE" i="1" dirty="0"/>
              <a:t>Docker </a:t>
            </a:r>
            <a:r>
              <a:rPr lang="de-DE" i="1" dirty="0" err="1"/>
              <a:t>Compose</a:t>
            </a:r>
            <a:endParaRPr lang="de-DE" i="1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1B56FB60-C6F7-936E-7887-DD41C2A6D7B9}"/>
              </a:ext>
            </a:extLst>
          </p:cNvPr>
          <p:cNvSpPr/>
          <p:nvPr/>
        </p:nvSpPr>
        <p:spPr bwMode="auto">
          <a:xfrm>
            <a:off x="987531" y="4149080"/>
            <a:ext cx="2160240" cy="7200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Docker Client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2000" dirty="0">
                <a:latin typeface="+mn-lt"/>
              </a:rPr>
              <a:t>Docker CLI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6496EA6-5D39-FAEA-1543-61F1CE27CDCA}"/>
              </a:ext>
            </a:extLst>
          </p:cNvPr>
          <p:cNvSpPr/>
          <p:nvPr/>
        </p:nvSpPr>
        <p:spPr bwMode="auto">
          <a:xfrm>
            <a:off x="971600" y="5516885"/>
            <a:ext cx="2160240" cy="7200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Docker Host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2000" dirty="0">
                <a:latin typeface="+mn-lt"/>
              </a:rPr>
              <a:t>Docker </a:t>
            </a:r>
            <a:r>
              <a:rPr lang="de-DE" sz="2000" dirty="0" err="1">
                <a:latin typeface="+mn-lt"/>
              </a:rPr>
              <a:t>Daemon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FFEF50BA-8508-3706-F1E3-CD28ADB58187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 bwMode="auto">
          <a:xfrm flipH="1">
            <a:off x="2051720" y="4869160"/>
            <a:ext cx="15931" cy="64772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2DDDCBC1-CB82-0F6E-C40E-C40739BE1142}"/>
              </a:ext>
            </a:extLst>
          </p:cNvPr>
          <p:cNvSpPr txBox="1"/>
          <p:nvPr/>
        </p:nvSpPr>
        <p:spPr bwMode="auto">
          <a:xfrm>
            <a:off x="755576" y="5049979"/>
            <a:ext cx="18722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latin typeface="Arial" charset="0"/>
              </a:rPr>
              <a:t>Docker API</a:t>
            </a:r>
          </a:p>
        </p:txBody>
      </p:sp>
      <p:pic>
        <p:nvPicPr>
          <p:cNvPr id="12" name="Inhaltsplatzhalter 5" descr="Ein Bild, das Text, Screenshot, Diagramm, parallel enthält.&#10;&#10;Automatisch generierte Beschreibung">
            <a:extLst>
              <a:ext uri="{FF2B5EF4-FFF2-40B4-BE49-F238E27FC236}">
                <a16:creationId xmlns:a16="http://schemas.microsoft.com/office/drawing/2014/main" id="{1D597122-3204-BCDA-5D1D-1A548579E9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0" y="3983214"/>
            <a:ext cx="4040926" cy="2133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C16A5EAA-7041-49A8-3FBF-F68EAE6B8289}"/>
              </a:ext>
            </a:extLst>
          </p:cNvPr>
          <p:cNvSpPr/>
          <p:nvPr/>
        </p:nvSpPr>
        <p:spPr bwMode="auto">
          <a:xfrm>
            <a:off x="4515294" y="3909608"/>
            <a:ext cx="945017" cy="2327704"/>
          </a:xfrm>
          <a:prstGeom prst="rect">
            <a:avLst/>
          </a:prstGeom>
          <a:solidFill>
            <a:schemeClr val="accent2">
              <a:alpha val="24000"/>
            </a:schemeClr>
          </a:solidFill>
          <a:ln w="12700" cap="flat" cmpd="sng" algn="ctr">
            <a:solidFill>
              <a:srgbClr val="0D4F3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5223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341F65-6C6C-9C93-AD6F-F2EA9999E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B1AA84-36F1-7103-9549-C74D69BA7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Docker Desktop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Graphische Benutzeroberfläche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Freeware, aber nicht </a:t>
            </a:r>
            <a:r>
              <a:rPr lang="de-DE" dirty="0" err="1"/>
              <a:t>OpenSource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Beinhaltet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Docker </a:t>
            </a:r>
            <a:r>
              <a:rPr lang="de-DE" dirty="0" err="1"/>
              <a:t>Daemon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Docker Client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Docker </a:t>
            </a:r>
            <a:r>
              <a:rPr lang="de-DE" dirty="0" err="1"/>
              <a:t>Compose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Docker Content Trust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Anbindung an </a:t>
            </a:r>
            <a:r>
              <a:rPr lang="de-DE" dirty="0" err="1"/>
              <a:t>Kubernetes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/>
              <a:t>Credentials</a:t>
            </a:r>
            <a:r>
              <a:rPr lang="de-DE" dirty="0"/>
              <a:t> Helper</a:t>
            </a:r>
          </a:p>
          <a:p>
            <a:pPr marL="457200" lvl="1" indent="0">
              <a:buNone/>
            </a:pPr>
            <a:endParaRPr lang="de-DE" dirty="0"/>
          </a:p>
        </p:txBody>
      </p:sp>
      <p:pic>
        <p:nvPicPr>
          <p:cNvPr id="5" name="Grafik 4" descr="Ein Bild, das Text, Screenshot, Software, Computersymbol enthält.&#10;&#10;Automatisch generierte Beschreibung">
            <a:extLst>
              <a:ext uri="{FF2B5EF4-FFF2-40B4-BE49-F238E27FC236}">
                <a16:creationId xmlns:a16="http://schemas.microsoft.com/office/drawing/2014/main" id="{A00445C1-D021-8884-D05B-6416E088D3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3068960"/>
            <a:ext cx="4231093" cy="2681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096029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</Template>
  <TotalTime>0</TotalTime>
  <Pages>1</Pages>
  <Words>1851</Words>
  <Application>Microsoft Office PowerPoint</Application>
  <PresentationFormat>Bildschirmpräsentation (4:3)</PresentationFormat>
  <Paragraphs>352</Paragraphs>
  <Slides>40</Slides>
  <Notes>30</Notes>
  <HiddenSlides>5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40</vt:i4>
      </vt:variant>
    </vt:vector>
  </HeadingPairs>
  <TitlesOfParts>
    <vt:vector size="45" baseType="lpstr">
      <vt:lpstr>Arial</vt:lpstr>
      <vt:lpstr>Monotype Sorts</vt:lpstr>
      <vt:lpstr>Times New Roman</vt:lpstr>
      <vt:lpstr>vorlneu</vt:lpstr>
      <vt:lpstr>Benutzerdefiniertes Design</vt:lpstr>
      <vt:lpstr>Tag 3: GitOps, Docker in der Entwicklung und Deployment-Strategien</vt:lpstr>
      <vt:lpstr>Agenda</vt:lpstr>
      <vt:lpstr>Agenda</vt:lpstr>
      <vt:lpstr>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&lt;Titel&gt;</dc:title>
  <dc:creator>anderScore User4</dc:creator>
  <cp:lastModifiedBy>Daniel Krämer</cp:lastModifiedBy>
  <cp:revision>188</cp:revision>
  <cp:lastPrinted>1996-08-01T16:36:58Z</cp:lastPrinted>
  <dcterms:created xsi:type="dcterms:W3CDTF">2024-05-03T10:07:43Z</dcterms:created>
  <dcterms:modified xsi:type="dcterms:W3CDTF">2024-06-12T10:51:09Z</dcterms:modified>
</cp:coreProperties>
</file>