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288" r:id="rId3"/>
    <p:sldId id="289" r:id="rId4"/>
    <p:sldId id="291"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9" d="100"/>
          <a:sy n="109" d="100"/>
        </p:scale>
        <p:origin x="32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Infra</a:t>
            </a:r>
            <a:r>
              <a:rPr lang="de-DE" dirty="0"/>
              <a:t> </a:t>
            </a:r>
            <a:r>
              <a:rPr lang="de-DE" dirty="0" err="1"/>
              <a:t>operator</a:t>
            </a:r>
            <a:endParaRPr lang="de-DE" dirty="0"/>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07.06.2024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argoproj-labs/argocd-image-updater" TargetMode="External"/><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7.png"/><Relationship Id="rId4" Type="http://schemas.openxmlformats.org/officeDocument/2006/relationships/hyperlink" Target="https://fluxcd.io/flux/guides/image-update/" TargetMode="Externa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GitOps</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größtenteils automatisiert</a:t>
            </a:r>
          </a:p>
          <a:p>
            <a:pPr lvl="1">
              <a:buFont typeface="Arial" panose="020B0604020202020204" pitchFamily="34" charset="0"/>
              <a:buChar char="•"/>
            </a:pPr>
            <a:r>
              <a:rPr lang="de-DE" altLang="de-DE" sz="1900" dirty="0"/>
              <a:t>Infrastruktur weitestgehend ein manueller Prozess</a:t>
            </a:r>
          </a:p>
          <a:p>
            <a:pPr lvl="2">
              <a:buFont typeface="Arial" panose="020B0604020202020204" pitchFamily="34" charset="0"/>
              <a:buChar char="•"/>
            </a:pPr>
            <a:r>
              <a:rPr lang="de-DE" altLang="de-DE" sz="1700" dirty="0">
                <a:sym typeface="Wingdings" panose="05000000000000000000" pitchFamily="2" charset="2"/>
              </a:rPr>
              <a:t></a:t>
            </a:r>
            <a:r>
              <a:rPr lang="de-DE" altLang="de-DE" sz="1700" dirty="0"/>
              <a:t> Benötigt (oft) spezialisierte Teams</a:t>
            </a:r>
          </a:p>
          <a:p>
            <a:pPr>
              <a:buFont typeface="Arial" panose="020B0604020202020204" pitchFamily="34" charset="0"/>
              <a:buChar char="•"/>
            </a:pPr>
            <a:r>
              <a:rPr lang="de-DE" altLang="de-DE" dirty="0"/>
              <a:t>Moderne und Cloud-native Anwendungen werden mit Blick auf Geschwindigkeit und Skalierbarkeit entwickelt</a:t>
            </a:r>
          </a:p>
          <a:p>
            <a:pPr lvl="1">
              <a:buFont typeface="Arial" panose="020B0604020202020204" pitchFamily="34" charset="0"/>
              <a:buChar char="•"/>
            </a:pPr>
            <a:r>
              <a:rPr lang="de-DE" altLang="de-DE" sz="1900" dirty="0"/>
              <a:t>Trend: Infrastruktur in die Cloud </a:t>
            </a:r>
          </a:p>
          <a:p>
            <a:pPr>
              <a:buFont typeface="Arial" panose="020B0604020202020204" pitchFamily="34" charset="0"/>
              <a:buChar char="•"/>
            </a:pPr>
            <a:r>
              <a:rPr lang="de-DE" altLang="de-DE" dirty="0"/>
              <a:t>Ziel: Prozess der Bereitstellung von Infrastruktur automatisieren</a:t>
            </a:r>
          </a:p>
          <a:p>
            <a:pPr lvl="1">
              <a:buFont typeface="Arial" panose="020B0604020202020204" pitchFamily="34" charset="0"/>
              <a:buChar char="•"/>
            </a:pPr>
            <a:r>
              <a:rPr lang="de-DE" altLang="de-DE" sz="1900" dirty="0"/>
              <a:t>Analog zur Softwareentwicklung verwenden Operation-Teams Konfigurationsdateien als Code</a:t>
            </a:r>
          </a:p>
          <a:p>
            <a:pPr lvl="1">
              <a:buFont typeface="Arial" panose="020B0604020202020204" pitchFamily="34" charset="0"/>
              <a:buChar char="•"/>
            </a:pPr>
            <a:r>
              <a:rPr lang="de-DE" altLang="de-DE" sz="1900" dirty="0"/>
              <a:t>Diese Dateien garantieren konsistente Infrastruktur bei jeder Bereitstellung, ähnlich wie Softwarecode konsistente Binärdateien erzeugt</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Bereitstellung von Infrastruktur als Code (</a:t>
            </a:r>
            <a:r>
              <a:rPr lang="de-DE" dirty="0" err="1"/>
              <a:t>IaC</a:t>
            </a:r>
            <a:r>
              <a:rPr lang="de-DE" dirty="0"/>
              <a:t>)</a:t>
            </a:r>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für Sicherheit, </a:t>
            </a:r>
            <a:r>
              <a:rPr lang="de-DE" dirty="0" err="1"/>
              <a:t>IaC</a:t>
            </a:r>
            <a:r>
              <a:rPr lang="de-DE" dirty="0"/>
              <a:t> oder andere Richtlinien und wendet die Anforderungen an (IST vs. SOLL)</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Anwendungsentwicklung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err="1"/>
              <a:t>Konfiugrationsmanagementtools</a:t>
            </a:r>
            <a:r>
              <a:rPr lang="de-DE" dirty="0"/>
              <a:t> (</a:t>
            </a:r>
            <a:r>
              <a:rPr lang="de-DE" dirty="0" err="1"/>
              <a:t>Ansible</a:t>
            </a:r>
            <a:r>
              <a:rPr lang="de-DE" dirty="0"/>
              <a:t>, Chef, puppet)</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Als Framework für eine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diese Workflows um </a:t>
            </a:r>
            <a:r>
              <a:rPr lang="de-DE" dirty="0" err="1">
                <a:sym typeface="Wingdings" panose="05000000000000000000" pitchFamily="2" charset="2"/>
              </a:rPr>
              <a:t>Operations</a:t>
            </a:r>
            <a:r>
              <a:rPr lang="de-DE" dirty="0">
                <a:sym typeface="Wingdings" panose="05000000000000000000" pitchFamily="2" charset="2"/>
              </a:rPr>
              <a:t>, konkret:</a:t>
            </a: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a:t>
            </a:r>
            <a:r>
              <a:rPr lang="de-DE" dirty="0" err="1">
                <a:sym typeface="Wingdings" panose="05000000000000000000" pitchFamily="2" charset="2"/>
              </a:rPr>
              <a:t>life</a:t>
            </a:r>
            <a:r>
              <a:rPr lang="de-DE" dirty="0">
                <a:sym typeface="Wingdings" panose="05000000000000000000" pitchFamily="2" charset="2"/>
              </a:rPr>
              <a:t> </a:t>
            </a:r>
            <a:r>
              <a:rPr lang="de-DE" dirty="0" err="1">
                <a:sym typeface="Wingdings" panose="05000000000000000000" pitchFamily="2" charset="2"/>
              </a:rPr>
              <a:t>cycle</a:t>
            </a:r>
            <a:r>
              <a:rPr lang="de-DE" dirty="0">
                <a:sym typeface="Wingdings" panose="05000000000000000000" pitchFamily="2" charset="2"/>
              </a:rPr>
              <a:t> </a:t>
            </a:r>
            <a:r>
              <a:rPr lang="de-DE" dirty="0" err="1">
                <a:sym typeface="Wingdings" panose="05000000000000000000" pitchFamily="2" charset="2"/>
              </a:rPr>
              <a:t>management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Jede Änderung ist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Auditierung/Audit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geben eigene Entwicklungsgeschwindigkeit vor</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Operation-Teams müssen weder Ressourcen zuweisen noch 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können schnell korrigiert werden</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der Reaktion auf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muss deklarativ gemangt werden können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kein Muss!</a:t>
            </a:r>
          </a:p>
          <a:p>
            <a:pPr lvl="1">
              <a:buFont typeface="Arial" panose="020B0604020202020204" pitchFamily="34" charset="0"/>
              <a:buChar char="•"/>
            </a:pPr>
            <a:r>
              <a:rPr lang="de-DE" dirty="0">
                <a:sym typeface="Wingdings" panose="05000000000000000000" pitchFamily="2" charset="2"/>
              </a:rPr>
              <a:t>Auch 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a:buFont typeface="Arial" panose="020B0604020202020204" pitchFamily="34" charset="0"/>
              <a:buChar char="•"/>
            </a:pPr>
            <a:r>
              <a:rPr lang="de-DE" sz="2000" dirty="0" err="1"/>
              <a:t>Git</a:t>
            </a:r>
            <a:r>
              <a:rPr lang="de-DE" sz="2000" dirty="0"/>
              <a:t> als Versionskontrollsystem für Infrastrukturkonfigurationen (</a:t>
            </a:r>
            <a:r>
              <a:rPr lang="de-DE" sz="2000" dirty="0" err="1"/>
              <a:t>IaC</a:t>
            </a:r>
            <a:r>
              <a:rPr lang="de-DE" sz="2000" dirty="0"/>
              <a:t>)</a:t>
            </a:r>
          </a:p>
          <a:p>
            <a:pPr>
              <a:buFont typeface="Arial" panose="020B0604020202020204" pitchFamily="34" charset="0"/>
              <a:buChar char="•"/>
            </a:pPr>
            <a:r>
              <a:rPr lang="de-DE" sz="2000" dirty="0"/>
              <a:t>CI/CD-Pipelines normalerweise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sitzt zwischen der </a:t>
            </a:r>
            <a:r>
              <a:rPr lang="de-DE" sz="1800" dirty="0" err="1"/>
              <a:t>GitOps</a:t>
            </a:r>
            <a:r>
              <a:rPr lang="de-DE" sz="1800" dirty="0"/>
              <a:t>-Pipeline und der Orchestrierung (</a:t>
            </a:r>
            <a:r>
              <a:rPr lang="de-DE" sz="1800" dirty="0" err="1"/>
              <a:t>Kubernetes</a:t>
            </a:r>
            <a:r>
              <a:rPr lang="de-DE" sz="1800" dirty="0"/>
              <a:t>), </a:t>
            </a:r>
            <a:r>
              <a:rPr lang="de-DE" sz="1800" dirty="0" err="1"/>
              <a:t>picked</a:t>
            </a:r>
            <a:r>
              <a:rPr lang="de-DE" sz="1800" dirty="0"/>
              <a:t> den Commit und </a:t>
            </a:r>
            <a:r>
              <a:rPr lang="de-DE" sz="1800" dirty="0" err="1"/>
              <a:t>pulled</a:t>
            </a:r>
            <a:r>
              <a:rPr lang="de-DE" sz="1800" dirty="0"/>
              <a:t> den neuen deklarativen Zustand aus </a:t>
            </a:r>
            <a:r>
              <a:rPr lang="de-DE" sz="1800" dirty="0" err="1"/>
              <a:t>git</a:t>
            </a:r>
            <a:endParaRPr lang="de-DE" sz="1800" dirty="0"/>
          </a:p>
          <a:p>
            <a:pPr>
              <a:buFont typeface="Arial" panose="020B0604020202020204" pitchFamily="34" charset="0"/>
              <a:buChar char="•"/>
            </a:pPr>
            <a:r>
              <a:rPr lang="de-DE" sz="2000" dirty="0"/>
              <a:t>Sobald Änderungen im PR </a:t>
            </a:r>
            <a:r>
              <a:rPr lang="de-DE" sz="2000" dirty="0" err="1"/>
              <a:t>approved</a:t>
            </a:r>
            <a:r>
              <a:rPr lang="de-DE" sz="2000" dirty="0"/>
              <a:t> und </a:t>
            </a:r>
            <a:r>
              <a:rPr lang="de-DE" sz="2000" dirty="0" err="1"/>
              <a:t>merged</a:t>
            </a:r>
            <a:r>
              <a:rPr lang="de-DE" sz="2000" dirty="0"/>
              <a:t> sind, wird die Infrastruktur aktualisiert</a:t>
            </a:r>
          </a:p>
          <a:p>
            <a:pPr lvl="1">
              <a:buFont typeface="Arial" panose="020B0604020202020204" pitchFamily="34" charset="0"/>
              <a:buChar char="•"/>
            </a:pPr>
            <a:r>
              <a:rPr lang="de-DE" sz="1800" dirty="0" err="1"/>
              <a:t>Dev</a:t>
            </a:r>
            <a:r>
              <a:rPr lang="de-DE" sz="1800" dirty="0"/>
              <a:t>-Teams können weiterhin Ihre CI/CD-Praktiken verwenden</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 </a:t>
            </a:r>
            <a:r>
              <a:rPr lang="de-DE" sz="2200" dirty="0" err="1"/>
              <a:t>commit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Secret im Key Management System (KMS) speichern</a:t>
            </a:r>
          </a:p>
          <a:p>
            <a:pPr lvl="1">
              <a:buFont typeface="Arial" panose="020B0604020202020204" pitchFamily="34" charset="0"/>
              <a:buChar char="•"/>
            </a:pPr>
            <a:r>
              <a:rPr lang="de-DE" dirty="0">
                <a:sym typeface="Wingdings" panose="05000000000000000000" pitchFamily="2" charset="2"/>
              </a:rPr>
              <a:t>Verschiedene KMS</a:t>
            </a:r>
          </a:p>
          <a:p>
            <a:pPr lvl="2">
              <a:buFont typeface="Arial" panose="020B0604020202020204" pitchFamily="34" charset="0"/>
              <a:buChar char="•"/>
            </a:pPr>
            <a:r>
              <a:rPr lang="de-DE" dirty="0">
                <a:sym typeface="Wingdings" panose="05000000000000000000" pitchFamily="2" charset="2"/>
              </a:rPr>
              <a:t>Proprietär – </a:t>
            </a:r>
            <a:r>
              <a:rPr lang="de-DE" dirty="0" err="1">
                <a:sym typeface="Wingdings" panose="05000000000000000000" pitchFamily="2" charset="2"/>
              </a:rPr>
              <a:t>idR</a:t>
            </a:r>
            <a:r>
              <a:rPr lang="de-DE" dirty="0">
                <a:sym typeface="Wingdings" panose="05000000000000000000" pitchFamily="2" charset="2"/>
              </a:rPr>
              <a:t>. Cloud-Anbieter (AWS, Azure, Google, …)</a:t>
            </a:r>
          </a:p>
          <a:p>
            <a:pPr lvl="2">
              <a:buFont typeface="Arial" panose="020B0604020202020204" pitchFamily="34" charset="0"/>
              <a:buChar char="•"/>
            </a:pPr>
            <a:r>
              <a:rPr lang="de-DE" dirty="0" err="1">
                <a:sym typeface="Wingdings" panose="05000000000000000000" pitchFamily="2" charset="2"/>
              </a:rPr>
              <a:t>Hashicrop</a:t>
            </a:r>
            <a:r>
              <a:rPr lang="de-DE" dirty="0">
                <a:sym typeface="Wingdings" panose="05000000000000000000" pitchFamily="2" charset="2"/>
              </a:rPr>
              <a:t> </a:t>
            </a:r>
            <a:r>
              <a:rPr lang="de-DE" dirty="0" err="1">
                <a:sym typeface="Wingdings" panose="05000000000000000000" pitchFamily="2" charset="2"/>
              </a:rPr>
              <a:t>Vault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dirty="0">
                <a:sym typeface="Wingdings" panose="05000000000000000000" pitchFamily="2" charset="2"/>
              </a:rPr>
              <a:t>Operator, Container Storage Interface (CSI) Driver, Sidecar (</a:t>
            </a:r>
            <a:r>
              <a:rPr lang="de-DE" dirty="0" err="1">
                <a:sym typeface="Wingdings" panose="05000000000000000000" pitchFamily="2" charset="2"/>
              </a:rPr>
              <a:t>Injector</a:t>
            </a:r>
            <a:r>
              <a:rPr lang="de-DE" dirty="0">
                <a:sym typeface="Wingdings" panose="05000000000000000000" pitchFamily="2" charset="2"/>
              </a:rPr>
              <a:t>), Helm/</a:t>
            </a:r>
            <a:r>
              <a:rPr lang="de-DE" dirty="0" err="1">
                <a:sym typeface="Wingdings" panose="05000000000000000000" pitchFamily="2" charset="2"/>
              </a:rPr>
              <a:t>Kustomize</a:t>
            </a:r>
            <a:r>
              <a:rPr lang="de-DE" dirty="0">
                <a:sym typeface="Wingdings" panose="05000000000000000000" pitchFamily="2" charset="2"/>
              </a:rPr>
              <a:t> Plugin, </a:t>
            </a:r>
            <a:r>
              <a:rPr lang="de-DE" dirty="0" err="1">
                <a:sym typeface="Wingdings" panose="05000000000000000000" pitchFamily="2" charset="2"/>
              </a:rPr>
              <a:t>GitOps</a:t>
            </a:r>
            <a:r>
              <a:rPr lang="de-DE"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 im 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1785597"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a:t>
            </a:r>
            <a:r>
              <a:rPr lang="de-DE" sz="900" dirty="0" err="1">
                <a:latin typeface="Arial" charset="0"/>
              </a:rPr>
              <a:t>providers</a:t>
            </a:r>
            <a:endParaRPr lang="de-DE" sz="900" dirty="0">
              <a:latin typeface="Arial" charset="0"/>
            </a:endParaRP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auf lokalem Cluster deployen</a:t>
            </a:r>
          </a:p>
          <a:p>
            <a:pPr marL="857250" lvl="1" indent="-457200">
              <a:buFont typeface="Arial" panose="020B0604020202020204" pitchFamily="34" charset="0"/>
              <a:buChar char="•"/>
            </a:pPr>
            <a:r>
              <a:rPr lang="de-DE" dirty="0"/>
              <a:t>Kann kompliziert werden</a:t>
            </a:r>
          </a:p>
          <a:p>
            <a:pPr marL="457200" indent="-457200">
              <a:buFont typeface="+mj-lt"/>
              <a:buAutoNum type="arabicPeriod"/>
            </a:pPr>
            <a:endParaRPr lang="de-DE" dirty="0"/>
          </a:p>
          <a:p>
            <a:pPr marL="457200" indent="-457200">
              <a:buFont typeface="+mj-lt"/>
              <a:buAutoNum type="arabicPeriod"/>
            </a:pPr>
            <a:r>
              <a:rPr lang="de-DE" dirty="0"/>
              <a:t>Einfach ohne </a:t>
            </a:r>
            <a:r>
              <a:rPr lang="de-DE" dirty="0" err="1"/>
              <a:t>GitOps</a:t>
            </a:r>
            <a:r>
              <a:rPr lang="de-DE" dirty="0"/>
              <a:t> weiterentwickeln</a:t>
            </a:r>
          </a:p>
          <a:p>
            <a:pPr marL="857250" lvl="1" indent="-457200">
              <a:buFont typeface="Arial" panose="020B0604020202020204" pitchFamily="34" charset="0"/>
              <a:buChar char="•"/>
            </a:pPr>
            <a:r>
              <a:rPr lang="de-DE" dirty="0"/>
              <a:t>Kann funktionieren, wenn App und </a:t>
            </a:r>
            <a:r>
              <a:rPr lang="de-DE" dirty="0" err="1"/>
              <a:t>Infra</a:t>
            </a:r>
            <a:r>
              <a:rPr lang="de-DE" dirty="0"/>
              <a:t> Code im gleichen Repo liegen</a:t>
            </a:r>
          </a:p>
          <a:p>
            <a:pPr marL="857250" lvl="1" indent="-457200">
              <a:buFont typeface="Wingdings" panose="05000000000000000000" pitchFamily="2" charset="2"/>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und unser Main-Branch geht in die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wird schnell sehr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…und wird 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Wird generell von abgeraten!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u="sng" dirty="0"/>
              <a:t>Grundlagen von </a:t>
            </a:r>
            <a:r>
              <a:rPr lang="de-DE" altLang="de-DE" sz="1400" u="sng" dirty="0" err="1"/>
              <a:t>GitOps</a:t>
            </a:r>
            <a:endParaRPr lang="de-DE" altLang="de-DE" sz="1400" u="sng"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a:t>
            </a:r>
            <a:r>
              <a:rPr lang="de-DE" sz="1800" kern="0" dirty="0" err="1"/>
              <a:t>image</a:t>
            </a:r>
            <a:r>
              <a:rPr lang="de-DE" sz="1800" kern="0" dirty="0"/>
              <a:t> </a:t>
            </a:r>
            <a:r>
              <a:rPr lang="de-DE" sz="1800" kern="0" dirty="0" err="1"/>
              <a:t>version</a:t>
            </a:r>
            <a:r>
              <a:rPr lang="de-DE" sz="1800" kern="0" dirty="0"/>
              <a:t>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Anwendung vs. </a:t>
            </a:r>
            <a:r>
              <a:rPr lang="de-DE" b="1" dirty="0" err="1"/>
              <a:t>GitOps</a:t>
            </a:r>
            <a:r>
              <a:rPr lang="de-DE" b="1" dirty="0"/>
              <a:t> Repo</a:t>
            </a:r>
          </a:p>
          <a:p>
            <a:pPr>
              <a:buFont typeface="Arial" panose="020B0604020202020204" pitchFamily="34" charset="0"/>
              <a:buChar char="•"/>
            </a:pPr>
            <a:r>
              <a:rPr lang="de-DE" sz="2000" dirty="0" err="1"/>
              <a:t>Anwendungs</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7" y="1902024"/>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a:buFont typeface="Arial" panose="020B0604020202020204" pitchFamily="34" charset="0"/>
              <a:buChar char="•"/>
            </a:pPr>
            <a:r>
              <a:rPr lang="de-DE" dirty="0"/>
              <a:t>Mehrere Repos müssen gewartet werden</a:t>
            </a:r>
          </a:p>
          <a:p>
            <a:pPr>
              <a:buFont typeface="Arial" panose="020B0604020202020204" pitchFamily="34" charset="0"/>
              <a:buChar char="•"/>
            </a:pPr>
            <a:r>
              <a:rPr lang="de-DE" dirty="0" err="1"/>
              <a:t>Refactorings</a:t>
            </a:r>
            <a:r>
              <a:rPr lang="de-DE" dirty="0"/>
              <a:t> und tags sind schwerer</a:t>
            </a:r>
          </a:p>
          <a:p>
            <a:pPr>
              <a:buFont typeface="Arial" panose="020B0604020202020204" pitchFamily="34" charset="0"/>
              <a:buChar char="•"/>
            </a:pPr>
            <a:r>
              <a:rPr lang="de-DE" dirty="0"/>
              <a:t>Lokale Entwicklung wird komplizierter</a:t>
            </a:r>
          </a:p>
          <a:p>
            <a:pPr>
              <a:buFont typeface="Arial" panose="020B0604020202020204" pitchFamily="34" charset="0"/>
              <a:buChar char="•"/>
            </a:pPr>
            <a:r>
              <a:rPr lang="de-DE" dirty="0"/>
              <a:t>Shift-</a:t>
            </a:r>
            <a:r>
              <a:rPr lang="de-DE" dirty="0" err="1"/>
              <a:t>Left</a:t>
            </a:r>
            <a:r>
              <a:rPr lang="de-DE" dirty="0"/>
              <a:t>-Ansatz nur beim Anwendungscode (CI Server)</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3" y="2012173"/>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 </a:t>
            </a:r>
            <a:r>
              <a:rPr lang="de-DE" dirty="0" err="1"/>
              <a:t>Kustomize</a:t>
            </a:r>
            <a:r>
              <a:rPr lang="de-DE" dirty="0"/>
              <a:t> Controllers</a:t>
            </a:r>
          </a:p>
          <a:p>
            <a:pPr>
              <a:buFont typeface="Arial" panose="020B0604020202020204" pitchFamily="34" charset="0"/>
              <a:buChar char="•"/>
            </a:pPr>
            <a:r>
              <a:rPr lang="de-DE" dirty="0"/>
              <a:t>Operator für zusätzliche Tools</a:t>
            </a:r>
          </a:p>
          <a:p>
            <a:pPr lvl="1">
              <a:buFont typeface="Arial" panose="020B0604020202020204" pitchFamily="34" charset="0"/>
              <a:buChar char="•"/>
            </a:pPr>
            <a:r>
              <a:rPr lang="de-DE" dirty="0"/>
              <a:t>Beispielsweise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a:t>
            </a:r>
            <a:r>
              <a:rPr lang="de-DE" dirty="0" err="1"/>
              <a:t>handling</a:t>
            </a:r>
            <a:endParaRPr lang="de-DE" dirty="0"/>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DevOps best practices used for application development such as version control, collaboration, compliance, and CI/CD, and applies them to infrastructure automation.</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a:t>
            </a:r>
          </a:p>
          <a:p>
            <a:pPr marL="457200" indent="-457200">
              <a:buFont typeface="+mj-lt"/>
              <a:buAutoNum type="arabicPeriod"/>
            </a:pPr>
            <a:r>
              <a:rPr lang="de-DE" b="1" dirty="0" err="1"/>
              <a:t>Declarative</a:t>
            </a:r>
            <a:endParaRPr lang="de-DE" b="1" dirty="0"/>
          </a:p>
          <a:p>
            <a:pPr marL="457200" indent="-457200">
              <a:buFont typeface="+mj-lt"/>
              <a:buAutoNum type="arabicPeriod"/>
            </a:pPr>
            <a:endParaRPr lang="de-DE" sz="2000" dirty="0"/>
          </a:p>
          <a:p>
            <a:pPr marL="457200" indent="-457200">
              <a:buFont typeface="+mj-lt"/>
              <a:buAutoNum type="arabicPeriod"/>
            </a:pPr>
            <a:endParaRPr lang="de-DE" sz="2000" dirty="0"/>
          </a:p>
          <a:p>
            <a:pPr marL="457200" indent="-457200">
              <a:buFont typeface="+mj-lt"/>
              <a:buAutoNum type="arabicPeriod"/>
            </a:pPr>
            <a:r>
              <a:rPr lang="de-DE" b="1" dirty="0" err="1"/>
              <a:t>Versioned</a:t>
            </a:r>
            <a:r>
              <a:rPr lang="de-DE" b="1" dirty="0"/>
              <a:t> and </a:t>
            </a:r>
            <a:r>
              <a:rPr lang="de-DE" b="1" dirty="0" err="1"/>
              <a:t>Immutable</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457200" indent="-457200">
              <a:buFont typeface="+mj-lt"/>
              <a:buAutoNum type="arabicPeriod"/>
            </a:pPr>
            <a:r>
              <a:rPr lang="de-DE" b="1" dirty="0" err="1"/>
              <a:t>Pulled</a:t>
            </a:r>
            <a:r>
              <a:rPr lang="de-DE" b="1" dirty="0"/>
              <a:t> </a:t>
            </a:r>
            <a:r>
              <a:rPr lang="de-DE" b="1" dirty="0" err="1"/>
              <a:t>Automatically</a:t>
            </a:r>
            <a:endParaRPr lang="de-DE" b="1" dirty="0"/>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a:p>
            <a:pPr marL="0" indent="0">
              <a:buNone/>
            </a:pPr>
            <a:r>
              <a:rPr lang="de-DE" sz="1000" b="1" dirty="0"/>
              <a:t>* Unterstrichene Wörter: https://github.com/open-gitops/documents/blob/v1.0.0/GLOSSARY.md</a:t>
            </a:r>
          </a:p>
        </p:txBody>
      </p:sp>
      <p:sp>
        <p:nvSpPr>
          <p:cNvPr id="5" name="Textfeld 4">
            <a:extLst>
              <a:ext uri="{FF2B5EF4-FFF2-40B4-BE49-F238E27FC236}">
                <a16:creationId xmlns:a16="http://schemas.microsoft.com/office/drawing/2014/main" id="{5C9D2FE3-B1B6-4E5C-CE72-36C43F68C625}"/>
              </a:ext>
            </a:extLst>
          </p:cNvPr>
          <p:cNvSpPr txBox="1"/>
          <p:nvPr/>
        </p:nvSpPr>
        <p:spPr bwMode="auto">
          <a:xfrm>
            <a:off x="755576" y="1733015"/>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Zustand (</a:t>
            </a:r>
            <a:r>
              <a:rPr lang="de-DE" sz="1800" dirty="0" err="1">
                <a:latin typeface="+mj-lt"/>
              </a:rPr>
              <a:t>state</a:t>
            </a:r>
            <a:r>
              <a:rPr lang="de-DE" sz="1800" dirty="0">
                <a:latin typeface="+mj-lt"/>
              </a:rPr>
              <a:t>) eines von </a:t>
            </a:r>
            <a:r>
              <a:rPr lang="de-DE" sz="1800" dirty="0" err="1">
                <a:latin typeface="+mj-lt"/>
              </a:rPr>
              <a:t>GitOps</a:t>
            </a:r>
            <a:r>
              <a:rPr lang="de-DE" sz="1800" dirty="0">
                <a:latin typeface="+mj-lt"/>
              </a:rPr>
              <a:t> verwalteten </a:t>
            </a:r>
            <a:r>
              <a:rPr lang="de-DE" sz="1800" u="sng" dirty="0">
                <a:latin typeface="+mj-lt"/>
              </a:rPr>
              <a:t>Softwaresystems</a:t>
            </a:r>
            <a:r>
              <a:rPr lang="de-DE" sz="1800" dirty="0">
                <a:latin typeface="+mj-lt"/>
              </a:rPr>
              <a:t> muss </a:t>
            </a:r>
            <a:r>
              <a:rPr lang="de-DE" sz="1800" u="sng" dirty="0">
                <a:latin typeface="+mj-lt"/>
              </a:rPr>
              <a:t>deklarativ</a:t>
            </a:r>
            <a:r>
              <a:rPr lang="de-DE" sz="1800" dirty="0">
                <a:latin typeface="+mj-lt"/>
              </a:rPr>
              <a:t> beschrieben (</a:t>
            </a:r>
            <a:r>
              <a:rPr lang="de-DE" sz="1800" dirty="0" err="1">
                <a:latin typeface="+mj-lt"/>
              </a:rPr>
              <a:t>declarative</a:t>
            </a:r>
            <a:r>
              <a:rPr lang="de-DE" sz="1800" dirty="0">
                <a:latin typeface="+mj-lt"/>
              </a:rPr>
              <a:t> </a:t>
            </a:r>
            <a:r>
              <a:rPr lang="de-DE" sz="1800" dirty="0" err="1">
                <a:latin typeface="+mj-lt"/>
              </a:rPr>
              <a:t>description</a:t>
            </a:r>
            <a:r>
              <a:rPr lang="de-DE" sz="1800" dirty="0">
                <a:latin typeface="+mj-lt"/>
              </a:rPr>
              <a:t>) werden.</a:t>
            </a:r>
          </a:p>
          <a:p>
            <a:pPr eaLnBrk="1" hangingPunct="1"/>
            <a:endParaRPr lang="de-DE" sz="1800" dirty="0">
              <a:latin typeface="+mj-lt"/>
            </a:endParaRPr>
          </a:p>
        </p:txBody>
      </p:sp>
      <p:sp>
        <p:nvSpPr>
          <p:cNvPr id="6" name="Textfeld 5">
            <a:extLst>
              <a:ext uri="{FF2B5EF4-FFF2-40B4-BE49-F238E27FC236}">
                <a16:creationId xmlns:a16="http://schemas.microsoft.com/office/drawing/2014/main" id="{78894723-70EB-7BD3-205B-7D5B20FE15F2}"/>
              </a:ext>
            </a:extLst>
          </p:cNvPr>
          <p:cNvSpPr txBox="1"/>
          <p:nvPr/>
        </p:nvSpPr>
        <p:spPr bwMode="auto">
          <a:xfrm>
            <a:off x="755576" y="2982398"/>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State (</a:t>
            </a:r>
            <a:r>
              <a:rPr lang="de-DE" sz="1800" u="sng" dirty="0" err="1">
                <a:latin typeface="+mj-lt"/>
              </a:rPr>
              <a:t>desired</a:t>
            </a:r>
            <a:r>
              <a:rPr lang="de-DE" sz="1800" u="sng" dirty="0">
                <a:latin typeface="+mj-lt"/>
              </a:rPr>
              <a:t> </a:t>
            </a:r>
            <a:r>
              <a:rPr lang="de-DE" sz="1800" u="sng" dirty="0" err="1">
                <a:latin typeface="+mj-lt"/>
              </a:rPr>
              <a:t>state</a:t>
            </a:r>
            <a:r>
              <a:rPr lang="de-DE" sz="1800" dirty="0">
                <a:latin typeface="+mj-lt"/>
              </a:rPr>
              <a:t>) wird so gespeichert (</a:t>
            </a:r>
            <a:r>
              <a:rPr lang="de-DE" sz="1800" u="sng" dirty="0" err="1">
                <a:latin typeface="+mj-lt"/>
              </a:rPr>
              <a:t>stored</a:t>
            </a:r>
            <a:r>
              <a:rPr lang="de-DE" sz="1800" dirty="0">
                <a:latin typeface="+mj-lt"/>
              </a:rPr>
              <a:t>), dass Unveränderlichkeit und Versionierung gewährleistet sind und ein vollständiger Versionsverlauf erhalten bleibt.</a:t>
            </a:r>
          </a:p>
        </p:txBody>
      </p:sp>
      <p:sp>
        <p:nvSpPr>
          <p:cNvPr id="7" name="Textfeld 6">
            <a:extLst>
              <a:ext uri="{FF2B5EF4-FFF2-40B4-BE49-F238E27FC236}">
                <a16:creationId xmlns:a16="http://schemas.microsoft.com/office/drawing/2014/main" id="{BBFCD1D2-BE67-9FBD-AB7C-B43D7A7B9B21}"/>
              </a:ext>
            </a:extLst>
          </p:cNvPr>
          <p:cNvSpPr txBox="1"/>
          <p:nvPr/>
        </p:nvSpPr>
        <p:spPr bwMode="auto">
          <a:xfrm>
            <a:off x="755575" y="4258091"/>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 </a:t>
            </a:r>
            <a:r>
              <a:rPr lang="de-DE" sz="1800" dirty="0" err="1">
                <a:latin typeface="+mj-lt"/>
              </a:rPr>
              <a:t>GitOps</a:t>
            </a:r>
            <a:r>
              <a:rPr lang="de-DE" sz="1800" dirty="0">
                <a:latin typeface="+mj-lt"/>
              </a:rPr>
              <a:t> Operator) pullen automatisch den gewünschten </a:t>
            </a:r>
            <a:r>
              <a:rPr lang="de-DE" sz="1800" dirty="0" err="1">
                <a:latin typeface="+mj-lt"/>
              </a:rPr>
              <a:t>state</a:t>
            </a:r>
            <a:r>
              <a:rPr lang="de-DE" sz="1800" dirty="0">
                <a:latin typeface="+mj-lt"/>
              </a:rPr>
              <a:t> aus der Quelle (= </a:t>
            </a:r>
            <a:r>
              <a:rPr lang="de-DE" sz="1800" dirty="0" err="1">
                <a:latin typeface="+mj-lt"/>
              </a:rPr>
              <a:t>Git</a:t>
            </a:r>
            <a:r>
              <a:rPr lang="de-DE" sz="1800" dirty="0">
                <a:latin typeface="+mj-lt"/>
              </a:rPr>
              <a:t> Repo).  </a:t>
            </a:r>
          </a:p>
          <a:p>
            <a:pPr eaLnBrk="1" hangingPunct="1"/>
            <a:endParaRPr lang="de-DE" sz="1800" dirty="0">
              <a:latin typeface="+mj-lt"/>
            </a:endParaRPr>
          </a:p>
        </p:txBody>
      </p:sp>
      <p:sp>
        <p:nvSpPr>
          <p:cNvPr id="8" name="Textfeld 7">
            <a:extLst>
              <a:ext uri="{FF2B5EF4-FFF2-40B4-BE49-F238E27FC236}">
                <a16:creationId xmlns:a16="http://schemas.microsoft.com/office/drawing/2014/main" id="{17EE7800-3126-09CB-BBD6-438CF9EBCDA9}"/>
              </a:ext>
            </a:extLst>
          </p:cNvPr>
          <p:cNvSpPr txBox="1"/>
          <p:nvPr/>
        </p:nvSpPr>
        <p:spPr bwMode="auto">
          <a:xfrm>
            <a:off x="755575" y="5181421"/>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überwachen kontinuierlich (</a:t>
            </a:r>
            <a:r>
              <a:rPr lang="de-DE" sz="1800" u="sng" dirty="0" err="1">
                <a:latin typeface="+mj-lt"/>
              </a:rPr>
              <a:t>continuously</a:t>
            </a:r>
            <a:r>
              <a:rPr lang="de-DE" sz="1800" dirty="0">
                <a:latin typeface="+mj-lt"/>
              </a:rPr>
              <a:t>) den tatsächlichen Systemstatus (</a:t>
            </a:r>
            <a:r>
              <a:rPr lang="de-DE" sz="1800" dirty="0" err="1">
                <a:latin typeface="+mj-lt"/>
              </a:rPr>
              <a:t>actual</a:t>
            </a:r>
            <a:r>
              <a:rPr lang="de-DE" sz="1800" dirty="0">
                <a:latin typeface="+mj-lt"/>
              </a:rPr>
              <a:t> </a:t>
            </a:r>
            <a:r>
              <a:rPr lang="de-DE" sz="1800" dirty="0" err="1">
                <a:latin typeface="+mj-lt"/>
              </a:rPr>
              <a:t>state</a:t>
            </a:r>
            <a:r>
              <a:rPr lang="de-DE" sz="1800" dirty="0">
                <a:latin typeface="+mj-lt"/>
              </a:rPr>
              <a:t>) und versuchen, den </a:t>
            </a:r>
            <a:r>
              <a:rPr lang="de-DE" sz="1800" dirty="0" err="1">
                <a:latin typeface="+mj-lt"/>
              </a:rPr>
              <a:t>desired</a:t>
            </a:r>
            <a:r>
              <a:rPr lang="de-DE" sz="1800" dirty="0">
                <a:latin typeface="+mj-lt"/>
              </a:rPr>
              <a:t> </a:t>
            </a:r>
            <a:r>
              <a:rPr lang="de-DE" sz="1800" dirty="0" err="1">
                <a:latin typeface="+mj-lt"/>
              </a:rPr>
              <a:t>state</a:t>
            </a:r>
            <a:r>
              <a:rPr lang="de-DE" sz="1800" dirty="0">
                <a:latin typeface="+mj-lt"/>
              </a:rPr>
              <a:t> anzuwenden.</a:t>
            </a:r>
          </a:p>
          <a:p>
            <a:pPr eaLnBrk="1" hangingPunct="1"/>
            <a:r>
              <a:rPr lang="de-DE" sz="1800" dirty="0">
                <a:latin typeface="+mj-lt"/>
                <a:sym typeface="Wingdings" panose="05000000000000000000" pitchFamily="2" charset="2"/>
              </a:rPr>
              <a:t> </a:t>
            </a:r>
            <a:r>
              <a:rPr lang="de-DE" sz="1800" u="sng" dirty="0" err="1">
                <a:latin typeface="+mj-lt"/>
                <a:sym typeface="Wingdings" panose="05000000000000000000" pitchFamily="2" charset="2"/>
              </a:rPr>
              <a:t>Reconcilation</a:t>
            </a:r>
            <a:endParaRPr lang="de-DE" sz="1800" u="sng" dirty="0">
              <a:latin typeface="+mj-lt"/>
            </a:endParaRPr>
          </a:p>
          <a:p>
            <a:pPr eaLnBrk="1" hangingPunct="1"/>
            <a:endParaRPr lang="de-DE" sz="1800" dirty="0">
              <a:latin typeface="+mj-lt"/>
            </a:endParaRPr>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3366</Words>
  <Application>Microsoft Office PowerPoint</Application>
  <PresentationFormat>Bildschirmpräsentation (4:3)</PresentationFormat>
  <Paragraphs>678</Paragraphs>
  <Slides>37</Slides>
  <Notes>26</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2: Vertiefung Git-Workflow, CI/CD &amp; GitOps</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167</cp:revision>
  <cp:lastPrinted>1996-08-01T16:36:58Z</cp:lastPrinted>
  <dcterms:created xsi:type="dcterms:W3CDTF">2024-05-03T10:07:43Z</dcterms:created>
  <dcterms:modified xsi:type="dcterms:W3CDTF">2024-06-07T14:04:52Z</dcterms:modified>
</cp:coreProperties>
</file>