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32"/>
  </p:notesMasterIdLst>
  <p:handoutMasterIdLst>
    <p:handoutMasterId r:id="rId133"/>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97" r:id="rId40"/>
    <p:sldId id="626" r:id="rId41"/>
    <p:sldId id="632" r:id="rId42"/>
    <p:sldId id="627" r:id="rId43"/>
    <p:sldId id="633" r:id="rId44"/>
    <p:sldId id="628" r:id="rId45"/>
    <p:sldId id="634" r:id="rId46"/>
    <p:sldId id="629" r:id="rId47"/>
    <p:sldId id="635" r:id="rId48"/>
    <p:sldId id="630" r:id="rId49"/>
    <p:sldId id="636" r:id="rId50"/>
    <p:sldId id="631" r:id="rId51"/>
    <p:sldId id="637" r:id="rId52"/>
    <p:sldId id="640" r:id="rId53"/>
    <p:sldId id="641" r:id="rId54"/>
    <p:sldId id="673"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677" r:id="rId101"/>
    <p:sldId id="597" r:id="rId102"/>
    <p:sldId id="692" r:id="rId103"/>
    <p:sldId id="691" r:id="rId104"/>
    <p:sldId id="688" r:id="rId105"/>
    <p:sldId id="693" r:id="rId106"/>
    <p:sldId id="694" r:id="rId107"/>
    <p:sldId id="698" r:id="rId108"/>
    <p:sldId id="699" r:id="rId109"/>
    <p:sldId id="707" r:id="rId110"/>
    <p:sldId id="700" r:id="rId111"/>
    <p:sldId id="714" r:id="rId112"/>
    <p:sldId id="715" r:id="rId113"/>
    <p:sldId id="716" r:id="rId114"/>
    <p:sldId id="718" r:id="rId115"/>
    <p:sldId id="717" r:id="rId116"/>
    <p:sldId id="708" r:id="rId117"/>
    <p:sldId id="701" r:id="rId118"/>
    <p:sldId id="719" r:id="rId119"/>
    <p:sldId id="720" r:id="rId120"/>
    <p:sldId id="702" r:id="rId121"/>
    <p:sldId id="709" r:id="rId122"/>
    <p:sldId id="703" r:id="rId123"/>
    <p:sldId id="710" r:id="rId124"/>
    <p:sldId id="704" r:id="rId125"/>
    <p:sldId id="711" r:id="rId126"/>
    <p:sldId id="713" r:id="rId127"/>
    <p:sldId id="705" r:id="rId128"/>
    <p:sldId id="706" r:id="rId129"/>
    <p:sldId id="712" r:id="rId130"/>
    <p:sldId id="595" r:id="rId131"/>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82" d="100"/>
          <a:sy n="82" d="100"/>
        </p:scale>
        <p:origin x="60" y="6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notesMaster" Target="notesMasters/notes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ist Docker und woher stammt die Idee? (grob)</a:t>
            </a:r>
          </a:p>
          <a:p>
            <a:endParaRPr lang="de-DE" dirty="0"/>
          </a:p>
          <a:p>
            <a:r>
              <a:rPr lang="de-DE" dirty="0"/>
              <a:t>Nächste Folie für eine (lustige) Aufklärung.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401322118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102</a:t>
            </a:fld>
            <a:endParaRPr lang="de-DE" altLang="de-DE"/>
          </a:p>
        </p:txBody>
      </p:sp>
    </p:spTree>
    <p:extLst>
      <p:ext uri="{BB962C8B-B14F-4D97-AF65-F5344CB8AC3E}">
        <p14:creationId xmlns:p14="http://schemas.microsoft.com/office/powerpoint/2010/main" val="2402252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Container Registry = Repository für Images.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103</a:t>
            </a:fld>
            <a:endParaRPr lang="de-DE" altLang="de-DE"/>
          </a:p>
        </p:txBody>
      </p:sp>
    </p:spTree>
    <p:extLst>
      <p:ext uri="{BB962C8B-B14F-4D97-AF65-F5344CB8AC3E}">
        <p14:creationId xmlns:p14="http://schemas.microsoft.com/office/powerpoint/2010/main" val="17068818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104</a:t>
            </a:fld>
            <a:endParaRPr lang="de-DE" altLang="de-DE"/>
          </a:p>
        </p:txBody>
      </p:sp>
    </p:spTree>
    <p:extLst>
      <p:ext uri="{BB962C8B-B14F-4D97-AF65-F5344CB8AC3E}">
        <p14:creationId xmlns:p14="http://schemas.microsoft.com/office/powerpoint/2010/main" val="52457460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105</a:t>
            </a:fld>
            <a:endParaRPr lang="de-DE" altLang="de-DE"/>
          </a:p>
        </p:txBody>
      </p:sp>
    </p:spTree>
    <p:extLst>
      <p:ext uri="{BB962C8B-B14F-4D97-AF65-F5344CB8AC3E}">
        <p14:creationId xmlns:p14="http://schemas.microsoft.com/office/powerpoint/2010/main" val="15290009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107</a:t>
            </a:fld>
            <a:endParaRPr lang="de-DE" altLang="de-DE"/>
          </a:p>
        </p:txBody>
      </p:sp>
    </p:spTree>
    <p:extLst>
      <p:ext uri="{BB962C8B-B14F-4D97-AF65-F5344CB8AC3E}">
        <p14:creationId xmlns:p14="http://schemas.microsoft.com/office/powerpoint/2010/main" val="9053163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109</a:t>
            </a:fld>
            <a:endParaRPr lang="de-DE" altLang="de-DE"/>
          </a:p>
        </p:txBody>
      </p:sp>
    </p:spTree>
    <p:extLst>
      <p:ext uri="{BB962C8B-B14F-4D97-AF65-F5344CB8AC3E}">
        <p14:creationId xmlns:p14="http://schemas.microsoft.com/office/powerpoint/2010/main" val="100106991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könnte man auch ein schlankeres Image </a:t>
            </a:r>
            <a:r>
              <a:rPr lang="de-DE"/>
              <a:t>(alpine?) </a:t>
            </a:r>
            <a:r>
              <a:rPr lang="de-DE" dirty="0"/>
              <a:t>verwenden. Könnte.</a:t>
            </a:r>
          </a:p>
          <a:p>
            <a:r>
              <a:rPr lang="de-DE" dirty="0"/>
              <a:t>Das Learning bzgl. der Image-Größen ist allerdings wichtig.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112</a:t>
            </a:fld>
            <a:endParaRPr lang="de-DE" altLang="de-DE"/>
          </a:p>
        </p:txBody>
      </p:sp>
    </p:spTree>
    <p:extLst>
      <p:ext uri="{BB962C8B-B14F-4D97-AF65-F5344CB8AC3E}">
        <p14:creationId xmlns:p14="http://schemas.microsoft.com/office/powerpoint/2010/main" val="35680153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Dort werden dann die gesamten Tags aufgelistet. Wir haben aktuell nur ein einziges Tag und das ist „</a:t>
            </a:r>
            <a:r>
              <a:rPr lang="de-DE" dirty="0" err="1"/>
              <a:t>latest</a:t>
            </a:r>
            <a:r>
              <a:rPr lang="de-DE" dirty="0"/>
              <a: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117</a:t>
            </a:fld>
            <a:endParaRPr lang="de-DE" altLang="de-DE"/>
          </a:p>
        </p:txBody>
      </p:sp>
    </p:spTree>
    <p:extLst>
      <p:ext uri="{BB962C8B-B14F-4D97-AF65-F5344CB8AC3E}">
        <p14:creationId xmlns:p14="http://schemas.microsoft.com/office/powerpoint/2010/main" val="144124353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Dort werden dann die gesamten Tags aufgelistet. Wir haben aktuell nur ein einziges Tag und das ist „</a:t>
            </a:r>
            <a:r>
              <a:rPr lang="de-DE" dirty="0" err="1"/>
              <a:t>latest</a:t>
            </a:r>
            <a:r>
              <a:rPr lang="de-DE" dirty="0"/>
              <a: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118</a:t>
            </a:fld>
            <a:endParaRPr lang="de-DE" altLang="de-DE"/>
          </a:p>
        </p:txBody>
      </p:sp>
    </p:spTree>
    <p:extLst>
      <p:ext uri="{BB962C8B-B14F-4D97-AF65-F5344CB8AC3E}">
        <p14:creationId xmlns:p14="http://schemas.microsoft.com/office/powerpoint/2010/main" val="37920260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124</a:t>
            </a:fld>
            <a:endParaRPr lang="de-DE" altLang="de-DE"/>
          </a:p>
        </p:txBody>
      </p:sp>
    </p:spTree>
    <p:extLst>
      <p:ext uri="{BB962C8B-B14F-4D97-AF65-F5344CB8AC3E}">
        <p14:creationId xmlns:p14="http://schemas.microsoft.com/office/powerpoint/2010/main" val="3056766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30.05.2024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0.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0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1.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05.xml.rels><?xml version="1.0" encoding="UTF-8" standalone="yes"?>
<Relationships xmlns="http://schemas.openxmlformats.org/package/2006/relationships"><Relationship Id="rId3" Type="http://schemas.openxmlformats.org/officeDocument/2006/relationships/hyperlink" Target="https://docs.gitlab.com/ee/administration/packages/container_registry.html" TargetMode="External"/><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58E968-3E2B-4E92-9277-001255F39EAA}"/>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FC8AEB93-3245-EE15-A47C-4AF0FEF194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3353" y="981075"/>
            <a:ext cx="7536656" cy="5400675"/>
          </a:xfrm>
        </p:spPr>
      </p:pic>
    </p:spTree>
    <p:extLst>
      <p:ext uri="{BB962C8B-B14F-4D97-AF65-F5344CB8AC3E}">
        <p14:creationId xmlns:p14="http://schemas.microsoft.com/office/powerpoint/2010/main" val="33886308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54CDC-D094-5CF8-3BB9-8F059882DC42}"/>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D4D77B08-6188-99AE-80C3-253CB21B08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3613" y="981075"/>
            <a:ext cx="3996137" cy="5400675"/>
          </a:xfrm>
        </p:spPr>
      </p:pic>
    </p:spTree>
    <p:extLst>
      <p:ext uri="{BB962C8B-B14F-4D97-AF65-F5344CB8AC3E}">
        <p14:creationId xmlns:p14="http://schemas.microsoft.com/office/powerpoint/2010/main" val="39286090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1448358"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Registry / Hub</a:t>
            </a:r>
          </a:p>
          <a:p>
            <a:pPr eaLnBrk="1" hangingPunct="1"/>
            <a:r>
              <a:rPr lang="de-DE" sz="1200" dirty="0">
                <a:latin typeface="Arial" charset="0"/>
              </a:rPr>
              <a:t>Beinhaltet viele statische Images</a:t>
            </a:r>
          </a:p>
        </p:txBody>
      </p:sp>
    </p:spTree>
    <p:extLst>
      <p:ext uri="{BB962C8B-B14F-4D97-AF65-F5344CB8AC3E}">
        <p14:creationId xmlns:p14="http://schemas.microsoft.com/office/powerpoint/2010/main" val="117408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err="1"/>
              <a:t>GitLab</a:t>
            </a:r>
            <a:r>
              <a:rPr lang="de-DE" dirty="0"/>
              <a:t> 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2088232"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GitLab</a:t>
            </a:r>
            <a:r>
              <a:rPr lang="de-DE" sz="1200" b="1" dirty="0">
                <a:latin typeface="Arial" charset="0"/>
              </a:rPr>
              <a:t> Container Registry</a:t>
            </a:r>
          </a:p>
          <a:p>
            <a:pPr eaLnBrk="1" hangingPunct="1"/>
            <a:r>
              <a:rPr lang="de-DE" sz="1200" dirty="0">
                <a:latin typeface="Arial" charset="0"/>
              </a:rPr>
              <a:t>Container Images für jedes </a:t>
            </a:r>
            <a:r>
              <a:rPr lang="de-DE" sz="1200" dirty="0" err="1">
                <a:latin typeface="Arial" charset="0"/>
              </a:rPr>
              <a:t>GitLab</a:t>
            </a:r>
            <a:r>
              <a:rPr lang="de-DE" sz="1200" dirty="0">
                <a:latin typeface="Arial" charset="0"/>
              </a:rPr>
              <a:t> Projekt</a:t>
            </a:r>
          </a:p>
        </p:txBody>
      </p:sp>
      <p:pic>
        <p:nvPicPr>
          <p:cNvPr id="4" name="Grafik 3">
            <a:extLst>
              <a:ext uri="{FF2B5EF4-FFF2-40B4-BE49-F238E27FC236}">
                <a16:creationId xmlns:a16="http://schemas.microsoft.com/office/drawing/2014/main" id="{5013DAAA-D8D6-26D3-E8DD-F33DDDB1B7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14964">
            <a:off x="1701214" y="1132624"/>
            <a:ext cx="803165" cy="739241"/>
          </a:xfrm>
          <a:prstGeom prst="rect">
            <a:avLst/>
          </a:prstGeom>
        </p:spPr>
      </p:pic>
    </p:spTree>
    <p:extLst>
      <p:ext uri="{BB962C8B-B14F-4D97-AF65-F5344CB8AC3E}">
        <p14:creationId xmlns:p14="http://schemas.microsoft.com/office/powerpoint/2010/main" val="120358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405C84-70F1-02CC-69DD-FAE1C309FBC2}"/>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35BAD9FB-46F3-01EC-FE94-F5BF6AADEE8E}"/>
              </a:ext>
            </a:extLst>
          </p:cNvPr>
          <p:cNvSpPr>
            <a:spLocks noGrp="1"/>
          </p:cNvSpPr>
          <p:nvPr>
            <p:ph idx="1"/>
          </p:nvPr>
        </p:nvSpPr>
        <p:spPr/>
        <p:txBody>
          <a:bodyPr/>
          <a:lstStyle/>
          <a:p>
            <a:pPr>
              <a:buFont typeface="Arial" panose="020B0604020202020204" pitchFamily="34" charset="0"/>
              <a:buChar char="•"/>
            </a:pPr>
            <a:r>
              <a:rPr lang="de-DE" dirty="0" err="1"/>
              <a:t>Dockerhub</a:t>
            </a:r>
            <a:endParaRPr lang="de-DE" dirty="0"/>
          </a:p>
          <a:p>
            <a:pPr lvl="1">
              <a:buFont typeface="Arial" panose="020B0604020202020204" pitchFamily="34" charset="0"/>
              <a:buChar char="•"/>
            </a:pPr>
            <a:r>
              <a:rPr lang="de-DE" dirty="0"/>
              <a:t>öffentliche Registry</a:t>
            </a:r>
          </a:p>
          <a:p>
            <a:pPr>
              <a:buFont typeface="Arial" panose="020B0604020202020204" pitchFamily="34" charset="0"/>
              <a:buChar char="•"/>
            </a:pPr>
            <a:r>
              <a:rPr lang="de-DE" dirty="0" err="1"/>
              <a:t>GitLab</a:t>
            </a:r>
            <a:r>
              <a:rPr lang="de-DE" dirty="0"/>
              <a:t> Container Registry</a:t>
            </a:r>
          </a:p>
          <a:p>
            <a:pPr lvl="1">
              <a:buFont typeface="Arial" panose="020B0604020202020204" pitchFamily="34" charset="0"/>
              <a:buChar char="•"/>
            </a:pPr>
            <a:r>
              <a:rPr lang="de-DE" dirty="0"/>
              <a:t>Integriert in </a:t>
            </a:r>
            <a:r>
              <a:rPr lang="de-DE" dirty="0" err="1"/>
              <a:t>GitLab</a:t>
            </a:r>
            <a:r>
              <a:rPr lang="de-DE" dirty="0"/>
              <a:t>, private Registry</a:t>
            </a:r>
          </a:p>
          <a:p>
            <a:pPr lvl="1">
              <a:buFont typeface="Arial" panose="020B0604020202020204" pitchFamily="34" charset="0"/>
              <a:buChar char="•"/>
            </a:pPr>
            <a:r>
              <a:rPr lang="de-DE" dirty="0"/>
              <a:t>Speichert Docker-Anwendungen</a:t>
            </a:r>
          </a:p>
          <a:p>
            <a:pPr lvl="1">
              <a:buFont typeface="Arial" panose="020B0604020202020204" pitchFamily="34" charset="0"/>
              <a:buChar char="•"/>
            </a:pPr>
            <a:r>
              <a:rPr lang="de-DE" dirty="0"/>
              <a:t>Eigenes Docker Image innerhalb </a:t>
            </a:r>
            <a:r>
              <a:rPr lang="de-DE" dirty="0" err="1"/>
              <a:t>GitLab</a:t>
            </a:r>
            <a:r>
              <a:rPr lang="de-DE" dirty="0"/>
              <a:t> CI Pipeline verwenden</a:t>
            </a:r>
          </a:p>
          <a:p>
            <a:pPr>
              <a:buFont typeface="Arial" panose="020B0604020202020204" pitchFamily="34" charset="0"/>
              <a:buChar char="•"/>
            </a:pPr>
            <a:r>
              <a:rPr lang="de-DE" dirty="0"/>
              <a:t>Verwaltung / Aktivierung in </a:t>
            </a:r>
            <a:r>
              <a:rPr lang="de-DE" dirty="0" err="1"/>
              <a:t>GitLab</a:t>
            </a:r>
            <a:endParaRPr lang="de-DE" dirty="0"/>
          </a:p>
          <a:p>
            <a:pPr lvl="1">
              <a:buFont typeface="Arial" panose="020B0604020202020204" pitchFamily="34" charset="0"/>
              <a:buChar char="•"/>
            </a:pPr>
            <a:r>
              <a:rPr lang="de-DE" sz="1800" dirty="0">
                <a:hlinkClick r:id="rId3"/>
              </a:rPr>
              <a:t>https://docs.gitlab.com/ee/administration/packages/container_registry.html</a:t>
            </a:r>
            <a:r>
              <a:rPr lang="de-DE" sz="1800" dirty="0"/>
              <a:t> </a:t>
            </a:r>
          </a:p>
          <a:p>
            <a:pPr>
              <a:buFont typeface="Arial" panose="020B0604020202020204" pitchFamily="34" charset="0"/>
              <a:buChar char="•"/>
            </a:pPr>
            <a:r>
              <a:rPr lang="de-DE" dirty="0" err="1"/>
              <a:t>GitLab</a:t>
            </a:r>
            <a:r>
              <a:rPr lang="de-DE" dirty="0"/>
              <a:t> </a:t>
            </a:r>
            <a:r>
              <a:rPr lang="de-DE" dirty="0" err="1"/>
              <a:t>Dependency</a:t>
            </a:r>
            <a:r>
              <a:rPr lang="de-DE" dirty="0"/>
              <a:t> Proxy</a:t>
            </a:r>
          </a:p>
          <a:p>
            <a:pPr lvl="1">
              <a:buFont typeface="Arial" panose="020B0604020202020204" pitchFamily="34" charset="0"/>
              <a:buChar char="•"/>
            </a:pPr>
            <a:r>
              <a:rPr lang="de-DE" dirty="0"/>
              <a:t>Falls Images von Docker Hub gezogen werden</a:t>
            </a:r>
          </a:p>
          <a:p>
            <a:pPr lvl="2">
              <a:buFont typeface="Arial" panose="020B0604020202020204" pitchFamily="34" charset="0"/>
              <a:buChar char="•"/>
            </a:pPr>
            <a:r>
              <a:rPr lang="de-DE" sz="1800" dirty="0"/>
              <a:t>Vermeidet „rate </a:t>
            </a:r>
            <a:r>
              <a:rPr lang="de-DE" sz="1800" dirty="0" err="1"/>
              <a:t>limits</a:t>
            </a:r>
            <a:r>
              <a:rPr lang="de-DE" sz="1800" dirty="0"/>
              <a:t>“ und beschleunigt die Pipelines</a:t>
            </a:r>
          </a:p>
          <a:p>
            <a:pPr>
              <a:buFont typeface="Arial" panose="020B0604020202020204" pitchFamily="34" charset="0"/>
              <a:buChar char="•"/>
            </a:pPr>
            <a:endParaRPr lang="de-DE" dirty="0"/>
          </a:p>
          <a:p>
            <a:pPr marL="914400" lvl="2" indent="0">
              <a:buNone/>
            </a:pPr>
            <a:endParaRPr lang="de-DE" sz="1800" dirty="0"/>
          </a:p>
        </p:txBody>
      </p:sp>
    </p:spTree>
    <p:extLst>
      <p:ext uri="{BB962C8B-B14F-4D97-AF65-F5344CB8AC3E}">
        <p14:creationId xmlns:p14="http://schemas.microsoft.com/office/powerpoint/2010/main" val="29163597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Live Demo</a:t>
            </a:r>
          </a:p>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a:t>
            </a:r>
            <a:r>
              <a:rPr lang="de-DE" dirty="0" err="1"/>
              <a:t>convention</a:t>
            </a:r>
            <a:r>
              <a:rPr lang="de-DE" dirty="0"/>
              <a:t> für Container Images</a:t>
            </a:r>
          </a:p>
          <a:p>
            <a:pPr>
              <a:buFont typeface="Arial" panose="020B0604020202020204" pitchFamily="34" charset="0"/>
              <a:buChar char="•"/>
            </a:pPr>
            <a:r>
              <a:rPr lang="de-DE" dirty="0"/>
              <a:t>Verschieben oder </a:t>
            </a:r>
            <a:r>
              <a:rPr lang="de-DE" dirty="0" err="1"/>
              <a:t>Umbennnen</a:t>
            </a:r>
            <a:r>
              <a:rPr lang="de-DE" dirty="0"/>
              <a:t>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753007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35628813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u="sng"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6201895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Registry ansehen</a:t>
            </a:r>
          </a:p>
          <a:p>
            <a:pPr marL="0" indent="0">
              <a:buNone/>
            </a:pPr>
            <a:endParaRPr lang="de-DE" b="1" dirty="0"/>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endParaRPr lang="de-DE" dirty="0">
              <a:sym typeface="Wingdings" panose="05000000000000000000" pitchFamily="2" charset="2"/>
            </a:endParaRPr>
          </a:p>
          <a:p>
            <a:pPr>
              <a:buFont typeface="Arial" panose="020B0604020202020204" pitchFamily="34" charset="0"/>
              <a:buChar char="•"/>
            </a:pPr>
            <a:r>
              <a:rPr lang="de-DE" dirty="0"/>
              <a:t>Container Images</a:t>
            </a:r>
          </a:p>
          <a:p>
            <a:pPr lvl="1">
              <a:buFont typeface="Arial" panose="020B0604020202020204" pitchFamily="34" charset="0"/>
              <a:buChar char="•"/>
            </a:pPr>
            <a:r>
              <a:rPr lang="de-DE" dirty="0"/>
              <a:t>Suchen, Sortieren, Filtern und Löschen</a:t>
            </a:r>
          </a:p>
          <a:p>
            <a:pPr>
              <a:buFont typeface="Arial" panose="020B0604020202020204" pitchFamily="34" charset="0"/>
              <a:buChar char="•"/>
            </a:pPr>
            <a:r>
              <a:rPr lang="de-DE" dirty="0"/>
              <a:t>View mit Filter teilen (URL kopieren)</a:t>
            </a:r>
          </a:p>
          <a:p>
            <a:pPr>
              <a:buFont typeface="Arial" panose="020B0604020202020204" pitchFamily="34" charset="0"/>
              <a:buChar char="•"/>
            </a:pPr>
            <a:r>
              <a:rPr lang="de-DE" dirty="0"/>
              <a:t>Private Project</a:t>
            </a:r>
          </a:p>
          <a:p>
            <a:pPr lvl="1">
              <a:buFont typeface="Arial" panose="020B0604020202020204" pitchFamily="34" charset="0"/>
              <a:buChar char="•"/>
            </a:pPr>
            <a:r>
              <a:rPr lang="de-DE" dirty="0"/>
              <a:t>Nur Members des Projekts und der Gruppe haben Zugriff</a:t>
            </a:r>
          </a:p>
          <a:p>
            <a:pPr>
              <a:buFont typeface="Arial" panose="020B0604020202020204" pitchFamily="34" charset="0"/>
              <a:buChar char="•"/>
            </a:pPr>
            <a:r>
              <a:rPr lang="de-DE" dirty="0"/>
              <a:t>Wenn das Projekt öffentlich ist, dann auch die Registry!</a:t>
            </a:r>
          </a:p>
          <a:p>
            <a:pPr>
              <a:buFont typeface="Arial" panose="020B0604020202020204" pitchFamily="34" charset="0"/>
              <a:buChar char="•"/>
            </a:pPr>
            <a:endParaRPr lang="de-DE" u="sng" dirty="0"/>
          </a:p>
        </p:txBody>
      </p:sp>
    </p:spTree>
    <p:extLst>
      <p:ext uri="{BB962C8B-B14F-4D97-AF65-F5344CB8AC3E}">
        <p14:creationId xmlns:p14="http://schemas.microsoft.com/office/powerpoint/2010/main" val="422052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314AD1-724F-A465-8EA1-4FD7D8039AF4}"/>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ED551480-2439-63B2-B529-2748231D50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474" y="981075"/>
            <a:ext cx="4958415" cy="5400675"/>
          </a:xfrm>
        </p:spPr>
      </p:pic>
    </p:spTree>
    <p:extLst>
      <p:ext uri="{BB962C8B-B14F-4D97-AF65-F5344CB8AC3E}">
        <p14:creationId xmlns:p14="http://schemas.microsoft.com/office/powerpoint/2010/main" val="15591642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60108-BD0C-71E3-2804-92F654F44B87}"/>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8EE2252E-8F03-9CA6-D022-702FAA99519F}"/>
              </a:ext>
            </a:extLst>
          </p:cNvPr>
          <p:cNvSpPr>
            <a:spLocks noGrp="1"/>
          </p:cNvSpPr>
          <p:nvPr>
            <p:ph idx="1"/>
          </p:nvPr>
        </p:nvSpPr>
        <p:spPr/>
        <p:txBody>
          <a:bodyPr/>
          <a:lstStyle/>
          <a:p>
            <a:pPr marL="0" indent="0">
              <a:buNone/>
            </a:pPr>
            <a:r>
              <a:rPr lang="de-DE" b="1" dirty="0"/>
              <a:t>Wir brauchen ein Docker Image!</a:t>
            </a:r>
          </a:p>
          <a:p>
            <a:pPr marL="457200" indent="-457200">
              <a:buFont typeface="+mj-lt"/>
              <a:buAutoNum type="arabicPeriod"/>
            </a:pPr>
            <a:r>
              <a:rPr lang="de-DE" dirty="0"/>
              <a:t>Docker muss installiert sein</a:t>
            </a:r>
          </a:p>
          <a:p>
            <a:pPr marL="457200" indent="-457200">
              <a:buFont typeface="+mj-lt"/>
              <a:buAutoNum type="arabicPeriod"/>
            </a:pPr>
            <a:r>
              <a:rPr lang="de-DE" dirty="0"/>
              <a:t>Mit Docker auf </a:t>
            </a:r>
            <a:r>
              <a:rPr lang="de-DE" dirty="0" err="1"/>
              <a:t>GitLab</a:t>
            </a:r>
            <a:r>
              <a:rPr lang="de-DE" dirty="0"/>
              <a:t> einloggen</a:t>
            </a:r>
          </a:p>
          <a:p>
            <a:pPr marL="857250" lvl="1" indent="-457200">
              <a:buFont typeface="Arial" panose="020B0604020202020204" pitchFamily="34" charset="0"/>
              <a:buChar char="•"/>
            </a:pPr>
            <a:r>
              <a:rPr lang="de-DE" dirty="0"/>
              <a:t>Siehe Vorschlagstext von </a:t>
            </a:r>
            <a:r>
              <a:rPr lang="de-DE" dirty="0" err="1"/>
              <a:t>GitLab</a:t>
            </a:r>
            <a:r>
              <a:rPr lang="de-DE" dirty="0"/>
              <a:t>!</a:t>
            </a:r>
          </a:p>
          <a:p>
            <a:pPr marL="857250" lvl="1" indent="-457200">
              <a:buFont typeface="Arial" panose="020B0604020202020204" pitchFamily="34" charset="0"/>
              <a:buChar char="•"/>
            </a:pPr>
            <a:r>
              <a:rPr lang="de-DE" dirty="0"/>
              <a:t>Hier: </a:t>
            </a:r>
            <a:r>
              <a:rPr lang="de-DE" dirty="0" err="1"/>
              <a:t>docker</a:t>
            </a:r>
            <a:r>
              <a:rPr lang="de-DE" dirty="0"/>
              <a:t> </a:t>
            </a:r>
            <a:r>
              <a:rPr lang="de-DE" dirty="0" err="1"/>
              <a:t>login</a:t>
            </a:r>
            <a:r>
              <a:rPr lang="de-DE" dirty="0"/>
              <a:t> gitlab.ads.anderscore.com:5006</a:t>
            </a:r>
          </a:p>
          <a:p>
            <a:pPr marL="457200" indent="-457200">
              <a:buFont typeface="+mj-lt"/>
              <a:buAutoNum type="arabicPeriod"/>
            </a:pPr>
            <a:r>
              <a:rPr lang="de-DE" dirty="0"/>
              <a:t>Lokales </a:t>
            </a:r>
            <a:r>
              <a:rPr lang="de-DE" dirty="0" err="1"/>
              <a:t>Dockerfile</a:t>
            </a:r>
            <a:r>
              <a:rPr lang="de-DE" dirty="0"/>
              <a:t> im Projekt erstellen</a:t>
            </a:r>
          </a:p>
          <a:p>
            <a:pPr marL="457200" indent="-457200">
              <a:buFont typeface="+mj-lt"/>
              <a:buAutoNum type="arabicPeriod"/>
            </a:pPr>
            <a:r>
              <a:rPr lang="de-DE" dirty="0"/>
              <a:t>Docker Image bauen</a:t>
            </a:r>
          </a:p>
          <a:p>
            <a:pPr marL="857250" lvl="1" indent="-457200">
              <a:buFont typeface="Arial" panose="020B0604020202020204" pitchFamily="34" charset="0"/>
              <a:buChar char="•"/>
            </a:pPr>
            <a:r>
              <a:rPr lang="de-DE" dirty="0" err="1"/>
              <a:t>docker</a:t>
            </a:r>
            <a:r>
              <a:rPr lang="de-DE" dirty="0"/>
              <a:t> </a:t>
            </a:r>
            <a:r>
              <a:rPr lang="de-DE" dirty="0" err="1"/>
              <a:t>build</a:t>
            </a:r>
            <a:r>
              <a:rPr lang="de-DE" dirty="0"/>
              <a:t> -t gitlab.ads.anderscore.com:5006/</a:t>
            </a:r>
            <a:r>
              <a:rPr lang="de-DE" dirty="0" err="1"/>
              <a:t>trainings</a:t>
            </a:r>
            <a:r>
              <a:rPr lang="de-DE" dirty="0"/>
              <a:t>/</a:t>
            </a:r>
            <a:r>
              <a:rPr lang="de-DE" dirty="0" err="1"/>
              <a:t>gitlab</a:t>
            </a:r>
            <a:r>
              <a:rPr lang="de-DE" dirty="0"/>
              <a:t> .</a:t>
            </a:r>
          </a:p>
          <a:p>
            <a:pPr marL="457200" indent="-457200">
              <a:buFont typeface="+mj-lt"/>
              <a:buAutoNum type="arabicPeriod"/>
            </a:pPr>
            <a:r>
              <a:rPr lang="de-DE" dirty="0"/>
              <a:t>Docker Image in die </a:t>
            </a:r>
            <a:r>
              <a:rPr lang="de-DE" dirty="0" err="1"/>
              <a:t>GitLab</a:t>
            </a:r>
            <a:r>
              <a:rPr lang="de-DE" dirty="0"/>
              <a:t> Container Registry pushen</a:t>
            </a:r>
          </a:p>
          <a:p>
            <a:pPr marL="857250" lvl="1" indent="-457200">
              <a:buFont typeface="Arial" panose="020B0604020202020204" pitchFamily="34" charset="0"/>
              <a:buChar char="•"/>
            </a:pPr>
            <a:r>
              <a:rPr lang="de-DE" dirty="0" err="1"/>
              <a:t>docker</a:t>
            </a:r>
            <a:r>
              <a:rPr lang="de-DE" dirty="0"/>
              <a:t> push gitlab.ads.anderscore.com:5006/</a:t>
            </a:r>
            <a:r>
              <a:rPr lang="de-DE" dirty="0" err="1"/>
              <a:t>trainings</a:t>
            </a:r>
            <a:r>
              <a:rPr lang="de-DE" dirty="0"/>
              <a:t>/</a:t>
            </a:r>
            <a:r>
              <a:rPr lang="de-DE" dirty="0" err="1"/>
              <a:t>gitlab</a:t>
            </a:r>
            <a:endParaRPr lang="de-DE" dirty="0"/>
          </a:p>
          <a:p>
            <a:pPr marL="0" indent="0">
              <a:buNone/>
            </a:pPr>
            <a:endParaRPr lang="de-DE" b="1" dirty="0"/>
          </a:p>
        </p:txBody>
      </p:sp>
    </p:spTree>
    <p:extLst>
      <p:ext uri="{BB962C8B-B14F-4D97-AF65-F5344CB8AC3E}">
        <p14:creationId xmlns:p14="http://schemas.microsoft.com/office/powerpoint/2010/main" val="182222828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451361-0E67-CBAF-BAC8-61E8FC26ED7E}"/>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B4D2FE18-90E4-6B13-8F57-52B0A416EABC}"/>
              </a:ext>
            </a:extLst>
          </p:cNvPr>
          <p:cNvSpPr>
            <a:spLocks noGrp="1"/>
          </p:cNvSpPr>
          <p:nvPr>
            <p:ph idx="1"/>
          </p:nvPr>
        </p:nvSpPr>
        <p:spPr/>
        <p:txBody>
          <a:bodyPr numCol="2"/>
          <a:lstStyle/>
          <a:p>
            <a:pPr marL="0" indent="0">
              <a:buNone/>
            </a:pPr>
            <a:r>
              <a:rPr lang="de-DE" sz="1400" b="1" dirty="0" err="1"/>
              <a:t>Dockerfile</a:t>
            </a:r>
            <a:endParaRPr lang="de-DE" sz="1400" b="1" dirty="0"/>
          </a:p>
          <a:p>
            <a:pPr marL="0" indent="0">
              <a:buNone/>
            </a:pPr>
            <a:r>
              <a:rPr lang="de-DE" sz="1400" dirty="0">
                <a:latin typeface="Consolas" panose="020B0609020204030204" pitchFamily="49" charset="0"/>
              </a:rPr>
              <a:t>FROM centos:7</a:t>
            </a:r>
          </a:p>
          <a:p>
            <a:pPr marL="0" indent="0">
              <a:buNone/>
            </a:pPr>
            <a:r>
              <a:rPr lang="de-DE" sz="1400" dirty="0">
                <a:latin typeface="Consolas" panose="020B0609020204030204" pitchFamily="49" charset="0"/>
              </a:rPr>
              <a:t>LABEL </a:t>
            </a:r>
            <a:r>
              <a:rPr lang="de-DE" sz="1400" dirty="0" err="1">
                <a:latin typeface="Consolas" panose="020B0609020204030204" pitchFamily="49" charset="0"/>
              </a:rPr>
              <a:t>maintainer</a:t>
            </a:r>
            <a:r>
              <a:rPr lang="de-DE" sz="1400" dirty="0">
                <a:latin typeface="Consolas" panose="020B0609020204030204" pitchFamily="49" charset="0"/>
              </a:rPr>
              <a:t>="Patrick </a:t>
            </a:r>
            <a:r>
              <a:rPr lang="de-DE" sz="1400" dirty="0" err="1">
                <a:latin typeface="Consolas" panose="020B0609020204030204" pitchFamily="49" charset="0"/>
              </a:rPr>
              <a:t>Ungewiß</a:t>
            </a:r>
            <a:r>
              <a:rPr lang="de-DE" sz="1400" dirty="0">
                <a:latin typeface="Consolas" panose="020B0609020204030204" pitchFamily="49" charset="0"/>
              </a:rPr>
              <a:t>"</a:t>
            </a:r>
          </a:p>
          <a:p>
            <a:pPr marL="0" indent="0">
              <a:buNone/>
            </a:pPr>
            <a:r>
              <a:rPr lang="de-DE" sz="1400" dirty="0">
                <a:latin typeface="Consolas" panose="020B0609020204030204" pitchFamily="49" charset="0"/>
              </a:rPr>
              <a:t>ARG TIMEZONE="Germany/Cologne"</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set</a:t>
            </a:r>
            <a:r>
              <a:rPr lang="de-DE" sz="1400" dirty="0">
                <a:latin typeface="Consolas" panose="020B0609020204030204" pitchFamily="49" charset="0"/>
              </a:rPr>
              <a:t> a </a:t>
            </a:r>
            <a:r>
              <a:rPr lang="de-DE" sz="1400" dirty="0" err="1">
                <a:latin typeface="Consolas" panose="020B0609020204030204" pitchFamily="49" charset="0"/>
              </a:rPr>
              <a:t>directory</a:t>
            </a:r>
            <a:r>
              <a:rPr lang="de-DE" sz="1400" dirty="0">
                <a:latin typeface="Consolas" panose="020B0609020204030204" pitchFamily="49" charset="0"/>
              </a:rPr>
              <a:t> </a:t>
            </a:r>
            <a:r>
              <a:rPr lang="de-DE" sz="1400" dirty="0" err="1">
                <a:latin typeface="Consolas" panose="020B0609020204030204" pitchFamily="49" charset="0"/>
              </a:rPr>
              <a:t>for</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app</a:t>
            </a:r>
            <a:endParaRPr lang="de-DE" sz="1400" dirty="0">
              <a:latin typeface="Consolas" panose="020B0609020204030204" pitchFamily="49" charset="0"/>
            </a:endParaRPr>
          </a:p>
          <a:p>
            <a:pPr marL="0" indent="0">
              <a:buNone/>
            </a:pPr>
            <a:r>
              <a:rPr lang="de-DE" sz="1400" dirty="0">
                <a:latin typeface="Consolas" panose="020B0609020204030204" pitchFamily="49" charset="0"/>
              </a:rPr>
              <a:t>WORKDIR /</a:t>
            </a:r>
            <a:r>
              <a:rPr lang="de-DE" sz="1400" dirty="0" err="1">
                <a:latin typeface="Consolas" panose="020B0609020204030204" pitchFamily="49" charset="0"/>
              </a:rPr>
              <a:t>usr</a:t>
            </a:r>
            <a:r>
              <a:rPr lang="de-DE" sz="1400" dirty="0">
                <a:latin typeface="Consolas" panose="020B0609020204030204" pitchFamily="49" charset="0"/>
              </a:rPr>
              <a:t>/</a:t>
            </a:r>
            <a:r>
              <a:rPr lang="de-DE" sz="1400" dirty="0" err="1">
                <a:latin typeface="Consolas" panose="020B0609020204030204" pitchFamily="49" charset="0"/>
              </a:rPr>
              <a:t>src</a:t>
            </a:r>
            <a:r>
              <a:rPr lang="de-DE" sz="1400" dirty="0">
                <a:latin typeface="Consolas" panose="020B0609020204030204" pitchFamily="49" charset="0"/>
              </a:rPr>
              <a:t>/</a:t>
            </a:r>
            <a:r>
              <a:rPr lang="de-DE" sz="1400" dirty="0" err="1">
                <a:latin typeface="Consolas" panose="020B0609020204030204" pitchFamily="49" charset="0"/>
              </a:rPr>
              <a:t>app</a:t>
            </a:r>
            <a:endParaRPr lang="de-DE" sz="1400" dirty="0">
              <a:latin typeface="Consolas" panose="020B0609020204030204" pitchFamily="49" charset="0"/>
            </a:endParaRP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copy</a:t>
            </a:r>
            <a:r>
              <a:rPr lang="de-DE" sz="1400" dirty="0">
                <a:latin typeface="Consolas" panose="020B0609020204030204" pitchFamily="49" charset="0"/>
              </a:rPr>
              <a:t> all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files</a:t>
            </a:r>
            <a:r>
              <a:rPr lang="de-DE" sz="1400" dirty="0">
                <a:latin typeface="Consolas" panose="020B0609020204030204" pitchFamily="49" charset="0"/>
              </a:rPr>
              <a:t> </a:t>
            </a:r>
            <a:r>
              <a:rPr lang="de-DE" sz="1400" dirty="0" err="1">
                <a:latin typeface="Consolas" panose="020B0609020204030204" pitchFamily="49" charset="0"/>
              </a:rPr>
              <a:t>to</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container</a:t>
            </a:r>
            <a:endParaRPr lang="de-DE" sz="1400" dirty="0">
              <a:latin typeface="Consolas" panose="020B0609020204030204" pitchFamily="49" charset="0"/>
            </a:endParaRPr>
          </a:p>
          <a:p>
            <a:pPr marL="0" indent="0">
              <a:buNone/>
            </a:pPr>
            <a:r>
              <a:rPr lang="de-DE" sz="1400" dirty="0">
                <a:latin typeface="Consolas" panose="020B0609020204030204" pitchFamily="49" charset="0"/>
              </a:rPr>
              <a:t>COPY . .</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#update </a:t>
            </a:r>
            <a:r>
              <a:rPr lang="de-DE" sz="1400" dirty="0" err="1">
                <a:latin typeface="Consolas" panose="020B0609020204030204" pitchFamily="49" charset="0"/>
              </a:rPr>
              <a:t>yum</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update -y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installing</a:t>
            </a:r>
            <a:r>
              <a:rPr lang="de-DE" sz="1400" dirty="0">
                <a:latin typeface="Consolas" panose="020B0609020204030204" pitchFamily="49" charset="0"/>
              </a:rPr>
              <a:t> </a:t>
            </a:r>
            <a:r>
              <a:rPr lang="de-DE" sz="1400" dirty="0" err="1">
                <a:latin typeface="Consolas" panose="020B0609020204030204" pitchFamily="49" charset="0"/>
              </a:rPr>
              <a:t>sshd</a:t>
            </a:r>
            <a:r>
              <a:rPr lang="de-DE" sz="1400" dirty="0">
                <a:latin typeface="Consolas" panose="020B0609020204030204" pitchFamily="49" charset="0"/>
              </a:rPr>
              <a:t>, </a:t>
            </a:r>
            <a:r>
              <a:rPr lang="de-DE" sz="1400" dirty="0" err="1">
                <a:latin typeface="Consolas" panose="020B0609020204030204" pitchFamily="49" charset="0"/>
              </a:rPr>
              <a:t>httpd</a:t>
            </a:r>
            <a:r>
              <a:rPr lang="de-DE" sz="1400" dirty="0">
                <a:latin typeface="Consolas" panose="020B0609020204030204" pitchFamily="49" charset="0"/>
              </a:rPr>
              <a:t>, </a:t>
            </a:r>
            <a:r>
              <a:rPr lang="de-DE" sz="1400" dirty="0" err="1">
                <a:latin typeface="Consolas" panose="020B0609020204030204" pitchFamily="49" charset="0"/>
              </a:rPr>
              <a:t>sudo</a:t>
            </a:r>
            <a:r>
              <a:rPr lang="de-DE" sz="1400" dirty="0">
                <a:latin typeface="Consolas" panose="020B0609020204030204" pitchFamily="49" charset="0"/>
              </a:rPr>
              <a:t>, </a:t>
            </a:r>
            <a:r>
              <a:rPr lang="de-DE" sz="1400" dirty="0" err="1">
                <a:latin typeface="Consolas" panose="020B0609020204030204" pitchFamily="49" charset="0"/>
              </a:rPr>
              <a:t>openssl</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a:t>
            </a:r>
            <a:r>
              <a:rPr lang="de-DE" sz="1400" dirty="0" err="1">
                <a:latin typeface="Consolas" panose="020B0609020204030204" pitchFamily="49" charset="0"/>
              </a:rPr>
              <a:t>install</a:t>
            </a:r>
            <a:r>
              <a:rPr lang="de-DE" sz="1400" dirty="0">
                <a:latin typeface="Consolas" panose="020B0609020204030204" pitchFamily="49" charset="0"/>
              </a:rPr>
              <a:t> -y \</a:t>
            </a:r>
          </a:p>
          <a:p>
            <a:pPr marL="0" indent="0">
              <a:buNone/>
            </a:pPr>
            <a:r>
              <a:rPr lang="de-DE" sz="1400" dirty="0" err="1">
                <a:latin typeface="Consolas" panose="020B0609020204030204" pitchFamily="49" charset="0"/>
              </a:rPr>
              <a:t>openssh</a:t>
            </a:r>
            <a:r>
              <a:rPr lang="de-DE" sz="1400" dirty="0">
                <a:latin typeface="Consolas" panose="020B0609020204030204" pitchFamily="49" charset="0"/>
              </a:rPr>
              <a:t>-server \</a:t>
            </a:r>
          </a:p>
          <a:p>
            <a:pPr marL="0" indent="0">
              <a:buNone/>
            </a:pPr>
            <a:r>
              <a:rPr lang="de-DE" sz="1400" dirty="0" err="1">
                <a:latin typeface="Consolas" panose="020B0609020204030204" pitchFamily="49" charset="0"/>
              </a:rPr>
              <a:t>openssh</a:t>
            </a:r>
            <a:r>
              <a:rPr lang="de-DE" sz="1400" dirty="0">
                <a:latin typeface="Consolas" panose="020B0609020204030204" pitchFamily="49" charset="0"/>
              </a:rPr>
              <a:t>-clients \</a:t>
            </a:r>
          </a:p>
          <a:p>
            <a:pPr marL="0" indent="0">
              <a:buNone/>
            </a:pPr>
            <a:r>
              <a:rPr lang="de-DE" sz="1400" dirty="0" err="1">
                <a:latin typeface="Consolas" panose="020B0609020204030204" pitchFamily="49" charset="0"/>
              </a:rPr>
              <a:t>httpd</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httpd</a:t>
            </a:r>
            <a:r>
              <a:rPr lang="de-DE" sz="1400" dirty="0">
                <a:latin typeface="Consolas" panose="020B0609020204030204" pitchFamily="49" charset="0"/>
              </a:rPr>
              <a:t>-tools \</a:t>
            </a:r>
          </a:p>
          <a:p>
            <a:pPr marL="0" indent="0">
              <a:buNone/>
            </a:pPr>
            <a:r>
              <a:rPr lang="de-DE" sz="1400" dirty="0" err="1">
                <a:latin typeface="Consolas" panose="020B0609020204030204" pitchFamily="49" charset="0"/>
              </a:rPr>
              <a:t>sudo</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openssl</a:t>
            </a:r>
            <a:r>
              <a:rPr lang="de-DE" sz="1400" dirty="0">
                <a:latin typeface="Consolas" panose="020B0609020204030204" pitchFamily="49" charset="0"/>
              </a:rPr>
              <a:t>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installing</a:t>
            </a:r>
            <a:r>
              <a:rPr lang="de-DE" sz="1400" dirty="0">
                <a:latin typeface="Consolas" panose="020B0609020204030204" pitchFamily="49" charset="0"/>
              </a:rPr>
              <a:t> </a:t>
            </a:r>
            <a:r>
              <a:rPr lang="de-DE" sz="1400" dirty="0" err="1">
                <a:latin typeface="Consolas" panose="020B0609020204030204" pitchFamily="49" charset="0"/>
              </a:rPr>
              <a:t>more</a:t>
            </a:r>
            <a:r>
              <a:rPr lang="de-DE" sz="1400" dirty="0">
                <a:latin typeface="Consolas" panose="020B0609020204030204" pitchFamily="49" charset="0"/>
              </a:rPr>
              <a:t> </a:t>
            </a:r>
            <a:r>
              <a:rPr lang="de-DE" sz="1400" dirty="0" err="1">
                <a:latin typeface="Consolas" panose="020B0609020204030204" pitchFamily="49" charset="0"/>
              </a:rPr>
              <a:t>tools</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a:t>
            </a:r>
            <a:r>
              <a:rPr lang="de-DE" sz="1400" dirty="0" err="1">
                <a:latin typeface="Consolas" panose="020B0609020204030204" pitchFamily="49" charset="0"/>
              </a:rPr>
              <a:t>install</a:t>
            </a:r>
            <a:r>
              <a:rPr lang="de-DE" sz="1400" dirty="0">
                <a:latin typeface="Consolas" panose="020B0609020204030204" pitchFamily="49" charset="0"/>
              </a:rPr>
              <a:t> -y \</a:t>
            </a:r>
          </a:p>
          <a:p>
            <a:pPr marL="0" indent="0">
              <a:buNone/>
            </a:pPr>
            <a:r>
              <a:rPr lang="de-DE" sz="1400" dirty="0" err="1">
                <a:latin typeface="Consolas" panose="020B0609020204030204" pitchFamily="49" charset="0"/>
              </a:rPr>
              <a:t>git</a:t>
            </a:r>
            <a:r>
              <a:rPr lang="de-DE" sz="1400" dirty="0">
                <a:latin typeface="Consolas" panose="020B0609020204030204" pitchFamily="49" charset="0"/>
              </a:rPr>
              <a:t> \</a:t>
            </a:r>
          </a:p>
          <a:p>
            <a:pPr marL="0" indent="0">
              <a:buNone/>
            </a:pPr>
            <a:r>
              <a:rPr lang="de-DE" sz="1400" dirty="0">
                <a:latin typeface="Consolas" panose="020B0609020204030204" pitchFamily="49" charset="0"/>
              </a:rPr>
              <a:t>sed \</a:t>
            </a:r>
          </a:p>
          <a:p>
            <a:pPr marL="0" indent="0">
              <a:buNone/>
            </a:pPr>
            <a:r>
              <a:rPr lang="de-DE" sz="1400" dirty="0" err="1">
                <a:latin typeface="Consolas" panose="020B0609020204030204" pitchFamily="49" charset="0"/>
              </a:rPr>
              <a:t>telnet</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vim</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unzip</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crontabs</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zip</a:t>
            </a:r>
            <a:r>
              <a:rPr lang="de-DE" sz="1400" dirty="0">
                <a:latin typeface="Consolas" panose="020B0609020204030204" pitchFamily="49" charset="0"/>
              </a:rPr>
              <a:t>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define</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port</a:t>
            </a:r>
            <a:r>
              <a:rPr lang="de-DE" sz="1400" dirty="0">
                <a:latin typeface="Consolas" panose="020B0609020204030204" pitchFamily="49" charset="0"/>
              </a:rPr>
              <a:t> </a:t>
            </a:r>
            <a:r>
              <a:rPr lang="de-DE" sz="1400" dirty="0" err="1">
                <a:latin typeface="Consolas" panose="020B0609020204030204" pitchFamily="49" charset="0"/>
              </a:rPr>
              <a:t>number</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container</a:t>
            </a:r>
            <a:r>
              <a:rPr lang="de-DE" sz="1400" dirty="0">
                <a:latin typeface="Consolas" panose="020B0609020204030204" pitchFamily="49" charset="0"/>
              </a:rPr>
              <a:t> </a:t>
            </a:r>
            <a:r>
              <a:rPr lang="de-DE" sz="1400" dirty="0" err="1">
                <a:latin typeface="Consolas" panose="020B0609020204030204" pitchFamily="49" charset="0"/>
              </a:rPr>
              <a:t>should</a:t>
            </a:r>
            <a:r>
              <a:rPr lang="de-DE" sz="1400" dirty="0">
                <a:latin typeface="Consolas" panose="020B0609020204030204" pitchFamily="49" charset="0"/>
              </a:rPr>
              <a:t> </a:t>
            </a:r>
            <a:r>
              <a:rPr lang="de-DE" sz="1400" dirty="0" err="1">
                <a:latin typeface="Consolas" panose="020B0609020204030204" pitchFamily="49" charset="0"/>
              </a:rPr>
              <a:t>expose</a:t>
            </a:r>
            <a:endParaRPr lang="de-DE" sz="1400" dirty="0">
              <a:latin typeface="Consolas" panose="020B0609020204030204" pitchFamily="49" charset="0"/>
            </a:endParaRPr>
          </a:p>
          <a:p>
            <a:pPr marL="0" indent="0">
              <a:buNone/>
            </a:pPr>
            <a:r>
              <a:rPr lang="de-DE" sz="1400" dirty="0">
                <a:latin typeface="Consolas" panose="020B0609020204030204" pitchFamily="49" charset="0"/>
              </a:rPr>
              <a:t>EXPOSE 5000</a:t>
            </a:r>
          </a:p>
        </p:txBody>
      </p:sp>
    </p:spTree>
    <p:extLst>
      <p:ext uri="{BB962C8B-B14F-4D97-AF65-F5344CB8AC3E}">
        <p14:creationId xmlns:p14="http://schemas.microsoft.com/office/powerpoint/2010/main" val="16406618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35DD14E3-6D68-687A-690E-403B4712E0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228" y="1152172"/>
            <a:ext cx="8106906" cy="5058481"/>
          </a:xfrm>
        </p:spPr>
      </p:pic>
    </p:spTree>
    <p:extLst>
      <p:ext uri="{BB962C8B-B14F-4D97-AF65-F5344CB8AC3E}">
        <p14:creationId xmlns:p14="http://schemas.microsoft.com/office/powerpoint/2010/main" val="42224926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6CEF1-687D-48E5-B114-D9B0E139BEF6}"/>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9516D61-DCF3-C639-FA07-8F0403ADF2DE}"/>
              </a:ext>
            </a:extLst>
          </p:cNvPr>
          <p:cNvSpPr>
            <a:spLocks noGrp="1"/>
          </p:cNvSpPr>
          <p:nvPr>
            <p:ph idx="1"/>
          </p:nvPr>
        </p:nvSpPr>
        <p:spPr/>
        <p:txBody>
          <a:bodyPr/>
          <a:lstStyle/>
          <a:p>
            <a:pPr>
              <a:buFont typeface="Arial" panose="020B0604020202020204" pitchFamily="34" charset="0"/>
              <a:buChar char="•"/>
            </a:pPr>
            <a:r>
              <a:rPr lang="de-DE" dirty="0"/>
              <a:t>Das Pushen hat lange gedauert…</a:t>
            </a:r>
          </a:p>
          <a:p>
            <a:pPr lvl="1">
              <a:buFont typeface="Arial" panose="020B0604020202020204" pitchFamily="34" charset="0"/>
              <a:buChar char="•"/>
            </a:pPr>
            <a:r>
              <a:rPr lang="de-DE" dirty="0">
                <a:sym typeface="Wingdings" panose="05000000000000000000" pitchFamily="2" charset="2"/>
              </a:rPr>
              <a:t> Image </a:t>
            </a:r>
            <a:r>
              <a:rPr lang="de-DE" dirty="0" err="1">
                <a:sym typeface="Wingdings" panose="05000000000000000000" pitchFamily="2" charset="2"/>
              </a:rPr>
              <a:t>größe</a:t>
            </a:r>
            <a:r>
              <a:rPr lang="de-DE" dirty="0">
                <a:sym typeface="Wingdings" panose="05000000000000000000" pitchFamily="2" charset="2"/>
              </a:rPr>
              <a:t> beachten!</a:t>
            </a:r>
          </a:p>
          <a:p>
            <a:pPr lvl="1">
              <a:buFont typeface="Arial" panose="020B0604020202020204" pitchFamily="34" charset="0"/>
              <a:buChar char="•"/>
            </a:pPr>
            <a:r>
              <a:rPr lang="de-DE" dirty="0">
                <a:sym typeface="Wingdings" panose="05000000000000000000" pitchFamily="2" charset="2"/>
              </a:rPr>
              <a:t>Später bei </a:t>
            </a:r>
            <a:r>
              <a:rPr lang="de-DE" dirty="0" err="1">
                <a:sym typeface="Wingdings" panose="05000000000000000000" pitchFamily="2" charset="2"/>
              </a:rPr>
              <a:t>best</a:t>
            </a:r>
            <a:r>
              <a:rPr lang="de-DE" dirty="0">
                <a:sym typeface="Wingdings" panose="05000000000000000000" pitchFamily="2" charset="2"/>
              </a:rPr>
              <a:t> </a:t>
            </a:r>
            <a:r>
              <a:rPr lang="de-DE" dirty="0" err="1">
                <a:sym typeface="Wingdings" panose="05000000000000000000" pitchFamily="2" charset="2"/>
              </a:rPr>
              <a:t>practises</a:t>
            </a:r>
            <a:r>
              <a:rPr lang="de-DE" dirty="0">
                <a:sym typeface="Wingdings" panose="05000000000000000000" pitchFamily="2" charset="2"/>
              </a:rPr>
              <a:t> mehr.</a:t>
            </a:r>
          </a:p>
          <a:p>
            <a:pPr lvl="1">
              <a:buFont typeface="Arial" panose="020B0604020202020204" pitchFamily="34" charset="0"/>
              <a:buChar char="•"/>
            </a:pPr>
            <a:r>
              <a:rPr lang="de-DE" dirty="0">
                <a:sym typeface="Wingdings" panose="05000000000000000000" pitchFamily="2" charset="2"/>
              </a:rPr>
              <a:t>Siehe: </a:t>
            </a:r>
          </a:p>
          <a:p>
            <a:pPr lvl="2">
              <a:buFont typeface="Arial" panose="020B0604020202020204" pitchFamily="34" charset="0"/>
              <a:buChar char="•"/>
            </a:pPr>
            <a:r>
              <a:rPr lang="en-US" sz="1600" dirty="0"/>
              <a:t>It is considered bad practice to use the latest version of a Docker image as this will always change and could break your pipeline. The version you are using changes all the time if you:</a:t>
            </a:r>
          </a:p>
          <a:p>
            <a:pPr lvl="2">
              <a:buFont typeface="Arial" panose="020B0604020202020204" pitchFamily="34" charset="0"/>
              <a:buChar char="•"/>
            </a:pPr>
            <a:endParaRPr lang="en-US" sz="1600" dirty="0"/>
          </a:p>
          <a:p>
            <a:pPr lvl="2">
              <a:buFont typeface="Arial" panose="020B0604020202020204" pitchFamily="34" charset="0"/>
              <a:buChar char="•"/>
            </a:pPr>
            <a:r>
              <a:rPr lang="en-US" sz="1600" dirty="0"/>
              <a:t>don't specify a version (e.g. docker)</a:t>
            </a:r>
          </a:p>
          <a:p>
            <a:pPr lvl="2">
              <a:buFont typeface="Arial" panose="020B0604020202020204" pitchFamily="34" charset="0"/>
              <a:buChar char="•"/>
            </a:pPr>
            <a:r>
              <a:rPr lang="en-US" sz="1600" dirty="0"/>
              <a:t>use the latest tag (e.g. </a:t>
            </a:r>
            <a:r>
              <a:rPr lang="en-US" sz="1600" dirty="0" err="1"/>
              <a:t>docker:latest</a:t>
            </a:r>
            <a:r>
              <a:rPr lang="en-US" sz="1600" dirty="0"/>
              <a:t>)</a:t>
            </a:r>
          </a:p>
          <a:p>
            <a:pPr lvl="2">
              <a:buFont typeface="Arial" panose="020B0604020202020204" pitchFamily="34" charset="0"/>
              <a:buChar char="•"/>
            </a:pPr>
            <a:r>
              <a:rPr lang="en-US" sz="1600" dirty="0"/>
              <a:t>use the stable tag (e.g. </a:t>
            </a:r>
            <a:r>
              <a:rPr lang="en-US" sz="1600" dirty="0" err="1"/>
              <a:t>docker:stable</a:t>
            </a:r>
            <a:r>
              <a:rPr lang="en-US" sz="1600" dirty="0"/>
              <a:t>)</a:t>
            </a:r>
          </a:p>
          <a:p>
            <a:pPr lvl="2">
              <a:buFont typeface="Arial" panose="020B0604020202020204" pitchFamily="34" charset="0"/>
              <a:buChar char="•"/>
            </a:pPr>
            <a:r>
              <a:rPr lang="en-US" sz="1600" dirty="0"/>
              <a:t>use a major version tag(e.g. docker:20)</a:t>
            </a:r>
          </a:p>
          <a:p>
            <a:pPr lvl="1">
              <a:buFont typeface="Arial" panose="020B0604020202020204" pitchFamily="34" charset="0"/>
              <a:buChar char="•"/>
            </a:pPr>
            <a:r>
              <a:rPr lang="en-US" sz="1800" dirty="0"/>
              <a:t>Consider the following:</a:t>
            </a:r>
          </a:p>
          <a:p>
            <a:pPr lvl="2">
              <a:buFont typeface="Arial" panose="020B0604020202020204" pitchFamily="34" charset="0"/>
              <a:buChar char="•"/>
            </a:pPr>
            <a:r>
              <a:rPr lang="en-US" sz="1600" dirty="0"/>
              <a:t>Use a specific version, like docker:20.10.10 &amp; docker:20.10.10-dind (recommended).</a:t>
            </a:r>
          </a:p>
          <a:p>
            <a:pPr lvl="2">
              <a:buFont typeface="Arial" panose="020B0604020202020204" pitchFamily="34" charset="0"/>
              <a:buChar char="•"/>
            </a:pPr>
            <a:r>
              <a:rPr lang="en-US" sz="1600" dirty="0"/>
              <a:t>Log the version with --version (this can help you figure out which was the version that worked).</a:t>
            </a:r>
            <a:endParaRPr lang="de-DE" sz="1600" dirty="0"/>
          </a:p>
        </p:txBody>
      </p:sp>
    </p:spTree>
    <p:extLst>
      <p:ext uri="{BB962C8B-B14F-4D97-AF65-F5344CB8AC3E}">
        <p14:creationId xmlns:p14="http://schemas.microsoft.com/office/powerpoint/2010/main" val="14317405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u="sng"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186297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Tags eines bestimmten Container Image ansehen</a:t>
            </a:r>
          </a:p>
          <a:p>
            <a:pPr>
              <a:buFont typeface="Arial" panose="020B0604020202020204" pitchFamily="34" charset="0"/>
              <a:buChar char="•"/>
            </a:pPr>
            <a:r>
              <a:rPr lang="de-DE" dirty="0"/>
              <a:t>In </a:t>
            </a:r>
            <a:r>
              <a:rPr lang="de-DE" dirty="0" err="1"/>
              <a:t>GitLab</a:t>
            </a:r>
            <a:r>
              <a:rPr lang="de-DE" dirty="0"/>
              <a:t> kann man die „Tag Details“-Seite einsehen, um eine Liste der Tags zu erhalten, welche mit dem Image in Verbindung stehen</a:t>
            </a:r>
          </a:p>
          <a:p>
            <a:pPr>
              <a:buFont typeface="Arial" panose="020B0604020202020204" pitchFamily="34" charset="0"/>
              <a:buChar char="•"/>
            </a:pPr>
            <a:endParaRPr lang="de-DE" dirty="0"/>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r>
              <a:rPr lang="de-DE" dirty="0">
                <a:sym typeface="Wingdings" panose="05000000000000000000" pitchFamily="2" charset="2"/>
              </a:rPr>
              <a:t>Gewünschtes Container Image selektieren</a:t>
            </a:r>
          </a:p>
          <a:p>
            <a:pPr marL="457200" indent="-457200">
              <a:buFont typeface="+mj-lt"/>
              <a:buAutoNum type="arabicPeriod"/>
            </a:pPr>
            <a:r>
              <a:rPr lang="de-DE" dirty="0">
                <a:sym typeface="Wingdings" panose="05000000000000000000" pitchFamily="2" charset="2"/>
              </a:rPr>
              <a:t>„Tag-Details“-Seite wird angezeigt</a:t>
            </a:r>
          </a:p>
          <a:p>
            <a:pPr marL="457200" indent="-457200">
              <a:buFont typeface="+mj-lt"/>
              <a:buAutoNum type="arabicPeriod"/>
            </a:pPr>
            <a:endParaRPr lang="de-DE" dirty="0"/>
          </a:p>
        </p:txBody>
      </p:sp>
    </p:spTree>
    <p:extLst>
      <p:ext uri="{BB962C8B-B14F-4D97-AF65-F5344CB8AC3E}">
        <p14:creationId xmlns:p14="http://schemas.microsoft.com/office/powerpoint/2010/main" val="18977092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6" name="Inhaltsplatzhalter 5">
            <a:extLst>
              <a:ext uri="{FF2B5EF4-FFF2-40B4-BE49-F238E27FC236}">
                <a16:creationId xmlns:a16="http://schemas.microsoft.com/office/drawing/2014/main" id="{25666A37-8A9A-F2B4-1A48-5AE7871237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1835" y="1142645"/>
            <a:ext cx="6039693" cy="5077534"/>
          </a:xfrm>
        </p:spPr>
      </p:pic>
    </p:spTree>
    <p:extLst>
      <p:ext uri="{BB962C8B-B14F-4D97-AF65-F5344CB8AC3E}">
        <p14:creationId xmlns:p14="http://schemas.microsoft.com/office/powerpoint/2010/main" val="276790847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6BCDCE79-6AC3-B675-C590-98065969EE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334208"/>
            <a:ext cx="8516937" cy="2694409"/>
          </a:xfrm>
        </p:spPr>
      </p:pic>
    </p:spTree>
    <p:extLst>
      <p:ext uri="{BB962C8B-B14F-4D97-AF65-F5344CB8AC3E}">
        <p14:creationId xmlns:p14="http://schemas.microsoft.com/office/powerpoint/2010/main" val="200620325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u="sng"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938619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Images von der Container Registry nutzen</a:t>
            </a:r>
          </a:p>
          <a:p>
            <a:pPr marL="0" indent="0">
              <a:buNone/>
            </a:pPr>
            <a:endParaRPr lang="de-DE" dirty="0"/>
          </a:p>
        </p:txBody>
      </p:sp>
    </p:spTree>
    <p:extLst>
      <p:ext uri="{BB962C8B-B14F-4D97-AF65-F5344CB8AC3E}">
        <p14:creationId xmlns:p14="http://schemas.microsoft.com/office/powerpoint/2010/main" val="12215045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u="sng"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26454504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Naming Convention für Container Images</a:t>
            </a:r>
          </a:p>
          <a:p>
            <a:pPr marL="0" indent="0">
              <a:buNone/>
            </a:pPr>
            <a:endParaRPr lang="de-DE" dirty="0"/>
          </a:p>
        </p:txBody>
      </p:sp>
    </p:spTree>
    <p:extLst>
      <p:ext uri="{BB962C8B-B14F-4D97-AF65-F5344CB8AC3E}">
        <p14:creationId xmlns:p14="http://schemas.microsoft.com/office/powerpoint/2010/main" val="13359755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u="sng"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8828564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Verschieben oder Umbenennen einer Container Registry</a:t>
            </a:r>
          </a:p>
          <a:p>
            <a:pPr marL="0" indent="0">
              <a:buNone/>
            </a:pPr>
            <a:endParaRPr lang="de-DE" dirty="0"/>
          </a:p>
        </p:txBody>
      </p:sp>
    </p:spTree>
    <p:extLst>
      <p:ext uri="{BB962C8B-B14F-4D97-AF65-F5344CB8AC3E}">
        <p14:creationId xmlns:p14="http://schemas.microsoft.com/office/powerpoint/2010/main" val="426985179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b="1"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284463960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Registry für ein Projekt deaktivieren</a:t>
            </a:r>
          </a:p>
        </p:txBody>
      </p:sp>
    </p:spTree>
    <p:extLst>
      <p:ext uri="{BB962C8B-B14F-4D97-AF65-F5344CB8AC3E}">
        <p14:creationId xmlns:p14="http://schemas.microsoft.com/office/powerpoint/2010/main" val="33124168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u="sng" dirty="0"/>
              <a:t>Sichtbarkeit der Container Registry ändern</a:t>
            </a:r>
          </a:p>
        </p:txBody>
      </p:sp>
    </p:spTree>
    <p:extLst>
      <p:ext uri="{BB962C8B-B14F-4D97-AF65-F5344CB8AC3E}">
        <p14:creationId xmlns:p14="http://schemas.microsoft.com/office/powerpoint/2010/main" val="12846728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Sichtbarkeit der Container Registry ändern</a:t>
            </a:r>
          </a:p>
          <a:p>
            <a:pPr marL="0" indent="0">
              <a:buNone/>
            </a:pPr>
            <a:endParaRPr lang="de-DE" dirty="0"/>
          </a:p>
        </p:txBody>
      </p:sp>
    </p:spTree>
    <p:extLst>
      <p:ext uri="{BB962C8B-B14F-4D97-AF65-F5344CB8AC3E}">
        <p14:creationId xmlns:p14="http://schemas.microsoft.com/office/powerpoint/2010/main" val="319777101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E7C6E1-B055-3AFC-5E69-1173C8DA414C}"/>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E7C5BE06-2B92-CC8B-9154-47007ABBF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2996952"/>
            <a:ext cx="4300736" cy="4300736"/>
          </a:xfrm>
        </p:spPr>
      </p:pic>
      <p:pic>
        <p:nvPicPr>
          <p:cNvPr id="7" name="Grafik 6">
            <a:extLst>
              <a:ext uri="{FF2B5EF4-FFF2-40B4-BE49-F238E27FC236}">
                <a16:creationId xmlns:a16="http://schemas.microsoft.com/office/drawing/2014/main" id="{BE9CCB7C-8C17-285C-7F88-68B9D1477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30949">
            <a:off x="3145794" y="4216465"/>
            <a:ext cx="1170797" cy="1030198"/>
          </a:xfrm>
          <a:prstGeom prst="rect">
            <a:avLst/>
          </a:prstGeom>
        </p:spPr>
      </p:pic>
      <p:pic>
        <p:nvPicPr>
          <p:cNvPr id="3" name="Grafik 2">
            <a:extLst>
              <a:ext uri="{FF2B5EF4-FFF2-40B4-BE49-F238E27FC236}">
                <a16:creationId xmlns:a16="http://schemas.microsoft.com/office/drawing/2014/main" id="{E305C248-1E25-17F8-5683-4BC2D377E7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688" y="1291321"/>
            <a:ext cx="1637727" cy="1637727"/>
          </a:xfrm>
          <a:prstGeom prst="rect">
            <a:avLst/>
          </a:prstGeom>
        </p:spPr>
      </p:pic>
      <p:pic>
        <p:nvPicPr>
          <p:cNvPr id="4" name="Grafik 3">
            <a:extLst>
              <a:ext uri="{FF2B5EF4-FFF2-40B4-BE49-F238E27FC236}">
                <a16:creationId xmlns:a16="http://schemas.microsoft.com/office/drawing/2014/main" id="{33081F38-CDF8-607B-E8D4-C2F407408B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5209" y="1251996"/>
            <a:ext cx="1718015" cy="1718015"/>
          </a:xfrm>
          <a:prstGeom prst="rect">
            <a:avLst/>
          </a:prstGeom>
        </p:spPr>
      </p:pic>
      <p:cxnSp>
        <p:nvCxnSpPr>
          <p:cNvPr id="6" name="Gerade Verbindung mit Pfeil 5">
            <a:extLst>
              <a:ext uri="{FF2B5EF4-FFF2-40B4-BE49-F238E27FC236}">
                <a16:creationId xmlns:a16="http://schemas.microsoft.com/office/drawing/2014/main" id="{726C1A76-0CAF-5B4A-A3D3-4FEB54E478DC}"/>
              </a:ext>
            </a:extLst>
          </p:cNvPr>
          <p:cNvCxnSpPr>
            <a:endCxn id="4" idx="1"/>
          </p:cNvCxnSpPr>
          <p:nvPr/>
        </p:nvCxnSpPr>
        <p:spPr bwMode="auto">
          <a:xfrm>
            <a:off x="3375049" y="2110185"/>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8" name="Textfeld 7">
            <a:extLst>
              <a:ext uri="{FF2B5EF4-FFF2-40B4-BE49-F238E27FC236}">
                <a16:creationId xmlns:a16="http://schemas.microsoft.com/office/drawing/2014/main" id="{8D7CB7A8-E3F5-FD0D-234C-D972B6A48585}"/>
              </a:ext>
            </a:extLst>
          </p:cNvPr>
          <p:cNvSpPr txBox="1"/>
          <p:nvPr/>
        </p:nvSpPr>
        <p:spPr bwMode="auto">
          <a:xfrm>
            <a:off x="1704415" y="2773690"/>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10" name="Textfeld 9">
            <a:extLst>
              <a:ext uri="{FF2B5EF4-FFF2-40B4-BE49-F238E27FC236}">
                <a16:creationId xmlns:a16="http://schemas.microsoft.com/office/drawing/2014/main" id="{B7B37830-9001-265C-DB90-CCE29E062C9C}"/>
              </a:ext>
            </a:extLst>
          </p:cNvPr>
          <p:cNvSpPr txBox="1"/>
          <p:nvPr/>
        </p:nvSpPr>
        <p:spPr bwMode="auto">
          <a:xfrm>
            <a:off x="4702821" y="2772872"/>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11" name="Textfeld 10">
            <a:extLst>
              <a:ext uri="{FF2B5EF4-FFF2-40B4-BE49-F238E27FC236}">
                <a16:creationId xmlns:a16="http://schemas.microsoft.com/office/drawing/2014/main" id="{104991F2-6CAD-D77B-2EE4-0351CE25F1F4}"/>
              </a:ext>
            </a:extLst>
          </p:cNvPr>
          <p:cNvSpPr txBox="1"/>
          <p:nvPr/>
        </p:nvSpPr>
        <p:spPr bwMode="auto">
          <a:xfrm>
            <a:off x="3763940" y="179710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Tree>
    <p:extLst>
      <p:ext uri="{BB962C8B-B14F-4D97-AF65-F5344CB8AC3E}">
        <p14:creationId xmlns:p14="http://schemas.microsoft.com/office/powerpoint/2010/main" val="8154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Instance Runner.</a:t>
            </a:r>
          </a:p>
          <a:p>
            <a:pPr marL="0" indent="0">
              <a:buNone/>
            </a:pPr>
            <a:r>
              <a:rPr lang="de-DE" dirty="0"/>
              <a:t>Beachten Sie dabei die benötigten Schritte.</a:t>
            </a:r>
          </a:p>
        </p:txBody>
      </p:sp>
    </p:spTree>
    <p:extLst>
      <p:ext uri="{BB962C8B-B14F-4D97-AF65-F5344CB8AC3E}">
        <p14:creationId xmlns:p14="http://schemas.microsoft.com/office/powerpoint/2010/main" val="2277027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Group Runner.</a:t>
            </a:r>
          </a:p>
          <a:p>
            <a:pPr marL="0" indent="0">
              <a:buNone/>
            </a:pPr>
            <a:r>
              <a:rPr lang="de-DE" dirty="0"/>
              <a:t>Beachten Sie dabei die benötigten Schritte.</a:t>
            </a:r>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installiert, (meist) auf einem anderen Server, als der </a:t>
            </a:r>
            <a:r>
              <a:rPr lang="de-DE" dirty="0" err="1"/>
              <a:t>GitLab</a:t>
            </a:r>
            <a:r>
              <a:rPr lang="de-DE" dirty="0"/>
              <a:t> Server</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8673</Words>
  <Application>Microsoft Office PowerPoint</Application>
  <PresentationFormat>Bildschirmpräsentation (4:3)</PresentationFormat>
  <Paragraphs>1421</Paragraphs>
  <Slides>129</Slides>
  <Notes>88</Notes>
  <HiddenSlides>5</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129</vt:i4>
      </vt:variant>
    </vt:vector>
  </HeadingPairs>
  <TitlesOfParts>
    <vt:vector size="139"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Container/Docker Registry</vt:lpstr>
      <vt:lpstr>PowerPoint-Präsentation</vt:lpstr>
      <vt:lpstr>Container Registry</vt:lpstr>
      <vt:lpstr>Container Registry</vt:lpstr>
      <vt:lpstr>GitLab Container Registry</vt:lpstr>
      <vt:lpstr>Container Registry</vt:lpstr>
      <vt:lpstr>Container Registry</vt:lpstr>
      <vt:lpstr>GitLab Runner</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348</cp:revision>
  <cp:lastPrinted>1996-08-01T16:36:58Z</cp:lastPrinted>
  <dcterms:created xsi:type="dcterms:W3CDTF">2024-05-03T10:07:43Z</dcterms:created>
  <dcterms:modified xsi:type="dcterms:W3CDTF">2024-05-30T12:11:22Z</dcterms:modified>
</cp:coreProperties>
</file>