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88" r:id="rId3"/>
    <p:sldId id="289" r:id="rId4"/>
    <p:sldId id="291" r:id="rId5"/>
    <p:sldId id="587" r:id="rId6"/>
    <p:sldId id="590" r:id="rId7"/>
    <p:sldId id="290" r:id="rId8"/>
    <p:sldId id="602" r:id="rId9"/>
    <p:sldId id="600" r:id="rId10"/>
    <p:sldId id="597" r:id="rId11"/>
    <p:sldId id="596" r:id="rId12"/>
    <p:sldId id="292" r:id="rId13"/>
    <p:sldId id="589" r:id="rId14"/>
    <p:sldId id="593" r:id="rId15"/>
    <p:sldId id="591" r:id="rId16"/>
    <p:sldId id="592" r:id="rId17"/>
    <p:sldId id="599" r:id="rId18"/>
    <p:sldId id="601" r:id="rId19"/>
    <p:sldId id="598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https://blog.kubesimplify.com/gitops-demystified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32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https://www.portainer.io/blog/gitops-in-a-nutshell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29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https://opengitops.dev/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https://github.com/open-gitops/documents/blob/v1.0.0/GLOSSARY.md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/>
              <a:t>5) </a:t>
            </a:r>
          </a:p>
          <a:p>
            <a:endParaRPr lang="de-DE" dirty="0"/>
          </a:p>
          <a:p>
            <a:r>
              <a:rPr lang="de-DE" dirty="0" err="1"/>
              <a:t>Klassiches</a:t>
            </a:r>
            <a:r>
              <a:rPr lang="de-DE" dirty="0"/>
              <a:t> </a:t>
            </a:r>
            <a:r>
              <a:rPr lang="de-DE" dirty="0" err="1"/>
              <a:t>CIOps</a:t>
            </a:r>
            <a:r>
              <a:rPr lang="de-DE" dirty="0"/>
              <a:t> macht der CI-Server CI und im Zweifel zusätzlich CD</a:t>
            </a:r>
          </a:p>
          <a:p>
            <a:endParaRPr lang="de-DE" dirty="0"/>
          </a:p>
          <a:p>
            <a:r>
              <a:rPr lang="de-DE" dirty="0"/>
              <a:t>Das ist bei </a:t>
            </a:r>
            <a:r>
              <a:rPr lang="de-DE" dirty="0" err="1"/>
              <a:t>GitOps</a:t>
            </a:r>
            <a:r>
              <a:rPr lang="de-DE" dirty="0"/>
              <a:t> anders: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Dort macht der CI Server tatsächlich nur 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übernimmt den CD Teil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„Man könnte </a:t>
            </a:r>
            <a:r>
              <a:rPr lang="de-DE" dirty="0" err="1"/>
              <a:t>GitOps</a:t>
            </a:r>
            <a:r>
              <a:rPr lang="de-DE" dirty="0"/>
              <a:t> als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für </a:t>
            </a:r>
            <a:r>
              <a:rPr lang="de-DE" dirty="0" err="1"/>
              <a:t>cloud</a:t>
            </a:r>
            <a:r>
              <a:rPr lang="de-DE" dirty="0"/>
              <a:t>-native Anwendungen interpretieren“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Somit haben wir die Herleitung, wie sich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CIOps</a:t>
            </a:r>
            <a:r>
              <a:rPr lang="de-DE" dirty="0"/>
              <a:t> unterscheidet.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https://imageresizer.com/de/meme-generator/bearbeiten/but-why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gitlab-ebook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Ggf</a:t>
            </a:r>
            <a:r>
              <a:rPr lang="de-DE" dirty="0"/>
              <a:t> Quelle tauschen? </a:t>
            </a:r>
          </a:p>
          <a:p>
            <a:r>
              <a:rPr lang="de-DE" dirty="0"/>
              <a:t>https://services.google.com/fh/files/misc/state-of-devops-2021.pdf</a:t>
            </a:r>
          </a:p>
          <a:p>
            <a:endParaRPr lang="de-DE" dirty="0"/>
          </a:p>
          <a:p>
            <a:r>
              <a:rPr lang="de-DE" dirty="0"/>
              <a:t>https://services.google.com/fh/files/misc/2023_final_report_sodr.pdf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Ein Audit Trail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bezeichnet die korrekte Durchführung von Prozessen und die Einhaltung aller dafür definierten Schritte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. Dabei hinterlässt jede Abfolge einer Handlung oder eines Ereignisses eine Spur. Durch den Audit kann dieser Trail zurückverfolgt, protokolliert und archiviert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54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23.05.2024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oogle.com/fh/files/misc/2023_final_report_sodr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A57678-D168-83D1-223E-6893F206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1385887"/>
            <a:ext cx="4762500" cy="4591050"/>
          </a:xfrm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Die Idee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Softwareentwicklungs-Lebenszyklus größtenteils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Infrastruktur weitestgehend ein manueller Prozess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altLang="de-DE" sz="1800" dirty="0">
                <a:sym typeface="Wingdings" panose="05000000000000000000" pitchFamily="2" charset="2"/>
              </a:rPr>
              <a:t></a:t>
            </a:r>
            <a:r>
              <a:rPr lang="de-DE" altLang="de-DE" sz="1800" dirty="0"/>
              <a:t> Benötigt (oft) spezialisierte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Trend: Infrastruktur in die Cloud und den IT-Betrieb (engl. </a:t>
            </a:r>
            <a:r>
              <a:rPr lang="de-DE" altLang="de-DE" dirty="0" err="1"/>
              <a:t>Operations</a:t>
            </a:r>
            <a:r>
              <a:rPr lang="de-DE" altLang="de-DE" dirty="0"/>
              <a:t>) automatisieren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genau ist das jetzt?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als Single Source </a:t>
            </a:r>
            <a:r>
              <a:rPr lang="de-DE" dirty="0" err="1"/>
              <a:t>of</a:t>
            </a:r>
            <a:r>
              <a:rPr lang="de-DE" dirty="0"/>
              <a:t>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Bereitstellung von Infrastruktur als Code (</a:t>
            </a:r>
            <a:r>
              <a:rPr lang="de-DE" dirty="0" err="1"/>
              <a:t>IaC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CI-Prozess prüft eingecheckten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CD-Prozess prüft Anforderungen für Sicherheit, </a:t>
            </a:r>
            <a:r>
              <a:rPr lang="de-DE" dirty="0" err="1"/>
              <a:t>IaC</a:t>
            </a:r>
            <a:r>
              <a:rPr lang="de-DE" dirty="0"/>
              <a:t> oder andere Richtlinien und wendet die Anforderungen an (IST vs. SOLL)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Codeänderungen sind nachvollziehbar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Updates vereinfacht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Rollbacks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bietet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Workflow für Anwendungsentwicklung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Transparenz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 (für Cluster, Clouds und On-</a:t>
            </a:r>
            <a:r>
              <a:rPr lang="de-DE" dirty="0" err="1"/>
              <a:t>Premise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Freie </a:t>
            </a:r>
            <a:r>
              <a:rPr lang="de-DE" dirty="0" err="1"/>
              <a:t>Toolwahl</a:t>
            </a:r>
            <a:r>
              <a:rPr lang="de-DE" dirty="0"/>
              <a:t> um ein </a:t>
            </a:r>
            <a:r>
              <a:rPr lang="de-DE" dirty="0" err="1"/>
              <a:t>GitOps</a:t>
            </a:r>
            <a:r>
              <a:rPr lang="de-DE" dirty="0"/>
              <a:t>-Framework aufzubauen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Git-Repositories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CI/CD-Tools (wie Jenkins, Spinnaker, </a:t>
            </a:r>
            <a:r>
              <a:rPr lang="de-DE" dirty="0" err="1"/>
              <a:t>cicleci</a:t>
            </a:r>
            <a:r>
              <a:rPr lang="de-DE" dirty="0"/>
              <a:t>, </a:t>
            </a:r>
            <a:r>
              <a:rPr lang="de-DE" dirty="0" err="1"/>
              <a:t>flux</a:t>
            </a:r>
            <a:r>
              <a:rPr lang="de-DE" dirty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Konfiugrationsmanagementtools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, Chef, puppet)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E80C1-4270-7946-FA99-3BB582B6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2" y="981075"/>
            <a:ext cx="5436019" cy="5400675"/>
          </a:xfrm>
        </p:spPr>
      </p:pic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Framework für eine </a:t>
            </a:r>
            <a:r>
              <a:rPr lang="de-DE" dirty="0" err="1"/>
              <a:t>DevOps</a:t>
            </a:r>
            <a:r>
              <a:rPr lang="de-DE" dirty="0"/>
              <a:t> Umsetzung/Evolution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https://services.google.com/fh/files/misc/2023_final_report_sodr.pdf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Innovationsrate sowie Stabilität verbessert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Für Anwendungen und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-basierte Workflows verwendbar </a:t>
            </a:r>
            <a:r>
              <a:rPr lang="de-DE" dirty="0">
                <a:sym typeface="Wingdings" panose="05000000000000000000" pitchFamily="2" charset="2"/>
              </a:rPr>
              <a:t>= Entwickler 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erweitert diese Workflows um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, konkret: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life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cycle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Infrastructure </a:t>
            </a:r>
            <a:r>
              <a:rPr lang="de-DE" dirty="0" err="1">
                <a:sym typeface="Wingdings" panose="05000000000000000000" pitchFamily="2" charset="2"/>
              </a:rPr>
              <a:t>configuration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Änderung ist im </a:t>
            </a:r>
            <a:r>
              <a:rPr lang="de-DE" dirty="0" err="1"/>
              <a:t>Git</a:t>
            </a:r>
            <a:r>
              <a:rPr lang="de-DE" dirty="0"/>
              <a:t> Repository nachverfolgbar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Auditierung/Audit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Dev</a:t>
            </a:r>
            <a:r>
              <a:rPr lang="de-DE" dirty="0"/>
              <a:t>(</a:t>
            </a:r>
            <a:r>
              <a:rPr lang="de-DE" dirty="0" err="1"/>
              <a:t>Ops</a:t>
            </a:r>
            <a:r>
              <a:rPr lang="de-DE" dirty="0"/>
              <a:t>)-Teams geben eigene Entwicklungsgeschwindigkeit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Keine/kaum Wartezeit auf Ressourcen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Operation-Teams müssen weder Ressourcen zuweisen noch genehmigen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sind transparent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 schnell nachvollzieh- und reproduzierbar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Sicherheit insgesamt verbessert!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Up-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-date Audit Trail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Ungewünschte Änderungen können schnell korrigiert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Codeänderungen von Entwicklung bis Produktion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Mehr Agilität bei der Reaktion auf Geschäfts- und Wettbewerbsveränderung</a:t>
            </a:r>
          </a:p>
        </p:txBody>
      </p:sp>
    </p:spTree>
    <p:extLst>
      <p:ext uri="{BB962C8B-B14F-4D97-AF65-F5344CB8AC3E}">
        <p14:creationId xmlns:p14="http://schemas.microsoft.com/office/powerpoint/2010/main" val="238791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0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DADA31-BD0A-EA5B-F951-DEC0E1E5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033462"/>
            <a:ext cx="6616700" cy="5295900"/>
          </a:xfrm>
        </p:spPr>
      </p:pic>
    </p:spTree>
    <p:extLst>
      <p:ext uri="{BB962C8B-B14F-4D97-AF65-F5344CB8AC3E}">
        <p14:creationId xmlns:p14="http://schemas.microsoft.com/office/powerpoint/2010/main" val="218698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3691-2AD2-0789-6837-97FEDAB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BE7398-09C8-5DD9-C3B1-0AD00541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1" y="1280565"/>
            <a:ext cx="8079041" cy="4801694"/>
          </a:xfrm>
        </p:spPr>
      </p:pic>
    </p:spTree>
    <p:extLst>
      <p:ext uri="{BB962C8B-B14F-4D97-AF65-F5344CB8AC3E}">
        <p14:creationId xmlns:p14="http://schemas.microsoft.com/office/powerpoint/2010/main" val="39812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Grundprinzipien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Declarative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Versioned</a:t>
            </a:r>
            <a:r>
              <a:rPr lang="de-DE" b="1" dirty="0"/>
              <a:t> and </a:t>
            </a:r>
            <a:r>
              <a:rPr lang="de-DE" b="1" dirty="0" err="1"/>
              <a:t>Immutable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Pulled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Reconciled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None/>
            </a:pPr>
            <a:endParaRPr lang="de-DE" sz="1000" b="1" dirty="0"/>
          </a:p>
          <a:p>
            <a:pPr marL="0" indent="0">
              <a:buNone/>
            </a:pPr>
            <a:r>
              <a:rPr lang="de-DE" sz="1000" b="1" dirty="0"/>
              <a:t>* Unterstrichene Wörter: https://github.com/open-gitops/documents/blob/v1.0.0/GLOSSARY.md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9D2FE3-B1B6-4E5C-CE72-36C43F68C625}"/>
              </a:ext>
            </a:extLst>
          </p:cNvPr>
          <p:cNvSpPr txBox="1"/>
          <p:nvPr/>
        </p:nvSpPr>
        <p:spPr bwMode="auto">
          <a:xfrm>
            <a:off x="755576" y="1733015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Zustand (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eines von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verwalteten </a:t>
            </a:r>
            <a:r>
              <a:rPr lang="de-DE" sz="1800" u="sng" dirty="0">
                <a:latin typeface="+mj-lt"/>
              </a:rPr>
              <a:t>Softwaresystems</a:t>
            </a:r>
            <a:r>
              <a:rPr lang="de-DE" sz="1800" dirty="0">
                <a:latin typeface="+mj-lt"/>
              </a:rPr>
              <a:t> muss </a:t>
            </a:r>
            <a:r>
              <a:rPr lang="de-DE" sz="1800" u="sng" dirty="0">
                <a:latin typeface="+mj-lt"/>
              </a:rPr>
              <a:t>deklarativ</a:t>
            </a:r>
            <a:r>
              <a:rPr lang="de-DE" sz="1800" dirty="0">
                <a:latin typeface="+mj-lt"/>
              </a:rPr>
              <a:t> beschrieben (</a:t>
            </a:r>
            <a:r>
              <a:rPr lang="de-DE" sz="1800" dirty="0" err="1">
                <a:latin typeface="+mj-lt"/>
              </a:rPr>
              <a:t>declarative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description</a:t>
            </a:r>
            <a:r>
              <a:rPr lang="de-DE" sz="1800" dirty="0">
                <a:latin typeface="+mj-lt"/>
              </a:rPr>
              <a:t>) werden.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894723-70EB-7BD3-205B-7D5B20FE15F2}"/>
              </a:ext>
            </a:extLst>
          </p:cNvPr>
          <p:cNvSpPr txBox="1"/>
          <p:nvPr/>
        </p:nvSpPr>
        <p:spPr bwMode="auto">
          <a:xfrm>
            <a:off x="755576" y="2982398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State (</a:t>
            </a:r>
            <a:r>
              <a:rPr lang="de-DE" sz="1800" u="sng" dirty="0" err="1">
                <a:latin typeface="+mj-lt"/>
              </a:rPr>
              <a:t>desired</a:t>
            </a:r>
            <a:r>
              <a:rPr lang="de-DE" sz="1800" u="sng" dirty="0">
                <a:latin typeface="+mj-lt"/>
              </a:rPr>
              <a:t> </a:t>
            </a:r>
            <a:r>
              <a:rPr lang="de-DE" sz="1800" u="sng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wird so gespeichert (</a:t>
            </a:r>
            <a:r>
              <a:rPr lang="de-DE" sz="1800" u="sng" dirty="0" err="1">
                <a:latin typeface="+mj-lt"/>
              </a:rPr>
              <a:t>stored</a:t>
            </a:r>
            <a:r>
              <a:rPr lang="de-DE" sz="1800" dirty="0">
                <a:latin typeface="+mj-lt"/>
              </a:rPr>
              <a:t>), dass Unveränderlichkeit und Versionierung gewährleistet sind und ein vollständiger Versionsverlauf erhalten bleibt.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FCD1D2-BE67-9FBD-AB7C-B43D7A7B9B21}"/>
              </a:ext>
            </a:extLst>
          </p:cNvPr>
          <p:cNvSpPr txBox="1"/>
          <p:nvPr/>
        </p:nvSpPr>
        <p:spPr bwMode="auto">
          <a:xfrm>
            <a:off x="755575" y="4274115"/>
            <a:ext cx="82292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pullen automatisch den gewünschten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aus der Quelle.  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E7800-3126-09CB-BBD6-438CF9EBCDA9}"/>
              </a:ext>
            </a:extLst>
          </p:cNvPr>
          <p:cNvSpPr txBox="1"/>
          <p:nvPr/>
        </p:nvSpPr>
        <p:spPr bwMode="auto">
          <a:xfrm>
            <a:off x="755575" y="5181421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überwachen kontinuierlich (</a:t>
            </a:r>
            <a:r>
              <a:rPr lang="de-DE" sz="1800" u="sng" dirty="0" err="1">
                <a:latin typeface="+mj-lt"/>
              </a:rPr>
              <a:t>continuously</a:t>
            </a:r>
            <a:r>
              <a:rPr lang="de-DE" sz="1800" dirty="0">
                <a:latin typeface="+mj-lt"/>
              </a:rPr>
              <a:t>) den tatsächlichen Systemstatus (</a:t>
            </a:r>
            <a:r>
              <a:rPr lang="de-DE" sz="1800" dirty="0" err="1">
                <a:latin typeface="+mj-lt"/>
              </a:rPr>
              <a:t>actual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und versuchen, den </a:t>
            </a:r>
            <a:r>
              <a:rPr lang="de-DE" sz="1800" dirty="0" err="1">
                <a:latin typeface="+mj-lt"/>
              </a:rPr>
              <a:t>desired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anzuwenden.</a:t>
            </a:r>
          </a:p>
          <a:p>
            <a:pPr eaLnBrk="1" hangingPunct="1"/>
            <a:r>
              <a:rPr lang="de-DE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800" u="sng" dirty="0" err="1">
                <a:latin typeface="+mj-lt"/>
                <a:sym typeface="Wingdings" panose="05000000000000000000" pitchFamily="2" charset="2"/>
              </a:rPr>
              <a:t>Reconcilation</a:t>
            </a:r>
            <a:endParaRPr lang="de-DE" sz="1800" u="sng" dirty="0">
              <a:latin typeface="+mj-lt"/>
            </a:endParaRPr>
          </a:p>
          <a:p>
            <a:pPr eaLnBrk="1" hangingPunct="1"/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„Klassisches“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(„</a:t>
            </a:r>
            <a:r>
              <a:rPr lang="de-DE" b="1" dirty="0" err="1"/>
              <a:t>CIOps</a:t>
            </a:r>
            <a:r>
              <a:rPr lang="de-DE" b="1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13328" y="3193526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b="1" kern="0" dirty="0" err="1"/>
              <a:t>GitOps</a:t>
            </a:r>
            <a:endParaRPr lang="de-DE" b="1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4B4AB273-9EF6-D878-7654-7E81EFC0950B}"/>
              </a:ext>
            </a:extLst>
          </p:cNvPr>
          <p:cNvSpPr/>
          <p:nvPr/>
        </p:nvSpPr>
        <p:spPr bwMode="auto">
          <a:xfrm>
            <a:off x="2828356" y="5920625"/>
            <a:ext cx="1375568" cy="238962"/>
          </a:xfrm>
          <a:prstGeom prst="wedgeRectCallout">
            <a:avLst>
              <a:gd name="adj1" fmla="val -104315"/>
              <a:gd name="adj2" fmla="val -70172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</a:t>
            </a: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62F8FA6C-1CE6-2FCC-F5DE-14051CB60C4D}"/>
              </a:ext>
            </a:extLst>
          </p:cNvPr>
          <p:cNvSpPr/>
          <p:nvPr/>
        </p:nvSpPr>
        <p:spPr bwMode="auto">
          <a:xfrm>
            <a:off x="6746500" y="5920625"/>
            <a:ext cx="1375568" cy="238962"/>
          </a:xfrm>
          <a:prstGeom prst="wedgeRectCallout">
            <a:avLst>
              <a:gd name="adj1" fmla="val -66238"/>
              <a:gd name="adj2" fmla="val -237351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E4977E0E-05D9-681E-9795-7E63A255A0FD}"/>
              </a:ext>
            </a:extLst>
          </p:cNvPr>
          <p:cNvSpPr/>
          <p:nvPr/>
        </p:nvSpPr>
        <p:spPr bwMode="auto">
          <a:xfrm>
            <a:off x="4453830" y="2940173"/>
            <a:ext cx="1486321" cy="388772"/>
          </a:xfrm>
          <a:prstGeom prst="wedgeRectCallout">
            <a:avLst>
              <a:gd name="adj1" fmla="val -54292"/>
              <a:gd name="adj2" fmla="val -142805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 +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  <p:bldP spid="19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1301</Words>
  <Application>Microsoft Office PowerPoint</Application>
  <PresentationFormat>Bildschirmpräsentation (4:3)</PresentationFormat>
  <Paragraphs>245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Google Sans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PowerPoint-Präsentation</vt:lpstr>
      <vt:lpstr>GitOps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76</cp:revision>
  <cp:lastPrinted>1996-08-01T16:36:58Z</cp:lastPrinted>
  <dcterms:created xsi:type="dcterms:W3CDTF">2024-05-03T10:07:43Z</dcterms:created>
  <dcterms:modified xsi:type="dcterms:W3CDTF">2024-05-23T11:16:22Z</dcterms:modified>
</cp:coreProperties>
</file>