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handoutMasterIdLst>
    <p:handoutMasterId r:id="rId41"/>
  </p:handoutMasterIdLst>
  <p:sldIdLst>
    <p:sldId id="288" r:id="rId3"/>
    <p:sldId id="289" r:id="rId4"/>
    <p:sldId id="291"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17" r:id="rId22"/>
    <p:sldId id="609" r:id="rId23"/>
    <p:sldId id="605" r:id="rId24"/>
    <p:sldId id="608" r:id="rId25"/>
    <p:sldId id="610" r:id="rId26"/>
    <p:sldId id="611" r:id="rId27"/>
    <p:sldId id="607" r:id="rId28"/>
    <p:sldId id="619" r:id="rId29"/>
    <p:sldId id="621" r:id="rId30"/>
    <p:sldId id="620" r:id="rId31"/>
    <p:sldId id="612" r:id="rId32"/>
    <p:sldId id="613" r:id="rId33"/>
    <p:sldId id="615" r:id="rId34"/>
    <p:sldId id="616" r:id="rId35"/>
    <p:sldId id="622" r:id="rId36"/>
    <p:sldId id="623" r:id="rId37"/>
    <p:sldId id="618" r:id="rId38"/>
    <p:sldId id="598" r:id="rId39"/>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Infra</a:t>
            </a:r>
            <a:r>
              <a:rPr lang="de-DE" dirty="0"/>
              <a:t> </a:t>
            </a:r>
            <a:r>
              <a:rPr lang="de-DE" dirty="0" err="1"/>
              <a:t>operator</a:t>
            </a:r>
            <a:endParaRPr lang="de-DE" dirty="0"/>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07.06.2024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3115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Tag-2_5-GitOps.ppt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github.com/argoproj-labs/argocd-image-updater" TargetMode="External"/><Relationship Id="rId7"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7.png"/><Relationship Id="rId4" Type="http://schemas.openxmlformats.org/officeDocument/2006/relationships/hyperlink" Target="https://fluxcd.io/flux/guides/image-update/" TargetMode="External"/><Relationship Id="rId9" Type="http://schemas.openxmlformats.org/officeDocument/2006/relationships/image" Target="../media/image11.png"/></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GitOps</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Die Idee dahinter</a:t>
            </a:r>
          </a:p>
          <a:p>
            <a:pPr>
              <a:buFont typeface="Arial" panose="020B0604020202020204" pitchFamily="34" charset="0"/>
              <a:buChar char="•"/>
            </a:pPr>
            <a:r>
              <a:rPr lang="de-DE" altLang="de-DE" dirty="0"/>
              <a:t>Softwareentwicklungs-Lebenszyklus größtenteils automatisiert</a:t>
            </a:r>
          </a:p>
          <a:p>
            <a:pPr lvl="1">
              <a:buFont typeface="Arial" panose="020B0604020202020204" pitchFamily="34" charset="0"/>
              <a:buChar char="•"/>
            </a:pPr>
            <a:r>
              <a:rPr lang="de-DE" altLang="de-DE" sz="1900" dirty="0"/>
              <a:t>Infrastruktur weitestgehend manuell</a:t>
            </a:r>
          </a:p>
          <a:p>
            <a:pPr lvl="2">
              <a:buFont typeface="Arial" panose="020B0604020202020204" pitchFamily="34" charset="0"/>
              <a:buChar char="•"/>
            </a:pPr>
            <a:r>
              <a:rPr lang="de-DE" altLang="de-DE" sz="1700" dirty="0">
                <a:sym typeface="Wingdings" panose="05000000000000000000" pitchFamily="2" charset="2"/>
              </a:rPr>
              <a:t></a:t>
            </a:r>
            <a:r>
              <a:rPr lang="de-DE" altLang="de-DE" sz="1700" dirty="0"/>
              <a:t> Benötigt spezialisierte Teams</a:t>
            </a:r>
          </a:p>
          <a:p>
            <a:pPr>
              <a:buFont typeface="Arial" panose="020B0604020202020204" pitchFamily="34" charset="0"/>
              <a:buChar char="•"/>
            </a:pPr>
            <a:r>
              <a:rPr lang="de-DE" altLang="de-DE" dirty="0"/>
              <a:t>Moderne Cloud-native Anwendungen auf Geschwindigkeit und Skalierbarkeit ausgerichtet</a:t>
            </a:r>
          </a:p>
          <a:p>
            <a:pPr lvl="1">
              <a:buFont typeface="Arial" panose="020B0604020202020204" pitchFamily="34" charset="0"/>
              <a:buChar char="•"/>
            </a:pPr>
            <a:r>
              <a:rPr lang="de-DE" altLang="de-DE" sz="1900" dirty="0"/>
              <a:t>Trend: Infrastruktur in die Cloud </a:t>
            </a:r>
          </a:p>
          <a:p>
            <a:pPr>
              <a:buFont typeface="Arial" panose="020B0604020202020204" pitchFamily="34" charset="0"/>
              <a:buChar char="•"/>
            </a:pPr>
            <a:r>
              <a:rPr lang="de-DE" altLang="de-DE" dirty="0"/>
              <a:t>Ziel: Infrastruktur-Bereitstellung automatisieren</a:t>
            </a:r>
          </a:p>
          <a:p>
            <a:pPr lvl="1">
              <a:buFont typeface="Arial" panose="020B0604020202020204" pitchFamily="34" charset="0"/>
              <a:buChar char="•"/>
            </a:pPr>
            <a:r>
              <a:rPr lang="de-DE" altLang="de-DE" sz="1900" dirty="0"/>
              <a:t>Operations-Teams nutzen Konfigurationsdateien als Code</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garantieren konsistente Infrastruktur; analog Softwarecode konsistente Binärdateien</a:t>
            </a:r>
          </a:p>
          <a:p>
            <a:pPr>
              <a:buFont typeface="Arial" panose="020B0604020202020204" pitchFamily="34" charset="0"/>
              <a:buChar char="•"/>
            </a:pP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Infrastruktur als Code (</a:t>
            </a:r>
            <a:r>
              <a:rPr lang="de-DE" dirty="0" err="1"/>
              <a:t>IaC</a:t>
            </a:r>
            <a:r>
              <a:rPr lang="de-DE" dirty="0"/>
              <a:t>) bereitstellen</a:t>
            </a:r>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endParaRPr lang="de-DE" dirty="0"/>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bietet mir das?</a:t>
            </a:r>
          </a:p>
          <a:p>
            <a:pPr>
              <a:buFont typeface="Arial" panose="020B0604020202020204" pitchFamily="34" charset="0"/>
              <a:buChar char="•"/>
            </a:pPr>
            <a:r>
              <a:rPr lang="de-DE" dirty="0"/>
              <a:t>Workflow für Anwendungsentwicklung</a:t>
            </a:r>
          </a:p>
          <a:p>
            <a:pPr>
              <a:buFont typeface="Arial" panose="020B0604020202020204" pitchFamily="34" charset="0"/>
              <a:buChar char="•"/>
            </a:pPr>
            <a:r>
              <a:rPr lang="de-DE" dirty="0"/>
              <a:t>Transparenz (</a:t>
            </a:r>
            <a:r>
              <a:rPr lang="de-DE" dirty="0" err="1"/>
              <a:t>git</a:t>
            </a:r>
            <a:r>
              <a:rPr lang="de-DE" dirty="0"/>
              <a:t>)</a:t>
            </a:r>
          </a:p>
          <a:p>
            <a:pPr>
              <a:buFont typeface="Arial" panose="020B0604020202020204" pitchFamily="34" charset="0"/>
              <a:buChar char="•"/>
            </a:pPr>
            <a:r>
              <a:rPr lang="de-DE" dirty="0"/>
              <a:t>Konsistenz (für Cluster, Clouds und On-</a:t>
            </a:r>
            <a:r>
              <a:rPr lang="de-DE" dirty="0" err="1"/>
              <a:t>Premise</a:t>
            </a:r>
            <a:r>
              <a:rPr lang="de-DE" dirty="0"/>
              <a:t>)</a:t>
            </a:r>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-Framework aufzubauen</a:t>
            </a:r>
          </a:p>
          <a:p>
            <a:pPr lvl="1">
              <a:buFont typeface="Arial" panose="020B0604020202020204" pitchFamily="34" charset="0"/>
              <a:buChar char="•"/>
            </a:pPr>
            <a:r>
              <a:rPr lang="de-DE" dirty="0" err="1"/>
              <a:t>Git-Repositories</a:t>
            </a:r>
            <a:endParaRPr lang="de-DE" dirty="0"/>
          </a:p>
          <a:p>
            <a:pPr lvl="1">
              <a:buFont typeface="Arial" panose="020B0604020202020204" pitchFamily="34" charset="0"/>
              <a:buChar char="•"/>
            </a:pPr>
            <a:r>
              <a:rPr lang="de-DE" dirty="0"/>
              <a:t>CI/CD-Tools (wie Jenkins, Spinnaker, </a:t>
            </a:r>
            <a:r>
              <a:rPr lang="de-DE" dirty="0" err="1"/>
              <a:t>cicleci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endParaRPr lang="de-DE" dirty="0"/>
          </a:p>
          <a:p>
            <a:pPr lvl="1">
              <a:buFont typeface="Arial" panose="020B0604020202020204" pitchFamily="34" charset="0"/>
              <a:buChar char="•"/>
            </a:pPr>
            <a:r>
              <a:rPr lang="de-DE" dirty="0" err="1"/>
              <a:t>Konfiugrationsmanagementtools</a:t>
            </a:r>
            <a:r>
              <a:rPr lang="de-DE" dirty="0"/>
              <a:t> (</a:t>
            </a:r>
            <a:r>
              <a:rPr lang="de-DE" dirty="0" err="1"/>
              <a:t>Ansible</a:t>
            </a:r>
            <a:r>
              <a:rPr lang="de-DE" dirty="0"/>
              <a:t>, Chef, puppet)</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r>
              <a:rPr lang="de-DE" dirty="0">
                <a:sym typeface="Wingdings" panose="05000000000000000000" pitchFamily="2" charset="2"/>
              </a:rPr>
              <a:t>:</a:t>
            </a: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a:t>
            </a:r>
            <a:r>
              <a:rPr lang="de-DE" dirty="0" err="1">
                <a:sym typeface="Wingdings" panose="05000000000000000000" pitchFamily="2" charset="2"/>
              </a:rPr>
              <a:t>life</a:t>
            </a:r>
            <a:r>
              <a:rPr lang="de-DE" dirty="0">
                <a:sym typeface="Wingdings" panose="05000000000000000000" pitchFamily="2" charset="2"/>
              </a:rPr>
              <a:t> </a:t>
            </a:r>
            <a:r>
              <a:rPr lang="de-DE" dirty="0" err="1">
                <a:sym typeface="Wingdings" panose="05000000000000000000" pitchFamily="2" charset="2"/>
              </a:rPr>
              <a:t>cycle</a:t>
            </a:r>
            <a:r>
              <a:rPr lang="de-DE" dirty="0">
                <a:sym typeface="Wingdings" panose="05000000000000000000" pitchFamily="2" charset="2"/>
              </a:rPr>
              <a:t> </a:t>
            </a:r>
            <a:r>
              <a:rPr lang="de-DE" dirty="0" err="1">
                <a:sym typeface="Wingdings" panose="05000000000000000000" pitchFamily="2" charset="2"/>
              </a:rPr>
              <a:t>management</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kein Muss!</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Bei </a:t>
            </a:r>
            <a:r>
              <a:rPr lang="de-DE" sz="2000" dirty="0" err="1"/>
              <a:t>GitOps</a:t>
            </a:r>
            <a:r>
              <a:rPr lang="de-DE" sz="2000" dirty="0"/>
              <a:t>: Änderungen über Pull-</a:t>
            </a:r>
            <a:r>
              <a:rPr lang="de-DE" sz="2000" dirty="0" err="1"/>
              <a:t>Requests</a:t>
            </a:r>
            <a:r>
              <a:rPr lang="de-DE" sz="2000" dirty="0"/>
              <a:t> (PR) oder </a:t>
            </a:r>
            <a:r>
              <a:rPr lang="de-DE" sz="2000" dirty="0" err="1"/>
              <a:t>Merge-Requests</a:t>
            </a:r>
            <a:r>
              <a:rPr lang="de-DE" sz="2000" dirty="0"/>
              <a:t> (MR)</a:t>
            </a:r>
          </a:p>
          <a:p>
            <a:pPr>
              <a:buFont typeface="Arial" panose="020B0604020202020204" pitchFamily="34" charset="0"/>
              <a:buChar char="•"/>
            </a:pPr>
            <a:r>
              <a:rPr lang="de-DE" sz="2000" dirty="0"/>
              <a:t>Neues Release?!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sitzt zwischen der </a:t>
            </a:r>
            <a:r>
              <a:rPr lang="de-DE" sz="1800" dirty="0" err="1"/>
              <a:t>GitOps</a:t>
            </a:r>
            <a:r>
              <a:rPr lang="de-DE" sz="1800" dirty="0"/>
              <a:t>-Pipeline und Orchestrierung (</a:t>
            </a:r>
            <a:r>
              <a:rPr lang="de-DE" sz="1800" dirty="0" err="1"/>
              <a:t>Kubernetes</a:t>
            </a:r>
            <a:r>
              <a:rPr lang="de-DE" sz="1800" dirty="0"/>
              <a:t>), holt neuen Zustand aus </a:t>
            </a:r>
            <a:r>
              <a:rPr lang="de-DE" sz="1800" dirty="0" err="1"/>
              <a:t>git</a:t>
            </a:r>
            <a:endParaRPr lang="de-DE" sz="1800" dirty="0"/>
          </a:p>
          <a:p>
            <a:pPr>
              <a:buFont typeface="Arial" panose="020B0604020202020204" pitchFamily="34" charset="0"/>
              <a:buChar char="•"/>
            </a:pPr>
            <a:r>
              <a:rPr lang="de-DE" sz="2000" dirty="0"/>
              <a:t>Änderungen im PR </a:t>
            </a:r>
            <a:r>
              <a:rPr lang="de-DE" sz="2000" dirty="0" err="1"/>
              <a:t>approved</a:t>
            </a:r>
            <a:r>
              <a:rPr lang="de-DE" sz="2000" dirty="0"/>
              <a:t> und </a:t>
            </a:r>
            <a:r>
              <a:rPr lang="de-DE" sz="2000" dirty="0" err="1"/>
              <a:t>merged</a:t>
            </a:r>
            <a:endParaRPr lang="de-DE" sz="2000" dirty="0"/>
          </a:p>
          <a:p>
            <a:pPr lvl="1">
              <a:buFont typeface="Arial" panose="020B0604020202020204" pitchFamily="34" charset="0"/>
              <a:buChar char="•"/>
            </a:pPr>
            <a:r>
              <a:rPr lang="de-DE" sz="1600" dirty="0">
                <a:sym typeface="Wingdings" panose="05000000000000000000" pitchFamily="2" charset="2"/>
              </a:rPr>
              <a:t> Infrastruktur aktualisiert</a:t>
            </a:r>
          </a:p>
          <a:p>
            <a:pPr lvl="1">
              <a:buFont typeface="Arial" panose="020B0604020202020204" pitchFamily="34" charset="0"/>
              <a:buChar char="•"/>
            </a:pPr>
            <a:r>
              <a:rPr lang="de-DE" sz="1600" dirty="0" err="1">
                <a:sym typeface="Wingdings" panose="05000000000000000000" pitchFamily="2" charset="2"/>
              </a:rPr>
              <a:t>Dev</a:t>
            </a:r>
            <a:r>
              <a:rPr lang="de-DE" sz="1600" dirty="0">
                <a:sym typeface="Wingdings" panose="05000000000000000000" pitchFamily="2" charset="2"/>
              </a:rPr>
              <a:t>-Teams nutzen weiterhin CI/CD Praktiken</a:t>
            </a:r>
            <a:endParaRPr lang="de-DE" sz="1600" dirty="0"/>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lvl="1">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Infrastruktur (als Code) ist </a:t>
            </a:r>
            <a:r>
              <a:rPr lang="de-DE" sz="2200" dirty="0" err="1"/>
              <a:t>auditierbar</a:t>
            </a:r>
            <a:r>
              <a:rPr lang="de-DE" sz="2200" dirty="0"/>
              <a:t> (</a:t>
            </a:r>
            <a:r>
              <a:rPr lang="de-DE" sz="2200" dirty="0" err="1"/>
              <a:t>git</a:t>
            </a:r>
            <a:r>
              <a:rPr lang="de-DE" sz="2200" dirty="0"/>
              <a:t> </a:t>
            </a:r>
            <a:r>
              <a:rPr lang="de-DE" sz="2200" dirty="0" err="1"/>
              <a:t>commit</a:t>
            </a:r>
            <a:r>
              <a:rPr lang="de-DE" sz="2200" dirty="0"/>
              <a: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err="1"/>
              <a:t>CIOps</a:t>
            </a:r>
            <a:r>
              <a:rPr lang="de-DE" dirty="0"/>
              <a:t> oft im CI Server hinterlegt…</a:t>
            </a:r>
          </a:p>
          <a:p>
            <a:pPr>
              <a:buFont typeface="Arial" panose="020B0604020202020204" pitchFamily="34" charset="0"/>
              <a:buChar char="•"/>
            </a:pPr>
            <a:r>
              <a:rPr lang="de-DE" dirty="0">
                <a:sym typeface="Wingdings" panose="05000000000000000000" pitchFamily="2" charset="2"/>
              </a:rPr>
              <a:t>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Secrets  Key Management System (KMS)</a:t>
            </a:r>
          </a:p>
          <a:p>
            <a:pPr lvl="1">
              <a:buFont typeface="Arial" panose="020B0604020202020204" pitchFamily="34" charset="0"/>
              <a:buChar char="•"/>
            </a:pPr>
            <a:r>
              <a:rPr lang="de-DE" dirty="0">
                <a:sym typeface="Wingdings" panose="05000000000000000000" pitchFamily="2" charset="2"/>
              </a:rPr>
              <a:t>Verschiedene KMS</a:t>
            </a:r>
          </a:p>
          <a:p>
            <a:pPr lvl="2">
              <a:buFont typeface="Arial" panose="020B0604020202020204" pitchFamily="34" charset="0"/>
              <a:buChar char="•"/>
            </a:pPr>
            <a:r>
              <a:rPr lang="de-DE" dirty="0">
                <a:sym typeface="Wingdings" panose="05000000000000000000" pitchFamily="2" charset="2"/>
              </a:rPr>
              <a:t>Proprietär – </a:t>
            </a:r>
            <a:r>
              <a:rPr lang="de-DE" dirty="0" err="1">
                <a:sym typeface="Wingdings" panose="05000000000000000000" pitchFamily="2" charset="2"/>
              </a:rPr>
              <a:t>idR</a:t>
            </a:r>
            <a:r>
              <a:rPr lang="de-DE" dirty="0">
                <a:sym typeface="Wingdings" panose="05000000000000000000" pitchFamily="2" charset="2"/>
              </a:rPr>
              <a:t>. Cloud-Anbieter (AWS, Azure, Google, …)</a:t>
            </a:r>
          </a:p>
          <a:p>
            <a:pPr lvl="2">
              <a:buFont typeface="Arial" panose="020B0604020202020204" pitchFamily="34" charset="0"/>
              <a:buChar char="•"/>
            </a:pPr>
            <a:r>
              <a:rPr lang="de-DE" dirty="0" err="1">
                <a:sym typeface="Wingdings" panose="05000000000000000000" pitchFamily="2" charset="2"/>
              </a:rPr>
              <a:t>Hashicrop</a:t>
            </a:r>
            <a:r>
              <a:rPr lang="de-DE" dirty="0">
                <a:sym typeface="Wingdings" panose="05000000000000000000" pitchFamily="2" charset="2"/>
              </a:rPr>
              <a:t> </a:t>
            </a:r>
            <a:r>
              <a:rPr lang="de-DE" dirty="0" err="1">
                <a:sym typeface="Wingdings" panose="05000000000000000000" pitchFamily="2" charset="2"/>
              </a:rPr>
              <a:t>Vault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dirty="0">
                <a:sym typeface="Wingdings" panose="05000000000000000000" pitchFamily="2" charset="2"/>
              </a:rPr>
              <a:t>Operator, Container Storage Interface (CSI) Driver, Sidecar (</a:t>
            </a:r>
            <a:r>
              <a:rPr lang="de-DE" dirty="0" err="1">
                <a:sym typeface="Wingdings" panose="05000000000000000000" pitchFamily="2" charset="2"/>
              </a:rPr>
              <a:t>Injector</a:t>
            </a:r>
            <a:r>
              <a:rPr lang="de-DE" dirty="0">
                <a:sym typeface="Wingdings" panose="05000000000000000000" pitchFamily="2" charset="2"/>
              </a:rPr>
              <a:t>), Helm/</a:t>
            </a:r>
            <a:r>
              <a:rPr lang="de-DE" dirty="0" err="1">
                <a:sym typeface="Wingdings" panose="05000000000000000000" pitchFamily="2" charset="2"/>
              </a:rPr>
              <a:t>Kustomize</a:t>
            </a:r>
            <a:r>
              <a:rPr lang="de-DE" dirty="0">
                <a:sym typeface="Wingdings" panose="05000000000000000000" pitchFamily="2" charset="2"/>
              </a:rPr>
              <a:t> Plugin, </a:t>
            </a:r>
            <a:r>
              <a:rPr lang="de-DE" dirty="0" err="1">
                <a:sym typeface="Wingdings" panose="05000000000000000000" pitchFamily="2" charset="2"/>
              </a:rPr>
              <a:t>GitOps</a:t>
            </a:r>
            <a:r>
              <a:rPr lang="de-DE"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 im 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1785597"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a:t>
            </a:r>
            <a:r>
              <a:rPr lang="de-DE" sz="900" dirty="0" err="1">
                <a:latin typeface="Arial" charset="0"/>
              </a:rPr>
              <a:t>providers</a:t>
            </a:r>
            <a:endParaRPr lang="de-DE" sz="900" dirty="0">
              <a:latin typeface="Arial" charset="0"/>
            </a:endParaRP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0" indent="0">
              <a:buNone/>
            </a:pPr>
            <a:r>
              <a:rPr lang="de-DE" dirty="0"/>
              <a:t>Verschiedene Möglichkeiten</a:t>
            </a:r>
          </a:p>
          <a:p>
            <a:pPr marL="457200" indent="-457200">
              <a:buFont typeface="+mj-lt"/>
              <a:buAutoNum type="arabicPeriod"/>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rabicPeriod"/>
            </a:pPr>
            <a:endParaRPr lang="de-DE" dirty="0"/>
          </a:p>
          <a:p>
            <a:pPr marL="457200" indent="-457200">
              <a:buFont typeface="+mj-lt"/>
              <a:buAutoNum type="arabicPeriod"/>
            </a:pPr>
            <a:r>
              <a:rPr lang="de-DE" dirty="0"/>
              <a:t>Ohne </a:t>
            </a:r>
            <a:r>
              <a:rPr lang="de-DE" dirty="0" err="1"/>
              <a:t>GitOps</a:t>
            </a:r>
            <a:r>
              <a:rPr lang="de-DE" dirty="0"/>
              <a:t> weiterentwickeln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Wingdings" panose="05000000000000000000" pitchFamily="2" charset="2"/>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Wird generell von abgeraten!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u="sng" dirty="0"/>
              <a:t>Grundlagen von </a:t>
            </a:r>
            <a:r>
              <a:rPr lang="de-DE" altLang="de-DE" sz="1400" u="sng" dirty="0" err="1"/>
              <a:t>GitOps</a:t>
            </a:r>
            <a:endParaRPr lang="de-DE" altLang="de-DE" sz="1400" u="sng"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a:t>
            </a:r>
            <a:r>
              <a:rPr lang="de-DE" sz="1800" kern="0" dirty="0" err="1"/>
              <a:t>image</a:t>
            </a:r>
            <a:r>
              <a:rPr lang="de-DE" sz="1800" kern="0" dirty="0"/>
              <a:t> </a:t>
            </a:r>
            <a:r>
              <a:rPr lang="de-DE" sz="1800" kern="0" dirty="0" err="1"/>
              <a:t>version</a:t>
            </a:r>
            <a:r>
              <a:rPr lang="de-DE" sz="1800" kern="0" dirty="0"/>
              <a:t>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Anwendung vs. </a:t>
            </a:r>
            <a:r>
              <a:rPr lang="de-DE" b="1" dirty="0" err="1"/>
              <a:t>GitOps</a:t>
            </a:r>
            <a:r>
              <a:rPr lang="de-DE" b="1" dirty="0"/>
              <a:t> Repo</a:t>
            </a:r>
          </a:p>
          <a:p>
            <a:pPr>
              <a:buFont typeface="Arial" panose="020B0604020202020204" pitchFamily="34" charset="0"/>
              <a:buChar char="•"/>
            </a:pPr>
            <a:r>
              <a:rPr lang="de-DE" sz="2000" dirty="0" err="1"/>
              <a:t>Anwendungs</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7" y="1902024"/>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beim </a:t>
            </a:r>
            <a:r>
              <a:rPr lang="de-DE" b="1" dirty="0" err="1"/>
              <a:t>GitOps</a:t>
            </a:r>
            <a:r>
              <a:rPr lang="de-DE" b="1" dirty="0"/>
              <a:t> Repo</a:t>
            </a:r>
          </a:p>
          <a:p>
            <a:pPr>
              <a:buFont typeface="Arial" panose="020B0604020202020204" pitchFamily="34" charset="0"/>
              <a:buChar char="•"/>
            </a:pPr>
            <a:r>
              <a:rPr lang="de-DE" dirty="0"/>
              <a:t>Mehrere Repos müssen gewartet werden</a:t>
            </a:r>
          </a:p>
          <a:p>
            <a:pPr>
              <a:buFont typeface="Arial" panose="020B0604020202020204" pitchFamily="34" charset="0"/>
              <a:buChar char="•"/>
            </a:pPr>
            <a:r>
              <a:rPr lang="de-DE" dirty="0" err="1"/>
              <a:t>Refactorings</a:t>
            </a:r>
            <a:r>
              <a:rPr lang="de-DE" dirty="0"/>
              <a:t> und tags sind schwerer</a:t>
            </a:r>
          </a:p>
          <a:p>
            <a:pPr>
              <a:buFont typeface="Arial" panose="020B0604020202020204" pitchFamily="34" charset="0"/>
              <a:buChar char="•"/>
            </a:pPr>
            <a:r>
              <a:rPr lang="de-DE" dirty="0"/>
              <a:t>Lokale Entwicklung wird komplizierter</a:t>
            </a:r>
          </a:p>
          <a:p>
            <a:pPr>
              <a:buFont typeface="Arial" panose="020B0604020202020204" pitchFamily="34" charset="0"/>
              <a:buChar char="•"/>
            </a:pPr>
            <a:r>
              <a:rPr lang="de-DE" dirty="0"/>
              <a:t>Shift-</a:t>
            </a:r>
            <a:r>
              <a:rPr lang="de-DE" dirty="0" err="1"/>
              <a:t>Left</a:t>
            </a:r>
            <a:r>
              <a:rPr lang="de-DE" dirty="0"/>
              <a:t>-Ansatz nur beim Anwendungscode (CI Server)</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3" y="2012173"/>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 </a:t>
            </a:r>
            <a:r>
              <a:rPr lang="de-DE" dirty="0" err="1"/>
              <a:t>Kustomize</a:t>
            </a:r>
            <a:r>
              <a:rPr lang="de-DE" dirty="0"/>
              <a:t> Controllers</a:t>
            </a:r>
          </a:p>
          <a:p>
            <a:pPr>
              <a:buFont typeface="Arial" panose="020B0604020202020204" pitchFamily="34" charset="0"/>
              <a:buChar char="•"/>
            </a:pPr>
            <a:r>
              <a:rPr lang="de-DE" dirty="0"/>
              <a:t>Operator für zusätzliche Tools</a:t>
            </a:r>
          </a:p>
          <a:p>
            <a:pPr lvl="1">
              <a:buFont typeface="Arial" panose="020B0604020202020204" pitchFamily="34" charset="0"/>
              <a:buChar char="•"/>
            </a:pPr>
            <a:r>
              <a:rPr lang="de-DE" dirty="0"/>
              <a:t>Beispielsweise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a:t>
            </a:r>
            <a:r>
              <a:rPr lang="de-DE" dirty="0" err="1"/>
              <a:t>handling</a:t>
            </a:r>
            <a:endParaRPr lang="de-DE" dirty="0"/>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DevOps best practices used for application development such as version control, collaboration, compliance, and CI/CD, and applies them to infrastructure automation.</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a:t>
            </a:r>
          </a:p>
          <a:p>
            <a:pPr marL="457200" indent="-457200">
              <a:buFont typeface="+mj-lt"/>
              <a:buAutoNum type="arabicPeriod"/>
            </a:pPr>
            <a:r>
              <a:rPr lang="de-DE" b="1" dirty="0" err="1"/>
              <a:t>Declarative</a:t>
            </a:r>
            <a:endParaRPr lang="de-DE" b="1" dirty="0"/>
          </a:p>
          <a:p>
            <a:pPr marL="457200" indent="-457200">
              <a:buFont typeface="+mj-lt"/>
              <a:buAutoNum type="arabicPeriod"/>
            </a:pPr>
            <a:r>
              <a:rPr lang="de-DE" b="1" dirty="0" err="1"/>
              <a:t>Versioned</a:t>
            </a:r>
            <a:r>
              <a:rPr lang="de-DE" b="1" dirty="0"/>
              <a:t> and </a:t>
            </a:r>
            <a:r>
              <a:rPr lang="de-DE" b="1" dirty="0" err="1"/>
              <a:t>Immutable</a:t>
            </a:r>
            <a:endParaRPr lang="de-DE" b="1" dirty="0"/>
          </a:p>
          <a:p>
            <a:pPr marL="457200" indent="-457200">
              <a:buFont typeface="+mj-lt"/>
              <a:buAutoNum type="arabicPeriod"/>
            </a:pPr>
            <a:r>
              <a:rPr lang="de-DE" b="1" dirty="0" err="1"/>
              <a:t>Pulled</a:t>
            </a:r>
            <a:r>
              <a:rPr lang="de-DE" b="1" dirty="0"/>
              <a:t> </a:t>
            </a:r>
            <a:r>
              <a:rPr lang="de-DE" b="1" dirty="0" err="1"/>
              <a:t>Automatically</a:t>
            </a:r>
            <a:endParaRPr lang="de-DE" b="1" dirty="0"/>
          </a:p>
          <a:p>
            <a:pPr marL="457200" indent="-457200">
              <a:buFont typeface="+mj-lt"/>
              <a:buAutoNum type="arabicPeriod"/>
            </a:pPr>
            <a:r>
              <a:rPr lang="de-DE" b="1" dirty="0" err="1"/>
              <a:t>Continuously</a:t>
            </a:r>
            <a:r>
              <a:rPr lang="de-DE" b="1" dirty="0"/>
              <a:t> </a:t>
            </a:r>
            <a:r>
              <a:rPr lang="de-DE" b="1" dirty="0" err="1"/>
              <a:t>Reconciled</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3344</Words>
  <Application>Microsoft Office PowerPoint</Application>
  <PresentationFormat>Bildschirmpräsentation (4:3)</PresentationFormat>
  <Paragraphs>697</Paragraphs>
  <Slides>37</Slides>
  <Notes>28</Notes>
  <HiddenSlides>0</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37</vt:i4>
      </vt:variant>
    </vt:vector>
  </HeadingPairs>
  <TitlesOfParts>
    <vt:vector size="50" baseType="lpstr">
      <vt:lpstr>-apple-system</vt:lpstr>
      <vt:lpstr>Arial</vt:lpstr>
      <vt:lpstr>Calibri</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2: Vertiefung Git-Workflow, CI/CD &amp; GitOps</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188</cp:revision>
  <cp:lastPrinted>1996-08-01T16:36:58Z</cp:lastPrinted>
  <dcterms:created xsi:type="dcterms:W3CDTF">2024-05-03T10:07:43Z</dcterms:created>
  <dcterms:modified xsi:type="dcterms:W3CDTF">2024-06-07T14:34:48Z</dcterms:modified>
</cp:coreProperties>
</file>