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288" r:id="rId3"/>
    <p:sldId id="289" r:id="rId4"/>
    <p:sldId id="291" r:id="rId5"/>
    <p:sldId id="597" r:id="rId6"/>
    <p:sldId id="649" r:id="rId7"/>
    <p:sldId id="645" r:id="rId8"/>
    <p:sldId id="648" r:id="rId9"/>
    <p:sldId id="646" r:id="rId10"/>
    <p:sldId id="639" r:id="rId11"/>
    <p:sldId id="640" r:id="rId12"/>
    <p:sldId id="641" r:id="rId13"/>
    <p:sldId id="642" r:id="rId14"/>
    <p:sldId id="643" r:id="rId15"/>
    <p:sldId id="635" r:id="rId16"/>
    <p:sldId id="627" r:id="rId17"/>
    <p:sldId id="628" r:id="rId18"/>
    <p:sldId id="629" r:id="rId19"/>
    <p:sldId id="630" r:id="rId20"/>
    <p:sldId id="631" r:id="rId21"/>
    <p:sldId id="636" r:id="rId22"/>
    <p:sldId id="637" r:id="rId23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9605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 hier: https://docs.gitlab.com/ee/ci/quick_start/tutorial.html</a:t>
            </a:r>
          </a:p>
          <a:p>
            <a:endParaRPr lang="de-DE" dirty="0"/>
          </a:p>
          <a:p>
            <a:r>
              <a:rPr lang="de-DE" dirty="0" err="1"/>
              <a:t>Docusaurus</a:t>
            </a:r>
            <a:r>
              <a:rPr lang="de-DE" dirty="0"/>
              <a:t>: https://docusaurus.io/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21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0006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6449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26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5989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4627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5677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6082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7452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1410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ci/quick_start/tutorial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CI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Versionskontrolle (VCS): Verwenden Sie ein robustes Versionskontrollsystem wie </a:t>
            </a:r>
            <a:r>
              <a:rPr lang="de-DE" sz="1800" dirty="0" err="1"/>
              <a:t>Git</a:t>
            </a:r>
            <a:r>
              <a:rPr lang="de-DE" sz="1800" dirty="0"/>
              <a:t> zur Verwaltung von Codeänderungen.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Die Wahl des VCS sollte mit dem Workflow, den Projektanforderungen und den Skalierungsplänen des Teams übereinstimmen.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Tests: Schreiben Sie Unit-Tests, Integrationstests und End-</a:t>
            </a:r>
            <a:r>
              <a:rPr lang="de-DE" sz="1800" dirty="0" err="1"/>
              <a:t>to</a:t>
            </a:r>
            <a:r>
              <a:rPr lang="de-DE" sz="1800" dirty="0"/>
              <a:t>-End-Tests zur automatischen Validierung von Codeänderungen.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Automatisierte </a:t>
            </a:r>
            <a:r>
              <a:rPr lang="de-DE" sz="1800" dirty="0" err="1"/>
              <a:t>Builds</a:t>
            </a:r>
            <a:r>
              <a:rPr lang="de-DE" sz="1800" dirty="0"/>
              <a:t>: Richten Sie automatisierte </a:t>
            </a:r>
            <a:r>
              <a:rPr lang="de-DE" sz="1800" dirty="0" err="1"/>
              <a:t>Build</a:t>
            </a:r>
            <a:r>
              <a:rPr lang="de-DE" sz="1800" dirty="0"/>
              <a:t>-Pipelines ein, die Code kompilieren, Anwendungen paketieren und Artefakte erstellen.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Häufige Integration: Ermutigen Sie Entwickler, Codeänderungen mehrmals täglich in das gemeinsame Repository zu integrieren.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dirty="0"/>
              <a:t>Feedback-Schleifen: Implementieren Sie Feedback-Mechanismen, um Entwickler über </a:t>
            </a:r>
            <a:r>
              <a:rPr lang="de-DE" sz="1800" dirty="0" err="1"/>
              <a:t>Build</a:t>
            </a:r>
            <a:r>
              <a:rPr lang="de-DE" sz="1800" dirty="0"/>
              <a:t>- und Testergebnisse zu informieren.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0" indent="0">
              <a:buNone/>
            </a:pPr>
            <a:r>
              <a:rPr lang="de-DE" sz="2000" b="1" dirty="0"/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GitLab</a:t>
            </a:r>
            <a:r>
              <a:rPr lang="de-DE" sz="2000" dirty="0"/>
              <a:t> CI/CD, Jenkins, </a:t>
            </a:r>
            <a:r>
              <a:rPr lang="de-DE" sz="2000" dirty="0" err="1"/>
              <a:t>CircleCI</a:t>
            </a:r>
            <a:r>
              <a:rPr lang="de-DE" sz="2000" dirty="0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223133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</a:t>
            </a:r>
            <a:r>
              <a:rPr lang="de-DE" sz="2000" b="1" dirty="0" err="1"/>
              <a:t>Delivery</a:t>
            </a:r>
            <a:r>
              <a:rPr lang="de-DE" sz="2000" b="1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erweitert die Prinzipien von CI zur Automatisierung der Anwendungsbereitstellung in verschiedene Umgebungen, einschließlich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CD stellt sicher, dass Software immer in einem einsatzbereiten Zustand ist und jederzeit in Produktion gehen kann.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Automatisierung des Bereitstellungsprozesses, Reduzierung des Risikos menschlicher Fehler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Häufigere Veröffentlichung neuer Funktionen und Fehlerbehebungen, schnellere Wertschöpfung für Benutzer.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Konsistente Bereitstellungsprozesse in allen Umgebungen, schnelle Verbesserungen durch häufige Releases und Benutzerfeedback.</a:t>
            </a:r>
          </a:p>
        </p:txBody>
      </p:sp>
    </p:spTree>
    <p:extLst>
      <p:ext uri="{BB962C8B-B14F-4D97-AF65-F5344CB8AC3E}">
        <p14:creationId xmlns:p14="http://schemas.microsoft.com/office/powerpoint/2010/main" val="305512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CD Best </a:t>
            </a:r>
            <a:r>
              <a:rPr lang="de-DE" sz="2000" b="1" dirty="0" err="1"/>
              <a:t>Practises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Automatisierte Tests: Kontinuierliche Tests in </a:t>
            </a:r>
            <a:r>
              <a:rPr lang="de-DE" sz="2000" dirty="0" err="1"/>
              <a:t>Staging</a:t>
            </a:r>
            <a:r>
              <a:rPr lang="de-DE" sz="2000" dirty="0"/>
              <a:t>-Umgebungen, die die Produktion nachahmen.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Bereitstellungspipelines: Erstellen Sie Bereitstellungspipelines mit mehreren Stufen, einschließlich </a:t>
            </a:r>
            <a:r>
              <a:rPr lang="de-DE" sz="2000" dirty="0" err="1"/>
              <a:t>Testing</a:t>
            </a:r>
            <a:r>
              <a:rPr lang="de-DE" sz="2000" dirty="0"/>
              <a:t>, </a:t>
            </a:r>
            <a:r>
              <a:rPr lang="de-DE" sz="2000" dirty="0" err="1"/>
              <a:t>Staging</a:t>
            </a:r>
            <a:r>
              <a:rPr lang="de-DE" sz="2000" dirty="0"/>
              <a:t> und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Blue-Green </a:t>
            </a:r>
            <a:r>
              <a:rPr lang="de-DE" sz="2000" dirty="0" err="1"/>
              <a:t>Deployments</a:t>
            </a:r>
            <a:r>
              <a:rPr lang="de-DE" sz="2000" dirty="0"/>
              <a:t>: Implementieren Sie Blue-Green </a:t>
            </a:r>
            <a:r>
              <a:rPr lang="de-DE" sz="2000" dirty="0" err="1"/>
              <a:t>Deployments</a:t>
            </a:r>
            <a:r>
              <a:rPr lang="de-DE" sz="2000" dirty="0"/>
              <a:t> zur Minimierung von Ausfallzeiten bei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Rollbackstrategien: Definieren Sie Rollbackstrategien für den Fall, dass Probleme bei der Bereitstellung auftreten.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Infrastruktur als Code (</a:t>
            </a:r>
            <a:r>
              <a:rPr lang="de-DE" sz="2000" dirty="0" err="1"/>
              <a:t>IaC</a:t>
            </a:r>
            <a:r>
              <a:rPr lang="de-DE" sz="2000" dirty="0"/>
              <a:t>): Definieren Sie Infrastruktur mit Code (z.B. Terraform oder AWS </a:t>
            </a:r>
            <a:r>
              <a:rPr lang="de-DE" sz="2000" dirty="0" err="1"/>
              <a:t>CloudFormation</a:t>
            </a:r>
            <a:r>
              <a:rPr lang="de-DE" sz="2000" dirty="0"/>
              <a:t>) für konsistente und reproduzierbare Umgebungen.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Docker, </a:t>
            </a:r>
            <a:r>
              <a:rPr lang="de-DE" sz="2000" dirty="0" err="1"/>
              <a:t>Kubernetes</a:t>
            </a:r>
            <a:r>
              <a:rPr lang="de-DE" sz="2000" dirty="0"/>
              <a:t>, Jenkins, Spinnaker, …</a:t>
            </a:r>
          </a:p>
        </p:txBody>
      </p:sp>
    </p:spTree>
    <p:extLst>
      <p:ext uri="{BB962C8B-B14F-4D97-AF65-F5344CB8AC3E}">
        <p14:creationId xmlns:p14="http://schemas.microsoft.com/office/powerpoint/2010/main" val="156524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Unterschiede CI und 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CI konzentriert sich auf die Integration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Hauptziel ist die Integration von Codeänderungen in ein gemeinsames Repository und die Sicherstellung, dass bestehende Funktionalitäten nicht beeinträchtigt werden.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u="sng" dirty="0"/>
              <a:t>CD konzentriert sich auf Lieferung und Bereitstellung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Erweiterung von CI durch Automatisierung des </a:t>
            </a:r>
            <a:r>
              <a:rPr lang="de-DE" sz="2000" dirty="0" err="1"/>
              <a:t>Builds</a:t>
            </a:r>
            <a:r>
              <a:rPr lang="de-DE" sz="2000" dirty="0"/>
              <a:t>, Testens und Bereitstellens von Anwendungen in verschiedene Umgebungen, letztlich bis hin zur Produktion.</a:t>
            </a:r>
          </a:p>
        </p:txBody>
      </p:sp>
    </p:spTree>
    <p:extLst>
      <p:ext uri="{BB962C8B-B14F-4D97-AF65-F5344CB8AC3E}">
        <p14:creationId xmlns:p14="http://schemas.microsoft.com/office/powerpoint/2010/main" val="390965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Änderungen am </a:t>
            </a:r>
            <a:r>
              <a:rPr lang="de-DE" dirty="0" err="1"/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5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Pipeline mit vier Stages (… auf vier Slides </a:t>
            </a:r>
            <a:r>
              <a:rPr lang="de-DE" b="1" dirty="0">
                <a:sym typeface="Wingdings" panose="05000000000000000000" pitchFamily="2" charset="2"/>
              </a:rPr>
              <a:t>)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# Use TLS </a:t>
            </a:r>
            <a:r>
              <a:rPr lang="de-DE" sz="1600" b="1" dirty="0">
                <a:latin typeface="Consolas" panose="020B0609020204030204" pitchFamily="49" charset="0"/>
              </a:rPr>
              <a:t>(kein Muss!)</a:t>
            </a:r>
            <a:r>
              <a:rPr lang="de-DE" sz="1600" dirty="0">
                <a:latin typeface="Consolas" panose="020B0609020204030204" pitchFamily="49" charset="0"/>
              </a:rPr>
              <a:t> https://docs.gitlab.com/ee/ci/docker/using_docker_build.html#tls-enabled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DOCKER_HOST: tcp://docker:2376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DOCKER_TLS_CERTDIR: "/</a:t>
            </a:r>
            <a:r>
              <a:rPr lang="de-DE" sz="1600" dirty="0" err="1">
                <a:latin typeface="Consolas" panose="020B0609020204030204" pitchFamily="49" charset="0"/>
              </a:rPr>
              <a:t>certs</a:t>
            </a:r>
            <a:r>
              <a:rPr lang="de-DE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another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anwendungs-spezifisches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Inhalt von hier übernehmen: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https://docs.gitlab.com/ee/ci/quick_start/tutorial.html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Das wird nochmal eine „komplexere“ Pipeline.</a:t>
            </a:r>
          </a:p>
        </p:txBody>
      </p:sp>
    </p:spTree>
    <p:extLst>
      <p:ext uri="{BB962C8B-B14F-4D97-AF65-F5344CB8AC3E}">
        <p14:creationId xmlns:p14="http://schemas.microsoft.com/office/powerpoint/2010/main" val="361298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C1737-D484-715E-7DED-B4DAE06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B5FFC-7C29-4CF8-B4D6-9549918B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7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D71A2-77C7-233E-99B5-C65F61B7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E273EC-803A-83B8-5F26-E5867491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Abschlussübung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Komplexe Pipeline mit </a:t>
            </a:r>
            <a:r>
              <a:rPr lang="de-DE" dirty="0" err="1"/>
              <a:t>Docusaurus</a:t>
            </a:r>
            <a:r>
              <a:rPr lang="de-DE" dirty="0"/>
              <a:t> und </a:t>
            </a:r>
            <a:r>
              <a:rPr lang="de-DE" dirty="0" err="1"/>
              <a:t>npm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8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Versionierungsstrategie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Continuous</a:t>
            </a:r>
            <a:r>
              <a:rPr lang="de-DE" sz="2000" dirty="0"/>
              <a:t> </a:t>
            </a:r>
            <a:r>
              <a:rPr lang="de-DE" sz="2000" dirty="0" err="1"/>
              <a:t>Delivery</a:t>
            </a:r>
            <a:r>
              <a:rPr lang="de-DE" sz="2000" dirty="0"/>
              <a:t> (CD)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Unterschiede CI und CD</a:t>
            </a:r>
          </a:p>
        </p:txBody>
      </p:sp>
    </p:spTree>
    <p:extLst>
      <p:ext uri="{BB962C8B-B14F-4D97-AF65-F5344CB8AC3E}">
        <p14:creationId xmlns:p14="http://schemas.microsoft.com/office/powerpoint/2010/main" val="112553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 gut definierter Workflow skizziert, wie Codeänderungen von der Entwicklung bis zur Bereitstellung fortschreiten.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Gitflow</a:t>
            </a:r>
            <a:r>
              <a:rPr lang="de-DE" sz="2000" dirty="0"/>
              <a:t>: </a:t>
            </a:r>
            <a:r>
              <a:rPr lang="de-DE" sz="2000" dirty="0" err="1"/>
              <a:t>Branching</a:t>
            </a:r>
            <a:r>
              <a:rPr lang="de-DE" sz="2000" dirty="0"/>
              <a:t>-Modell, das zwischen Feature-</a:t>
            </a:r>
            <a:r>
              <a:rPr lang="de-DE" sz="2000" dirty="0" err="1"/>
              <a:t>Branches</a:t>
            </a:r>
            <a:r>
              <a:rPr lang="de-DE" sz="2000" dirty="0"/>
              <a:t>, Release-</a:t>
            </a:r>
            <a:r>
              <a:rPr lang="de-DE" sz="2000" dirty="0" err="1"/>
              <a:t>Branches</a:t>
            </a:r>
            <a:r>
              <a:rPr lang="de-DE" sz="2000" dirty="0"/>
              <a:t> und Hotfixes unterscheidet, geeignet für Projekte mit klar definierten Release-Zyklen.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Workflow: Einige Projekte erfordern maßgeschneiderte Workflows, die spezifische Release-Strategien oder regulatorische Anforderungen berücksichtigen.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Der definierte Workflow dient als Fahrplan für das Entwicklungsteam und sorgt für konsistente Praktiken und effiziente Code-Integration.</a:t>
            </a:r>
          </a:p>
        </p:txBody>
      </p:sp>
    </p:spTree>
    <p:extLst>
      <p:ext uri="{BB962C8B-B14F-4D97-AF65-F5344CB8AC3E}">
        <p14:creationId xmlns:p14="http://schemas.microsoft.com/office/powerpoint/2010/main" val="354836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Versionierungsstrategie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Eine gut 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gewährleistet Konsistenz und Rückverfolgbarkeit der Software-Releases.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Semantische Versionierung (</a:t>
            </a:r>
            <a:r>
              <a:rPr lang="de-DE" sz="2000" dirty="0" err="1"/>
              <a:t>SemVer</a:t>
            </a:r>
            <a:r>
              <a:rPr lang="de-DE" sz="2000" dirty="0"/>
              <a:t>): Klare Formatierung von MAJOR.MINOR.PATCH, weit verbreitet und kommuniziert Kompatibilität und Änderungen effektiv.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Custom </a:t>
            </a:r>
            <a:r>
              <a:rPr lang="de-DE" sz="2000" dirty="0" err="1"/>
              <a:t>Versioning</a:t>
            </a:r>
            <a:r>
              <a:rPr lang="de-DE" sz="2000" dirty="0"/>
              <a:t>: Für Projekte mit speziellen Anforderungen kann eine benutzerdefinierte </a:t>
            </a:r>
            <a:r>
              <a:rPr lang="de-DE" sz="2000" dirty="0" err="1"/>
              <a:t>Versionierungsstrategie</a:t>
            </a:r>
            <a:r>
              <a:rPr lang="de-DE" sz="2000" dirty="0"/>
              <a:t> besser geeignet sein.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Klare Versionierung hilft, die Bedeutung jedes Releases zu verstehen und ermöglicht es Benutzern, fundierte Entscheidungen über Updates und Kompatibilität zu treffen.</a:t>
            </a:r>
          </a:p>
        </p:txBody>
      </p:sp>
    </p:spTree>
    <p:extLst>
      <p:ext uri="{BB962C8B-B14F-4D97-AF65-F5344CB8AC3E}">
        <p14:creationId xmlns:p14="http://schemas.microsoft.com/office/powerpoint/2010/main" val="223300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85EFD-0B12-A118-74A4-A33EE3E5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C08BC-C841-A94C-A976-502217A7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err="1"/>
              <a:t>Continuous</a:t>
            </a:r>
            <a:r>
              <a:rPr lang="de-DE" sz="2000" b="1" dirty="0"/>
              <a:t> Integration (CI)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Ist eine Vorgehensweise in der Softwareentwicklung, bei der die häufige Integration von Codeänderungen in ein gemeinsames (</a:t>
            </a:r>
            <a:r>
              <a:rPr lang="de-DE" sz="2000" dirty="0" err="1"/>
              <a:t>remotes</a:t>
            </a:r>
            <a:r>
              <a:rPr lang="de-DE" sz="2000" dirty="0"/>
              <a:t>) Repository im Vordergrund steht.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Ermöglicht die frühzeitige Erkennung im Entwicklungszyklus von Integrationsproblemen und Bugs, wodurch Kosten und Aufwand für deren Behebung reduziert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Entwickler können in kleineren, überschaubaren Schritten arbeiten und ihre Änderungen schnell integrieren und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Teams arbeiten kollaborativer, da CI das Teilen von Code und das schnelle Lösen von Konflikten fördert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CI stellt sicher, dass der Code stets bau- und testbar ist.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291748913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1494</Words>
  <Application>Microsoft Office PowerPoint</Application>
  <PresentationFormat>Bildschirmpräsentation (4:3)</PresentationFormat>
  <Paragraphs>212</Paragraphs>
  <Slides>21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Abschlussübung &amp; Diskussion</vt:lpstr>
      <vt:lpstr>Abschlussübung &amp; Diskussion</vt:lpstr>
      <vt:lpstr>Abschlussübung &amp; Diskussion</vt:lpstr>
      <vt:lpstr>Key Takeaways</vt:lpstr>
      <vt:lpstr>Key Takeaways</vt:lpstr>
      <vt:lpstr>Key Takeaways</vt:lpstr>
      <vt:lpstr>Key Takeaways</vt:lpstr>
      <vt:lpstr>Key Takeaways</vt:lpstr>
      <vt:lpstr>Key Takeaways</vt:lpstr>
      <vt:lpstr>Key Takeaways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  <vt:lpstr>Abschlussübung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401</cp:revision>
  <cp:lastPrinted>1996-08-01T16:36:58Z</cp:lastPrinted>
  <dcterms:created xsi:type="dcterms:W3CDTF">2024-05-03T10:07:43Z</dcterms:created>
  <dcterms:modified xsi:type="dcterms:W3CDTF">2024-06-06T13:45:53Z</dcterms:modified>
</cp:coreProperties>
</file>