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23"/>
  </p:notesMasterIdLst>
  <p:handoutMasterIdLst>
    <p:handoutMasterId r:id="rId124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21" r:id="rId18"/>
    <p:sldId id="609" r:id="rId19"/>
    <p:sldId id="625" r:id="rId20"/>
    <p:sldId id="338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597" r:id="rId32"/>
    <p:sldId id="350" r:id="rId33"/>
    <p:sldId id="335" r:id="rId34"/>
    <p:sldId id="336" r:id="rId35"/>
    <p:sldId id="337" r:id="rId36"/>
    <p:sldId id="610" r:id="rId37"/>
    <p:sldId id="399" r:id="rId38"/>
    <p:sldId id="626" r:id="rId39"/>
    <p:sldId id="627" r:id="rId40"/>
    <p:sldId id="611" r:id="rId41"/>
    <p:sldId id="612" r:id="rId42"/>
    <p:sldId id="613" r:id="rId43"/>
    <p:sldId id="614" r:id="rId44"/>
    <p:sldId id="628" r:id="rId45"/>
    <p:sldId id="629" r:id="rId46"/>
    <p:sldId id="599" r:id="rId47"/>
    <p:sldId id="333" r:id="rId48"/>
    <p:sldId id="329" r:id="rId49"/>
    <p:sldId id="330" r:id="rId50"/>
    <p:sldId id="600" r:id="rId51"/>
    <p:sldId id="334" r:id="rId52"/>
    <p:sldId id="368" r:id="rId53"/>
    <p:sldId id="353" r:id="rId54"/>
    <p:sldId id="357" r:id="rId55"/>
    <p:sldId id="601" r:id="rId56"/>
    <p:sldId id="358" r:id="rId57"/>
    <p:sldId id="359" r:id="rId58"/>
    <p:sldId id="360" r:id="rId59"/>
    <p:sldId id="361" r:id="rId60"/>
    <p:sldId id="362" r:id="rId61"/>
    <p:sldId id="602" r:id="rId62"/>
    <p:sldId id="364" r:id="rId63"/>
    <p:sldId id="365" r:id="rId64"/>
    <p:sldId id="366" r:id="rId65"/>
    <p:sldId id="367" r:id="rId66"/>
    <p:sldId id="376" r:id="rId67"/>
    <p:sldId id="371" r:id="rId68"/>
    <p:sldId id="375" r:id="rId69"/>
    <p:sldId id="377" r:id="rId70"/>
    <p:sldId id="378" r:id="rId71"/>
    <p:sldId id="379" r:id="rId72"/>
    <p:sldId id="380" r:id="rId73"/>
    <p:sldId id="381" r:id="rId74"/>
    <p:sldId id="372" r:id="rId75"/>
    <p:sldId id="389" r:id="rId76"/>
    <p:sldId id="373" r:id="rId77"/>
    <p:sldId id="374" r:id="rId78"/>
    <p:sldId id="386" r:id="rId79"/>
    <p:sldId id="370" r:id="rId80"/>
    <p:sldId id="369" r:id="rId81"/>
    <p:sldId id="382" r:id="rId82"/>
    <p:sldId id="383" r:id="rId83"/>
    <p:sldId id="384" r:id="rId84"/>
    <p:sldId id="385" r:id="rId85"/>
    <p:sldId id="615" r:id="rId86"/>
    <p:sldId id="616" r:id="rId87"/>
    <p:sldId id="630" r:id="rId88"/>
    <p:sldId id="631" r:id="rId89"/>
    <p:sldId id="632" r:id="rId90"/>
    <p:sldId id="603" r:id="rId91"/>
    <p:sldId id="390" r:id="rId92"/>
    <p:sldId id="391" r:id="rId93"/>
    <p:sldId id="392" r:id="rId94"/>
    <p:sldId id="604" r:id="rId95"/>
    <p:sldId id="394" r:id="rId96"/>
    <p:sldId id="395" r:id="rId97"/>
    <p:sldId id="396" r:id="rId98"/>
    <p:sldId id="605" r:id="rId99"/>
    <p:sldId id="393" r:id="rId100"/>
    <p:sldId id="397" r:id="rId101"/>
    <p:sldId id="606" r:id="rId102"/>
    <p:sldId id="398" r:id="rId103"/>
    <p:sldId id="400" r:id="rId104"/>
    <p:sldId id="401" r:id="rId105"/>
    <p:sldId id="402" r:id="rId106"/>
    <p:sldId id="403" r:id="rId107"/>
    <p:sldId id="404" r:id="rId108"/>
    <p:sldId id="405" r:id="rId109"/>
    <p:sldId id="406" r:id="rId110"/>
    <p:sldId id="617" r:id="rId111"/>
    <p:sldId id="618" r:id="rId112"/>
    <p:sldId id="619" r:id="rId113"/>
    <p:sldId id="633" r:id="rId114"/>
    <p:sldId id="634" r:id="rId115"/>
    <p:sldId id="635" r:id="rId116"/>
    <p:sldId id="636" r:id="rId117"/>
    <p:sldId id="607" r:id="rId118"/>
    <p:sldId id="407" r:id="rId119"/>
    <p:sldId id="408" r:id="rId120"/>
    <p:sldId id="409" r:id="rId121"/>
    <p:sldId id="410" r:id="rId12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8C5A"/>
    <a:srgbClr val="0249FC"/>
    <a:srgbClr val="037C03"/>
    <a:srgbClr val="FF6600"/>
    <a:srgbClr val="0D4F3C"/>
    <a:srgbClr val="FFFFFF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0" autoAdjust="0"/>
    <p:restoredTop sz="94586" autoAdjust="0"/>
  </p:normalViewPr>
  <p:slideViewPr>
    <p:cSldViewPr>
      <p:cViewPr varScale="1">
        <p:scale>
          <a:sx n="84" d="100"/>
          <a:sy n="84" d="100"/>
        </p:scale>
        <p:origin x="18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8622BE-63C8-EE28-B02B-89F2C7AF6E3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DB049-04B7-DC3D-33FE-36BB686587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45925977-852E-CABC-CA88-A3B71FF278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04082" y="6439598"/>
            <a:ext cx="1893467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Zusammenfügen von Änderungen auf Dateiebene</a:t>
            </a:r>
          </a:p>
          <a:p>
            <a:r>
              <a:rPr lang="de-DE" altLang="de-DE" dirty="0"/>
              <a:t>Aufteilung von Dateien in Sektionen</a:t>
            </a:r>
          </a:p>
          <a:p>
            <a:r>
              <a:rPr lang="de-DE" altLang="de-DE" dirty="0"/>
              <a:t>Vergleich seit letztem gemeinsamem Vorfahren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</a:t>
            </a:r>
            <a:r>
              <a:rPr lang="de-DE" altLang="de-DE" dirty="0">
                <a:solidFill>
                  <a:schemeClr val="accent6"/>
                </a:solidFill>
                <a:sym typeface="Wingdings" panose="05000000000000000000" pitchFamily="2" charset="2"/>
              </a:rPr>
              <a:t>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>
                <a:solidFill>
                  <a:srgbClr val="FF0000"/>
                </a:solidFill>
                <a:sym typeface="Wingdings" panose="05000000000000000000" pitchFamily="2" charset="2"/>
              </a:rPr>
              <a:t>Konflikt, kein automatisches Auflösen möglich</a:t>
            </a:r>
            <a:endParaRPr lang="de-DE" altLang="de-DE" dirty="0">
              <a:solidFill>
                <a:srgbClr val="FF0000"/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Interaktiver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"Hallo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r>
              <a:rPr lang="en-US" altLang="de-DE" sz="1400" dirty="0" err="1">
                <a:latin typeface="Consolas" panose="020B0609020204030204" pitchFamily="49" charset="0"/>
              </a:rPr>
              <a:t>Datei</a:t>
            </a:r>
            <a:r>
              <a:rPr lang="en-US" altLang="de-DE" sz="1400" dirty="0">
                <a:latin typeface="Consolas" panose="020B0609020204030204" pitchFamily="49" charset="0"/>
              </a:rPr>
              <a:t> 1 </a:t>
            </a:r>
            <a:r>
              <a:rPr lang="en-US" altLang="de-DE" sz="1400" dirty="0" err="1">
                <a:latin typeface="Consolas" panose="020B0609020204030204" pitchFamily="49" charset="0"/>
              </a:rPr>
              <a:t>aus</a:t>
            </a:r>
            <a:r>
              <a:rPr lang="en-US" altLang="de-DE" sz="1400" dirty="0">
                <a:latin typeface="Consolas" panose="020B0609020204030204" pitchFamily="49" charset="0"/>
              </a:rPr>
              <a:t>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b7414f2] Add content to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2 in feature5"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content to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338488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echo "Hello from file 1 in feature5"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"Fix content in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9b8b044] Fix content in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insertion(+), 1 deletion(-)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5848A9C-18D4-AEAE-5B8A-0F851AD623FE}"/>
              </a:ext>
            </a:extLst>
          </p:cNvPr>
          <p:cNvSpPr txBox="1"/>
          <p:nvPr/>
        </p:nvSpPr>
        <p:spPr bwMode="auto">
          <a:xfrm>
            <a:off x="827584" y="3439272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27584" y="4941168"/>
            <a:ext cx="4968552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152d64b Add content to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688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82418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altLang="de-DE" sz="1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407FBC-1DFE-4C42-45D7-4DA9F7984E80}"/>
              </a:ext>
            </a:extLst>
          </p:cNvPr>
          <p:cNvSpPr txBox="1"/>
          <p:nvPr/>
        </p:nvSpPr>
        <p:spPr bwMode="auto">
          <a:xfrm>
            <a:off x="865410" y="1503072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7d04764 Add feature5_file1.txt</a:t>
            </a:r>
            <a:br>
              <a:rPr lang="en-US" sz="1400">
                <a:latin typeface="Consolas" panose="020B0609020204030204" pitchFamily="49" charset="0"/>
              </a:rPr>
            </a:br>
            <a:r>
              <a:rPr lang="en-US" sz="1400">
                <a:latin typeface="Consolas" panose="020B0609020204030204" pitchFamily="49" charset="0"/>
              </a:rPr>
              <a:t>squash b7414f2 Add content to feature5_file1.txt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squash 152d64b Add content to feature5_file2.txt</a:t>
            </a:r>
          </a:p>
          <a:p>
            <a:pPr eaLnBrk="1" hangingPunct="1"/>
            <a:r>
              <a:rPr lang="en-US" sz="1400">
                <a:latin typeface="Consolas" panose="020B0609020204030204" pitchFamily="49" charset="0"/>
              </a:rPr>
              <a:t>pick 9b8b044 Fix content in feature5_file1.txt</a:t>
            </a:r>
            <a:endParaRPr lang="de-DE" sz="1400" dirty="0">
              <a:latin typeface="Consolas" panose="020B060902020403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8B2057-CE06-B7CF-A638-789CB624B40A}"/>
              </a:ext>
            </a:extLst>
          </p:cNvPr>
          <p:cNvSpPr txBox="1"/>
          <p:nvPr/>
        </p:nvSpPr>
        <p:spPr bwMode="auto">
          <a:xfrm>
            <a:off x="861156" y="2924944"/>
            <a:ext cx="5057597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7d04764 Add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squash b7414f2 Add content to feature5_file1.txt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fixup 9b8b044 Fix content in feature5_file1.txt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pick ab2fd0d Add feature5_file2.txt</a:t>
            </a:r>
          </a:p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squash 152d64b Add content to feature5_file2.txt</a:t>
            </a:r>
          </a:p>
        </p:txBody>
      </p:sp>
    </p:spTree>
    <p:extLst>
      <p:ext uri="{BB962C8B-B14F-4D97-AF65-F5344CB8AC3E}">
        <p14:creationId xmlns:p14="http://schemas.microsoft.com/office/powerpoint/2010/main" val="30491964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25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13: </a:t>
            </a:r>
            <a:r>
              <a:rPr lang="de-DE" altLang="de-DE" b="1" dirty="0" err="1"/>
              <a:t>Rebase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Commit </a:t>
            </a:r>
            <a:r>
              <a:rPr lang="en-US" altLang="de-DE" sz="1400" b="1" dirty="0" err="1">
                <a:latin typeface="Consolas" panose="020B0609020204030204" pitchFamily="49" charset="0"/>
              </a:rPr>
              <a:t>Nachrichten</a:t>
            </a:r>
            <a:r>
              <a:rPr lang="en-US" altLang="de-DE" sz="1400" b="1" dirty="0">
                <a:latin typeface="Consolas" panose="020B0609020204030204" pitchFamily="49" charset="0"/>
              </a:rPr>
              <a:t> </a:t>
            </a:r>
            <a:r>
              <a:rPr lang="en-US" altLang="de-DE" sz="1400" b="1" dirty="0" err="1">
                <a:latin typeface="Consolas" panose="020B0609020204030204" pitchFamily="49" charset="0"/>
              </a:rPr>
              <a:t>anpassen</a:t>
            </a:r>
            <a:endParaRPr lang="en-US" altLang="de-DE" sz="14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b="1" dirty="0">
                <a:latin typeface="Consolas" panose="020B0609020204030204" pitchFamily="49" charset="0"/>
              </a:rPr>
              <a:t>Editor </a:t>
            </a:r>
            <a:r>
              <a:rPr lang="en-US" altLang="de-DE" sz="1400" b="1" dirty="0" err="1">
                <a:latin typeface="Consolas" panose="020B0609020204030204" pitchFamily="49" charset="0"/>
              </a:rPr>
              <a:t>speichern</a:t>
            </a:r>
            <a:r>
              <a:rPr lang="en-US" altLang="de-DE" sz="1400" b="1" dirty="0">
                <a:latin typeface="Consolas" panose="020B0609020204030204" pitchFamily="49" charset="0"/>
              </a:rPr>
              <a:t> + </a:t>
            </a:r>
            <a:r>
              <a:rPr lang="en-US" altLang="de-DE" sz="1400" b="1" dirty="0" err="1">
                <a:latin typeface="Consolas" panose="020B0609020204030204" pitchFamily="49" charset="0"/>
              </a:rPr>
              <a:t>schließen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b="1" dirty="0" err="1">
                <a:latin typeface="Consolas" panose="020B0609020204030204" pitchFamily="49" charset="0"/>
              </a:rPr>
              <a:t>Ausgabe</a:t>
            </a:r>
            <a:r>
              <a:rPr lang="en-US" altLang="de-DE" sz="1400" b="1" dirty="0">
                <a:latin typeface="Consolas" panose="020B0609020204030204" pitchFamily="49" charset="0"/>
              </a:rPr>
              <a:t>:</a:t>
            </a:r>
            <a:br>
              <a:rPr lang="en-US" altLang="de-DE" sz="1400" b="1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rebase main --keep-base -</a:t>
            </a:r>
            <a:r>
              <a:rPr lang="en-US" altLang="de-DE" sz="1400" dirty="0" err="1">
                <a:latin typeface="Consolas" panose="020B0609020204030204" pitchFamily="49" charset="0"/>
              </a:rPr>
              <a:t>i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370186b]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21:35:09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[detached HEAD aeaefb5]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Date: Wed Jun 12 21:35:24 2024 +0200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9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aeaefb5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370186b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7494965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vs.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Aufgabe von </a:t>
            </a:r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: Änderungen in Branch einpflegen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vs.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falls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abgeschlossen und die Änderungen sollen nun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Weil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Übungsa</a:t>
            </a:r>
            <a:r>
              <a:rPr lang="de-DE" altLang="de-DE" b="1" dirty="0"/>
              <a:t>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status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On branch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nothing to commit, working tree clean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feature1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 err="1">
                <a:latin typeface="Consolas" panose="020B0609020204030204" pitchFamily="49" charset="0"/>
              </a:rPr>
              <a:t>Updating</a:t>
            </a:r>
            <a:r>
              <a:rPr lang="de-DE" altLang="de-DE" sz="1400" dirty="0">
                <a:latin typeface="Consolas" panose="020B0609020204030204" pitchFamily="49" charset="0"/>
              </a:rPr>
              <a:t> f252eb9..6c2b85a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Fast-forward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 | 1 +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2 </a:t>
            </a:r>
            <a:r>
              <a:rPr lang="de-DE" altLang="de-DE" sz="1400" dirty="0" err="1">
                <a:latin typeface="Consolas" panose="020B0609020204030204" pitchFamily="49" charset="0"/>
              </a:rPr>
              <a:t>files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2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</a:t>
            </a:r>
            <a:r>
              <a:rPr lang="de-DE" altLang="de-DE" sz="1400" dirty="0" err="1">
                <a:latin typeface="Consolas" panose="020B0609020204030204" pitchFamily="49" charset="0"/>
              </a:rPr>
              <a:t>features</a:t>
            </a:r>
            <a:r>
              <a:rPr lang="de-DE" altLang="de-DE" sz="1400" dirty="0">
                <a:latin typeface="Consolas" panose="020B0609020204030204" pitchFamily="49" charset="0"/>
              </a:rPr>
              <a:t>/feature1_file2.txt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7389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Lösung Übungs</a:t>
            </a:r>
            <a:r>
              <a:rPr lang="de-DE" sz="1800" b="1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de-DE" altLang="de-DE" sz="1800" b="1" dirty="0"/>
              <a:t>ufgabe 9: </a:t>
            </a:r>
            <a:r>
              <a:rPr lang="de-DE" altLang="de-DE" sz="1800" b="1" dirty="0" err="1"/>
              <a:t>Merging</a:t>
            </a:r>
            <a:endParaRPr lang="de-DE" altLang="de-DE" sz="18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feature2 -m "Merge feature2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features/feature2_file1.txt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create mode 100644 features/feature2_file1.txt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log --</a:t>
            </a:r>
            <a:r>
              <a:rPr lang="de-DE" altLang="de-DE" sz="1400" dirty="0" err="1">
                <a:latin typeface="Consolas" panose="020B0609020204030204" pitchFamily="49" charset="0"/>
              </a:rPr>
              <a:t>oneline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217b6ea (HEAD -&gt;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) </a:t>
            </a:r>
            <a:r>
              <a:rPr lang="de-DE" altLang="de-DE" sz="1400" dirty="0" err="1">
                <a:latin typeface="Consolas" panose="020B0609020204030204" pitchFamily="49" charset="0"/>
              </a:rPr>
              <a:t>Merge</a:t>
            </a:r>
            <a:r>
              <a:rPr lang="de-DE" altLang="de-DE" sz="1400" dirty="0">
                <a:latin typeface="Consolas" panose="020B0609020204030204" pitchFamily="49" charset="0"/>
              </a:rPr>
              <a:t> feature2 </a:t>
            </a:r>
            <a:r>
              <a:rPr lang="de-DE" altLang="de-DE" sz="1400" dirty="0" err="1">
                <a:latin typeface="Consolas" panose="020B0609020204030204" pitchFamily="49" charset="0"/>
              </a:rPr>
              <a:t>into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a8c94d1 (feature2) Add feature2_file1.txt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-d feature1 feature2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6c2b85a).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Deleted branch feature1 (was a8c94d1).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8F79549-A0B9-DB2C-1834-99B745AA542D}"/>
              </a:ext>
            </a:extLst>
          </p:cNvPr>
          <p:cNvSpPr/>
          <p:nvPr/>
        </p:nvSpPr>
        <p:spPr bwMode="auto">
          <a:xfrm>
            <a:off x="782543" y="3123824"/>
            <a:ext cx="4752528" cy="21602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345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</a:t>
            </a:r>
            <a:r>
              <a:rPr lang="de-DE" altLang="de-DE" i="1" kern="0" dirty="0"/>
              <a:t>rekursiven 3-Way-Merge </a:t>
            </a:r>
            <a:r>
              <a:rPr lang="de-DE" altLang="de-DE" kern="0" dirty="0"/>
              <a:t>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eindeutiger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Beispiel: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gemeinsamer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gemeinsamer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'main'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Änderungen der beiden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feature3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'feature3'</a:t>
            </a: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feature3"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feature"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[feature3 6305e99] Add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checkout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Switched </a:t>
            </a:r>
            <a:r>
              <a:rPr lang="de-DE" altLang="de-DE" sz="1400" dirty="0" err="1">
                <a:latin typeface="Consolas" panose="020B0609020204030204" pitchFamily="49" charset="0"/>
              </a:rPr>
              <a:t>to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branch</a:t>
            </a:r>
            <a:r>
              <a:rPr lang="de-DE" altLang="de-DE" sz="1400" dirty="0">
                <a:latin typeface="Consolas" panose="020B0609020204030204" pitchFamily="49" charset="0"/>
              </a:rPr>
              <a:t> '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echo "Hello </a:t>
            </a:r>
            <a:r>
              <a:rPr lang="de-DE" altLang="de-DE" sz="1400" dirty="0" err="1">
                <a:latin typeface="Consolas" panose="020B0609020204030204" pitchFamily="49" charset="0"/>
              </a:rPr>
              <a:t>from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 &gt;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add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git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commit</a:t>
            </a:r>
            <a:r>
              <a:rPr lang="de-DE" altLang="de-DE" sz="1400" dirty="0">
                <a:latin typeface="Consolas" panose="020B0609020204030204" pitchFamily="49" charset="0"/>
              </a:rPr>
              <a:t> -m "Add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"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[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r>
              <a:rPr lang="de-DE" altLang="de-DE" sz="1400" dirty="0">
                <a:latin typeface="Consolas" panose="020B0609020204030204" pitchFamily="49" charset="0"/>
              </a:rPr>
              <a:t> 4d34b7e] Add merge_conflict_file.txt on </a:t>
            </a:r>
            <a:r>
              <a:rPr lang="de-DE" altLang="de-DE" sz="1400" dirty="0" err="1">
                <a:latin typeface="Consolas" panose="020B0609020204030204" pitchFamily="49" charset="0"/>
              </a:rPr>
              <a:t>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1 </a:t>
            </a:r>
            <a:r>
              <a:rPr lang="de-DE" altLang="de-DE" sz="1400" dirty="0" err="1">
                <a:latin typeface="Consolas" panose="020B0609020204030204" pitchFamily="49" charset="0"/>
              </a:rPr>
              <a:t>file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changed</a:t>
            </a:r>
            <a:r>
              <a:rPr lang="de-DE" altLang="de-DE" sz="1400" dirty="0">
                <a:latin typeface="Consolas" panose="020B0609020204030204" pitchFamily="49" charset="0"/>
              </a:rPr>
              <a:t>, 1 </a:t>
            </a:r>
            <a:r>
              <a:rPr lang="de-DE" altLang="de-DE" sz="1400" dirty="0" err="1">
                <a:latin typeface="Consolas" panose="020B0609020204030204" pitchFamily="49" charset="0"/>
              </a:rPr>
              <a:t>insertion</a:t>
            </a:r>
            <a:r>
              <a:rPr lang="de-DE" altLang="de-DE" sz="1400" dirty="0">
                <a:latin typeface="Consolas" panose="020B0609020204030204" pitchFamily="49" charset="0"/>
              </a:rPr>
              <a:t>(+)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create</a:t>
            </a:r>
            <a:r>
              <a:rPr lang="de-DE" altLang="de-DE" sz="1400" dirty="0">
                <a:latin typeface="Consolas" panose="020B0609020204030204" pitchFamily="49" charset="0"/>
              </a:rPr>
              <a:t> </a:t>
            </a:r>
            <a:r>
              <a:rPr lang="de-DE" altLang="de-DE" sz="1400" dirty="0" err="1">
                <a:latin typeface="Consolas" panose="020B0609020204030204" pitchFamily="49" charset="0"/>
              </a:rPr>
              <a:t>mode</a:t>
            </a:r>
            <a:r>
              <a:rPr lang="de-DE" altLang="de-DE" sz="1400" dirty="0">
                <a:latin typeface="Consolas" panose="020B0609020204030204" pitchFamily="49" charset="0"/>
              </a:rPr>
              <a:t> 100644 merge_conflict_file.txt.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2048064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de-DE" sz="1400" dirty="0">
                <a:latin typeface="Consolas" panose="020B0609020204030204" pitchFamily="49" charset="0"/>
              </a:rPr>
              <a:t>$ git merge feature3 -m "Merge feature3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CONFLICT (add/add): Merge conflict in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Automatic merge failed; fix conflicts and then commit the result.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merge_conflict_file.txt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endParaRPr lang="de-DE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81EF3D97-28DC-1D45-CB1D-22E246E38A67}"/>
              </a:ext>
            </a:extLst>
          </p:cNvPr>
          <p:cNvSpPr txBox="1">
            <a:spLocks/>
          </p:cNvSpPr>
          <p:nvPr/>
        </p:nvSpPr>
        <p:spPr bwMode="auto">
          <a:xfrm>
            <a:off x="303214" y="5212198"/>
            <a:ext cx="851725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7"/>
            </a:pPr>
            <a:r>
              <a:rPr lang="en-US" altLang="de-DE" sz="1400" kern="0" dirty="0">
                <a:latin typeface="Consolas" panose="020B0609020204030204" pitchFamily="49" charset="0"/>
              </a:rPr>
              <a:t>$ git add merge_conflict_file.txt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$ git commit -m "Merge feature3 into main"</a:t>
            </a:r>
            <a:br>
              <a:rPr lang="en-US" altLang="de-DE" sz="1400" kern="0" dirty="0">
                <a:latin typeface="Consolas" panose="020B0609020204030204" pitchFamily="49" charset="0"/>
              </a:rPr>
            </a:br>
            <a:r>
              <a:rPr lang="en-US" altLang="de-DE" sz="1400" kern="0" dirty="0">
                <a:latin typeface="Consolas" panose="020B0609020204030204" pitchFamily="49" charset="0"/>
              </a:rPr>
              <a:t>[main b5e6af5] Merge feature3 into main</a:t>
            </a:r>
            <a:endParaRPr lang="de-DE" altLang="de-DE" kern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192E9C-79CF-0153-398E-124FB1333F20}"/>
              </a:ext>
            </a:extLst>
          </p:cNvPr>
          <p:cNvSpPr txBox="1"/>
          <p:nvPr/>
        </p:nvSpPr>
        <p:spPr bwMode="auto">
          <a:xfrm>
            <a:off x="1619673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&lt;&lt;&lt;&lt;&lt;&lt;&lt; HEAD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main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=======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&gt;&gt;&gt;&gt;&gt;&gt;&gt; feature3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7E2E24-CCFD-30E0-8867-FB24D721F8B5}"/>
              </a:ext>
            </a:extLst>
          </p:cNvPr>
          <p:cNvSpPr txBox="1"/>
          <p:nvPr/>
        </p:nvSpPr>
        <p:spPr bwMode="auto">
          <a:xfrm>
            <a:off x="5364088" y="3627601"/>
            <a:ext cx="2160240" cy="11695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400" dirty="0">
                <a:latin typeface="Consolas" panose="020B0609020204030204" pitchFamily="49" charset="0"/>
              </a:rPr>
              <a:t>Hello from feature3</a:t>
            </a: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DA9AF116-A24A-7E0B-AC82-1ADC79DF5B72}"/>
              </a:ext>
            </a:extLst>
          </p:cNvPr>
          <p:cNvSpPr/>
          <p:nvPr/>
        </p:nvSpPr>
        <p:spPr bwMode="auto">
          <a:xfrm>
            <a:off x="4175956" y="4032356"/>
            <a:ext cx="792088" cy="360040"/>
          </a:xfrm>
          <a:prstGeom prst="rightArrow">
            <a:avLst/>
          </a:prstGeom>
          <a:solidFill>
            <a:srgbClr val="03936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3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br>
              <a:rPr lang="de-DE" altLang="de-DE" dirty="0"/>
            </a:b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fügen Sie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keinen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b="1" dirty="0"/>
              <a:t>Semantisch</a:t>
            </a:r>
            <a:r>
              <a:rPr lang="de-DE" altLang="de-DE" dirty="0"/>
              <a:t> sind die Änderungen jedoch falsch.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e198063]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3 insertions(+)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sum-feature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'sum-feature'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$ </a:t>
            </a:r>
            <a:r>
              <a:rPr lang="de-DE" altLang="de-DE" sz="1400" dirty="0" err="1">
                <a:latin typeface="Consolas" panose="020B0609020204030204" pitchFamily="49" charset="0"/>
              </a:rPr>
              <a:t>nano</a:t>
            </a:r>
            <a:r>
              <a:rPr lang="de-DE" altLang="de-DE" sz="1400" dirty="0">
                <a:latin typeface="Consolas" panose="020B0609020204030204" pitchFamily="49" charset="0"/>
              </a:rPr>
              <a:t> sum.sh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[sum-feature 8cc89b8]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nano sum.sh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1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add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arguments output to sum.sh"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[main ec2628e] Add arguments output to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merge sum-feature -m "Merge sum feature into main"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Auto-merging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Merge made by the 'ort' strategy.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sum.sh | 1 +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</a:t>
            </a:r>
            <a:r>
              <a:rPr lang="en-US" altLang="de-DE" sz="1400" dirty="0" err="1">
                <a:latin typeface="Consolas" panose="020B0609020204030204" pitchFamily="49" charset="0"/>
              </a:rPr>
              <a:t>chmod</a:t>
            </a:r>
            <a:r>
              <a:rPr lang="en-US" altLang="de-DE" sz="1400" dirty="0">
                <a:latin typeface="Consolas" panose="020B0609020204030204" pitchFamily="49" charset="0"/>
              </a:rPr>
              <a:t> +x sum.sh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./sum.sh 4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are: 4 and 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Result: 9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Arguments were: 4 and 5</a:t>
            </a:r>
          </a:p>
          <a:p>
            <a:pPr marL="457200" indent="-457200">
              <a:buFont typeface="+mj-lt"/>
              <a:buAutoNum type="arabicPeriod" startAt="6"/>
            </a:pP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3858980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Zusätzliche 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ebenfalls möglich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abgezweigten,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Löschen </a:t>
            </a:r>
            <a:r>
              <a:rPr lang="de-DE" altLang="de-DE" dirty="0" err="1"/>
              <a:t>ungemergter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erzeugt Fehlermeldung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feature2'.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Beispiel: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Zusätzliche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Zusätzliche 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vs.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  <a:r>
              <a:rPr lang="de-DE" altLang="de-DE" i="1" dirty="0"/>
              <a:t>neu</a:t>
            </a:r>
            <a:r>
              <a:rPr lang="de-DE" altLang="de-DE" dirty="0"/>
              <a:t> erstellt</a:t>
            </a:r>
          </a:p>
          <a:p>
            <a:pPr lvl="1"/>
            <a:r>
              <a:rPr lang="de-DE" altLang="de-DE" i="1" dirty="0"/>
              <a:t>Unterschiedliche</a:t>
            </a:r>
            <a:r>
              <a:rPr lang="de-DE" altLang="de-DE" dirty="0"/>
              <a:t>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Commit-IDs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</a:t>
            </a:r>
            <a:r>
              <a:rPr lang="de-DE" altLang="de-DE" i="1" dirty="0"/>
              <a:t>Start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4860"/>
              </p:ext>
            </p:extLst>
          </p:nvPr>
        </p:nvGraphicFramePr>
        <p:xfrm>
          <a:off x="303214" y="2450303"/>
          <a:ext cx="8640960" cy="39187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an,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1715">
                <a:tc rowSpan="2"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171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116245"/>
                  </a:ext>
                </a:extLst>
              </a:tr>
              <a:tr h="633001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interaktiven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1715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7557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021899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241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u="sng" dirty="0">
                <a:solidFill>
                  <a:schemeClr val="tx2"/>
                </a:solidFill>
              </a:rPr>
              <a:t>nicht</a:t>
            </a:r>
            <a:r>
              <a:rPr lang="de-DE" altLang="de-DE" dirty="0">
                <a:solidFill>
                  <a:schemeClr val="tx2"/>
                </a:solidFill>
              </a:rPr>
              <a:t>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348338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</a:t>
            </a:r>
            <a:r>
              <a:rPr lang="de-DE" altLang="de-DE" i="1" dirty="0"/>
              <a:t>zwei</a:t>
            </a:r>
            <a:r>
              <a:rPr lang="de-DE" altLang="de-DE" dirty="0"/>
              <a:t>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</a:t>
            </a:r>
            <a:r>
              <a:rPr lang="de-DE" altLang="de-DE" i="1" dirty="0"/>
              <a:t>nicht</a:t>
            </a:r>
            <a:r>
              <a:rPr lang="de-DE" altLang="de-DE" dirty="0"/>
              <a:t>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30050881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2395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Cherry-Pick bereits im Branch vorhanden waren,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12910"/>
              </p:ext>
            </p:extLst>
          </p:nvPr>
        </p:nvGraphicFramePr>
        <p:xfrm>
          <a:off x="323528" y="1062945"/>
          <a:ext cx="8640960" cy="48473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2213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</a:t>
            </a:r>
            <a:r>
              <a:rPr lang="de-DE" altLang="de-DE" i="1" dirty="0"/>
              <a:t>während eines </a:t>
            </a:r>
            <a:r>
              <a:rPr lang="de-DE" altLang="de-DE" i="1" dirty="0" err="1"/>
              <a:t>Rebase</a:t>
            </a:r>
            <a:r>
              <a:rPr lang="de-DE" altLang="de-DE" i="1" dirty="0"/>
              <a:t> </a:t>
            </a:r>
            <a:r>
              <a:rPr lang="de-DE" altLang="de-DE" dirty="0"/>
              <a:t>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aktuellen Commit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resettet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45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801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„programmieren“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Schließen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'feature1'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Squashen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Zusammenführung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</a:t>
            </a:r>
            <a:r>
              <a:rPr lang="de-DE" altLang="de-DE" i="1" dirty="0"/>
              <a:t>verworfen</a:t>
            </a:r>
            <a:r>
              <a:rPr lang="de-DE" altLang="de-DE" dirty="0"/>
              <a:t>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. Solange man aber alleine auf dem Feature Branch arbeitet, ist ein </a:t>
            </a:r>
            <a:r>
              <a:rPr lang="de-DE" altLang="de-DE" dirty="0" err="1"/>
              <a:t>Rebase</a:t>
            </a:r>
            <a:r>
              <a:rPr lang="de-DE" altLang="de-DE" dirty="0"/>
              <a:t> die elegantere und sauberere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existiert.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git checkout -b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a new branch 'feature5'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de-DE" sz="1400" dirty="0">
                <a:latin typeface="Consolas" panose="020B0609020204030204" pitchFamily="49" charset="0"/>
              </a:rPr>
              <a:t>$ echo "feature5 file1 content" &gt;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feature5_file1.txt"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755776e]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echo "feature5 file2 content" &gt;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add features/feature5_file2.txt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$ git commit -m "Add feature5_file2.txt"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[feature5 34d451a]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1 file changed, 1 insertion(+)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 create mode 100644 features/feature5_file2.txt</a:t>
            </a:r>
            <a:endParaRPr lang="de-DE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21649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'main' 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</a:t>
            </a:r>
            <a:r>
              <a:rPr lang="fr-FR" altLang="de-DE" sz="1400" dirty="0" err="1">
                <a:latin typeface="Consolas" panose="020B0609020204030204" pitchFamily="49" charset="0"/>
              </a:rPr>
              <a:t>echo</a:t>
            </a:r>
            <a:r>
              <a:rPr lang="fr-FR" altLang="de-DE" sz="1400" dirty="0">
                <a:latin typeface="Consolas" panose="020B0609020204030204" pitchFamily="49" charset="0"/>
              </a:rPr>
              <a:t> "important content" &gt;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important_changes.txt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$ git commit -m "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changes" 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[main 615fcc9] </a:t>
            </a:r>
            <a:r>
              <a:rPr lang="fr-FR" altLang="de-DE" sz="1400" dirty="0" err="1">
                <a:latin typeface="Consolas" panose="020B0609020204030204" pitchFamily="49" charset="0"/>
              </a:rPr>
              <a:t>Add</a:t>
            </a:r>
            <a:r>
              <a:rPr lang="fr-FR" altLang="de-DE" sz="1400" dirty="0">
                <a:latin typeface="Consolas" panose="020B0609020204030204" pitchFamily="49" charset="0"/>
              </a:rPr>
              <a:t> important changes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1 file </a:t>
            </a:r>
            <a:r>
              <a:rPr lang="fr-FR" altLang="de-DE" sz="1400" dirty="0" err="1">
                <a:latin typeface="Consolas" panose="020B0609020204030204" pitchFamily="49" charset="0"/>
              </a:rPr>
              <a:t>changed</a:t>
            </a:r>
            <a:r>
              <a:rPr lang="fr-FR" altLang="de-DE" sz="1400" dirty="0">
                <a:latin typeface="Consolas" panose="020B0609020204030204" pitchFamily="49" charset="0"/>
              </a:rPr>
              <a:t>, 1 insertion(+)</a:t>
            </a:r>
            <a:br>
              <a:rPr lang="fr-FR" altLang="de-DE" sz="1400" dirty="0">
                <a:latin typeface="Consolas" panose="020B0609020204030204" pitchFamily="49" charset="0"/>
              </a:rPr>
            </a:br>
            <a:r>
              <a:rPr lang="fr-FR" altLang="de-DE" sz="1400" dirty="0">
                <a:latin typeface="Consolas" panose="020B0609020204030204" pitchFamily="49" charset="0"/>
              </a:rPr>
              <a:t> </a:t>
            </a:r>
            <a:r>
              <a:rPr lang="fr-FR" altLang="de-DE" sz="1400" dirty="0" err="1">
                <a:latin typeface="Consolas" panose="020B0609020204030204" pitchFamily="49" charset="0"/>
              </a:rPr>
              <a:t>create</a:t>
            </a:r>
            <a:r>
              <a:rPr lang="fr-FR" altLang="de-DE" sz="1400" dirty="0">
                <a:latin typeface="Consolas" panose="020B0609020204030204" pitchFamily="49" charset="0"/>
              </a:rPr>
              <a:t> mode 100644 important_changes.txt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checkout feature5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Switched to branch 'feature5'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34d451a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755776e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9623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Lösung 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rebase main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Successfully rebased and updated refs/heads/feature5.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ls -l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total 32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19:31 bin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19:43 build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 err="1">
                <a:latin typeface="Consolas" panose="020B0609020204030204" pitchFamily="49" charset="0"/>
              </a:rPr>
              <a:t>drwxr</a:t>
            </a: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xr</a:t>
            </a:r>
            <a:r>
              <a:rPr lang="en-US" altLang="de-DE" sz="1400" dirty="0">
                <a:latin typeface="Consolas" panose="020B0609020204030204" pitchFamily="49" charset="0"/>
              </a:rPr>
              <a:t>-x 2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4096 Jun 12 21:47 features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11 23:54 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14 Jun 12 20:54 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18 Jun 12 21:47 important_changes.txt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 20 Jun 12 21:19 merge_conflict_file.txt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-</a:t>
            </a:r>
            <a:r>
              <a:rPr lang="en-US" altLang="de-DE" sz="1400" dirty="0" err="1">
                <a:latin typeface="Consolas" panose="020B0609020204030204" pitchFamily="49" charset="0"/>
              </a:rPr>
              <a:t>rw</a:t>
            </a:r>
            <a:r>
              <a:rPr lang="en-US" altLang="de-DE" sz="1400" dirty="0">
                <a:latin typeface="Consolas" panose="020B0609020204030204" pitchFamily="49" charset="0"/>
              </a:rPr>
              <a:t>-r--r-- 1 user </a:t>
            </a:r>
            <a:r>
              <a:rPr lang="en-US" altLang="de-DE" sz="1400" dirty="0" err="1">
                <a:latin typeface="Consolas" panose="020B0609020204030204" pitchFamily="49" charset="0"/>
              </a:rPr>
              <a:t>user</a:t>
            </a:r>
            <a:r>
              <a:rPr lang="en-US" altLang="de-DE" sz="1400" dirty="0">
                <a:latin typeface="Consolas" panose="020B0609020204030204" pitchFamily="49" charset="0"/>
              </a:rPr>
              <a:t>  106 Jun 12 21:40 sum.sh$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endParaRPr lang="en-US" altLang="de-DE" sz="1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6"/>
            </a:pPr>
            <a:r>
              <a:rPr lang="en-US" altLang="de-DE" sz="1400" dirty="0">
                <a:latin typeface="Consolas" panose="020B0609020204030204" pitchFamily="49" charset="0"/>
              </a:rPr>
              <a:t>$ git log --</a:t>
            </a:r>
            <a:r>
              <a:rPr lang="en-US" altLang="de-DE" sz="1400" dirty="0" err="1">
                <a:latin typeface="Consolas" panose="020B0609020204030204" pitchFamily="49" charset="0"/>
              </a:rPr>
              <a:t>oneline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ab2fd0d (HEAD -&gt; feature5) Add feature5_file2.txt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7d04764 Add feature5_file1.txt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615fcc9 (main) Add important changes</a:t>
            </a:r>
            <a:br>
              <a:rPr lang="en-US" altLang="de-DE" sz="1400" dirty="0">
                <a:latin typeface="Consolas" panose="020B0609020204030204" pitchFamily="49" charset="0"/>
              </a:rPr>
            </a:br>
            <a:r>
              <a:rPr lang="en-US" altLang="de-DE" sz="1400" dirty="0">
                <a:latin typeface="Consolas" panose="020B0609020204030204" pitchFamily="49" charset="0"/>
              </a:rPr>
              <a:t>b025304 Merge sum feature into main</a:t>
            </a:r>
            <a:br>
              <a:rPr lang="de-DE" altLang="de-DE" sz="1400" dirty="0">
                <a:latin typeface="Consolas" panose="020B0609020204030204" pitchFamily="49" charset="0"/>
              </a:rPr>
            </a:br>
            <a:r>
              <a:rPr lang="de-DE" altLang="de-DE" sz="1400" dirty="0">
                <a:latin typeface="Consolas" panose="020B0609020204030204" pitchFamily="49" charset="0"/>
              </a:rPr>
              <a:t>...</a:t>
            </a:r>
          </a:p>
          <a:p>
            <a:pPr marL="457200" indent="-457200">
              <a:buFont typeface="+mj-lt"/>
              <a:buAutoNum type="arabicPeriod" startAt="6"/>
            </a:pPr>
            <a:endParaRPr lang="en-US" altLang="de-DE" sz="14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2E85426F-AED4-CF14-A446-67CE4106FD3C}"/>
              </a:ext>
            </a:extLst>
          </p:cNvPr>
          <p:cNvSpPr/>
          <p:nvPr/>
        </p:nvSpPr>
        <p:spPr bwMode="auto">
          <a:xfrm>
            <a:off x="827584" y="3573016"/>
            <a:ext cx="6192688" cy="21640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353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</a:t>
            </a:r>
            <a:r>
              <a:rPr lang="de-DE" altLang="de-DE" dirty="0"/>
              <a:t>-Konflikten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stagen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i="1" dirty="0" err="1"/>
              <a:t>Three</a:t>
            </a:r>
            <a:r>
              <a:rPr lang="de-DE" altLang="de-DE" i="1" dirty="0"/>
              <a:t>-Way-</a:t>
            </a:r>
            <a:r>
              <a:rPr lang="de-DE" altLang="de-DE" i="1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</a:t>
            </a:r>
            <a:r>
              <a:rPr lang="en-US" altLang="de-DE" sz="1200" dirty="0">
                <a:latin typeface="Consolas" panose="020B0609020204030204" pitchFamily="49" charset="0"/>
              </a:rPr>
              <a:t>'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 Auf öffentlichen oder geteilten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b="1" spc="-1" dirty="0" err="1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b="1" spc="-1" dirty="0">
                <a:solidFill>
                  <a:srgbClr val="FF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b="1" spc="-1" dirty="0">
                <a:solidFill>
                  <a:srgbClr val="FF0000"/>
                </a:solidFill>
                <a:latin typeface="Arial"/>
              </a:rPr>
              <a:t>  </a:t>
            </a:r>
            <a:endParaRPr lang="de-DE" sz="16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keinen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späteres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8579</Words>
  <Application>Microsoft Office PowerPoint</Application>
  <PresentationFormat>Bildschirmpräsentation (4:3)</PresentationFormat>
  <Paragraphs>1081</Paragraphs>
  <Slides>119</Slides>
  <Notes>2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119</vt:i4>
      </vt:variant>
    </vt:vector>
  </HeadingPairs>
  <TitlesOfParts>
    <vt:vector size="127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Merge-Konflikte</vt:lpstr>
      <vt:lpstr>Zusätzliche Befehle</vt:lpstr>
      <vt:lpstr>Merge – Zusätzliche Befehle </vt:lpstr>
      <vt:lpstr>Merge – Zusätzliche Befehle </vt:lpstr>
      <vt:lpstr>Merge – Zusätzliche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 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Cases</vt:lpstr>
      <vt:lpstr>Rebase – Use Cases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vs. Rebase</vt:lpstr>
      <vt:lpstr>Merge vs. Rebase</vt:lpstr>
      <vt:lpstr>Merge vs. Rebase</vt:lpstr>
      <vt:lpstr>Merge vs. Rebase</vt:lpstr>
      <vt:lpstr>Merge vs.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61</cp:revision>
  <cp:lastPrinted>1996-08-01T16:36:58Z</cp:lastPrinted>
  <dcterms:created xsi:type="dcterms:W3CDTF">2024-05-03T10:07:43Z</dcterms:created>
  <dcterms:modified xsi:type="dcterms:W3CDTF">2024-06-13T12:16:32Z</dcterms:modified>
</cp:coreProperties>
</file>