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7"/>
  </p:notesMasterIdLst>
  <p:handoutMasterIdLst>
    <p:handoutMasterId r:id="rId38"/>
  </p:handoutMasterIdLst>
  <p:sldIdLst>
    <p:sldId id="289" r:id="rId3"/>
    <p:sldId id="295" r:id="rId4"/>
    <p:sldId id="294" r:id="rId5"/>
    <p:sldId id="308" r:id="rId6"/>
    <p:sldId id="311" r:id="rId7"/>
    <p:sldId id="312" r:id="rId8"/>
    <p:sldId id="313" r:id="rId9"/>
    <p:sldId id="330" r:id="rId10"/>
    <p:sldId id="293" r:id="rId11"/>
    <p:sldId id="296" r:id="rId12"/>
    <p:sldId id="310" r:id="rId13"/>
    <p:sldId id="298" r:id="rId14"/>
    <p:sldId id="299" r:id="rId15"/>
    <p:sldId id="319" r:id="rId16"/>
    <p:sldId id="322" r:id="rId17"/>
    <p:sldId id="323" r:id="rId18"/>
    <p:sldId id="326" r:id="rId19"/>
    <p:sldId id="325" r:id="rId20"/>
    <p:sldId id="327" r:id="rId21"/>
    <p:sldId id="328" r:id="rId22"/>
    <p:sldId id="321" r:id="rId23"/>
    <p:sldId id="320" r:id="rId24"/>
    <p:sldId id="300" r:id="rId25"/>
    <p:sldId id="301" r:id="rId26"/>
    <p:sldId id="314" r:id="rId27"/>
    <p:sldId id="316" r:id="rId28"/>
    <p:sldId id="317" r:id="rId29"/>
    <p:sldId id="318" r:id="rId30"/>
    <p:sldId id="329" r:id="rId31"/>
    <p:sldId id="303" r:id="rId32"/>
    <p:sldId id="305" r:id="rId33"/>
    <p:sldId id="306" r:id="rId34"/>
    <p:sldId id="307" r:id="rId35"/>
    <p:sldId id="304" r:id="rId3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D4F3C"/>
    <a:srgbClr val="DDEEE8"/>
    <a:srgbClr val="008C5A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7554" autoAdjust="0"/>
  </p:normalViewPr>
  <p:slideViewPr>
    <p:cSldViewPr>
      <p:cViewPr>
        <p:scale>
          <a:sx n="100" d="100"/>
          <a:sy n="100" d="100"/>
        </p:scale>
        <p:origin x="72" y="-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49815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Container können vom Entwickler gepuscht und via Cloud in Produktion gepullt und gestartet werden</a:t>
            </a:r>
          </a:p>
          <a:p>
            <a:r>
              <a:rPr lang="de-DE" dirty="0"/>
              <a:t>Push via CD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09681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generiert mit deepai.org</a:t>
            </a:r>
            <a:br>
              <a:rPr lang="de-DE" dirty="0"/>
            </a:br>
            <a:br>
              <a:rPr lang="de-DE" dirty="0"/>
            </a:br>
            <a:r>
              <a:rPr lang="de-DE" dirty="0"/>
              <a:t>Installation ist sehr unterschiedlich aber sehr gut dokumentiert.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5555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Einzelne schritte dieses Beispiels werden genauer durchgegangen</a:t>
            </a:r>
            <a:br>
              <a:rPr lang="de-DE" dirty="0"/>
            </a:br>
            <a:r>
              <a:rPr lang="de-DE" dirty="0"/>
              <a:t>Schichten und Caching wird später weiter erläutert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09761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Für das Demo Projekt nicht notwendig, aber wird oft gebraucht.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33990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Anderer Dateiname muss beim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angegeben werden.</a:t>
            </a:r>
          </a:p>
          <a:p>
            <a:r>
              <a:rPr lang="de-DE" dirty="0"/>
              <a:t>Das Image wird nach jeden schritt (jeder </a:t>
            </a:r>
            <a:r>
              <a:rPr lang="de-DE" dirty="0" err="1"/>
              <a:t>layer</a:t>
            </a:r>
            <a:r>
              <a:rPr lang="de-DE" dirty="0"/>
              <a:t>) </a:t>
            </a:r>
            <a:r>
              <a:rPr lang="de-DE" dirty="0" err="1"/>
              <a:t>gecached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Nur wenn sich ein schritt verändert wird dieser (und alle danach) neu gebaut.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07952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8299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-f </a:t>
            </a:r>
            <a:r>
              <a:rPr lang="de-DE" dirty="0" err="1"/>
              <a:t>differentfile.file</a:t>
            </a:r>
            <a:r>
              <a:rPr lang="de-DE" dirty="0"/>
              <a:t> um eine anders benannte Datei zu benutzen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54495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run</a:t>
            </a:r>
            <a:r>
              <a:rPr lang="de-DE" dirty="0"/>
              <a:t> erstellt und startet Container direkt</a:t>
            </a:r>
          </a:p>
          <a:p>
            <a:r>
              <a:rPr lang="de-DE" dirty="0" err="1"/>
              <a:t>create</a:t>
            </a:r>
            <a:r>
              <a:rPr lang="de-DE" dirty="0"/>
              <a:t> erstellt nur den Container</a:t>
            </a:r>
          </a:p>
          <a:p>
            <a:r>
              <a:rPr lang="de-DE" dirty="0"/>
              <a:t>Container bekommen Namen zugewiesen</a:t>
            </a:r>
          </a:p>
          <a:p>
            <a:r>
              <a:rPr lang="de-DE" dirty="0"/>
              <a:t>Images und Container können in der Docker Desktop GUI sehr einfach verwaltet werden. Für Debugging sehr angenehm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8987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31032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SIGTERM Gibt dem Programm Möglichkeit zu reagieren und sich selbst Ordnungsgemäß zu stoppen</a:t>
            </a:r>
            <a:br>
              <a:rPr lang="de-DE" dirty="0"/>
            </a:br>
            <a:r>
              <a:rPr lang="de-DE" dirty="0"/>
              <a:t>SIGKILL würgt den Prozess sofort ab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22668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Vielleicht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darauf</a:t>
            </a:r>
            <a:r>
              <a:rPr lang="en-US" dirty="0"/>
              <a:t> </a:t>
            </a:r>
            <a:r>
              <a:rPr lang="en-US" dirty="0" err="1"/>
              <a:t>eingehen</a:t>
            </a:r>
            <a:r>
              <a:rPr lang="en-US" dirty="0"/>
              <a:t> </a:t>
            </a:r>
            <a:r>
              <a:rPr lang="en-US" dirty="0" err="1"/>
              <a:t>warum</a:t>
            </a:r>
            <a:r>
              <a:rPr lang="en-US" dirty="0"/>
              <a:t> Docker</a:t>
            </a:r>
            <a:r>
              <a:rPr lang="de-DE" dirty="0"/>
              <a:t>?</a:t>
            </a:r>
          </a:p>
          <a:p>
            <a:r>
              <a:rPr lang="de-DE" dirty="0"/>
              <a:t>Produktion und Entwicklungsumgebungen zueinander anpassen</a:t>
            </a:r>
          </a:p>
          <a:p>
            <a:r>
              <a:rPr lang="de-DE" dirty="0"/>
              <a:t>Mit Docker aufsetzen funktioniert in jeder Docker Umgebung gleich.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51778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20076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81772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Demo:</a:t>
            </a:r>
            <a:br>
              <a:rPr lang="de-DE" noProof="0" dirty="0"/>
            </a:br>
            <a:r>
              <a:rPr lang="de-DE" noProof="0" dirty="0"/>
              <a:t>Ähnlich zu Übungsaufgabe in der ausgeblendeten Folie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Image erstellen via </a:t>
            </a:r>
            <a:r>
              <a:rPr lang="de-DE" noProof="0" dirty="0" err="1"/>
              <a:t>Dockerfile</a:t>
            </a:r>
            <a:r>
              <a:rPr lang="de-DE" noProof="0" dirty="0"/>
              <a:t> im </a:t>
            </a:r>
            <a:r>
              <a:rPr lang="de-DE" noProof="0" dirty="0" err="1"/>
              <a:t>Example</a:t>
            </a:r>
            <a:r>
              <a:rPr lang="de-DE" noProof="0" dirty="0"/>
              <a:t> Ordner</a:t>
            </a:r>
            <a:br>
              <a:rPr lang="de-DE" noProof="0" dirty="0"/>
            </a:br>
            <a:r>
              <a:rPr lang="de-DE" noProof="0" dirty="0"/>
              <a:t>Container aus dem Image starten</a:t>
            </a:r>
          </a:p>
          <a:p>
            <a:r>
              <a:rPr lang="de-DE" noProof="0" dirty="0"/>
              <a:t>Logs und Dateisystem mittels Docker Desktop zeigen.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780188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Volumes</a:t>
            </a:r>
            <a:r>
              <a:rPr lang="de-DE" dirty="0"/>
              <a:t> sind nötig, um daten zwischen mehreren Containern des gleichen Images zu verwalten</a:t>
            </a:r>
          </a:p>
          <a:p>
            <a:r>
              <a:rPr lang="de-DE" dirty="0"/>
              <a:t>Werden ins Dateisystem direkt eingebunden</a:t>
            </a:r>
          </a:p>
          <a:p>
            <a:r>
              <a:rPr lang="de-DE" dirty="0"/>
              <a:t>In </a:t>
            </a:r>
            <a:r>
              <a:rPr lang="de-DE" dirty="0" err="1"/>
              <a:t>Dockerfile</a:t>
            </a:r>
            <a:r>
              <a:rPr lang="de-DE" dirty="0"/>
              <a:t> </a:t>
            </a:r>
            <a:r>
              <a:rPr lang="de-DE" dirty="0" err="1"/>
              <a:t>defininiert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630345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Kann in einer Datei mehrere Container, Netzwerke, </a:t>
            </a:r>
            <a:r>
              <a:rPr lang="de-DE" dirty="0" err="1"/>
              <a:t>Volumes</a:t>
            </a:r>
            <a:r>
              <a:rPr lang="de-DE" dirty="0"/>
              <a:t> definieren</a:t>
            </a:r>
            <a:br>
              <a:rPr lang="de-DE" dirty="0"/>
            </a:br>
            <a:r>
              <a:rPr lang="de-DE" dirty="0"/>
              <a:t>Definiert wie diese interagieren</a:t>
            </a:r>
            <a:br>
              <a:rPr lang="de-DE" dirty="0"/>
            </a:br>
            <a:r>
              <a:rPr lang="de-DE" dirty="0"/>
              <a:t>Docker </a:t>
            </a:r>
            <a:r>
              <a:rPr lang="de-DE" dirty="0" err="1"/>
              <a:t>Compose</a:t>
            </a:r>
            <a:r>
              <a:rPr lang="de-DE" dirty="0"/>
              <a:t> sehr nützlich, um mit Docker zu deployen oder komplexere Apps lokal zu testen.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517875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Für jeden </a:t>
            </a:r>
            <a:r>
              <a:rPr lang="de-DE" dirty="0" err="1"/>
              <a:t>Step</a:t>
            </a:r>
            <a:r>
              <a:rPr lang="de-DE" dirty="0"/>
              <a:t> ein Container</a:t>
            </a:r>
          </a:p>
          <a:p>
            <a:r>
              <a:rPr lang="de-DE" dirty="0"/>
              <a:t>Befehle werden sicher im Container ausgeführt</a:t>
            </a:r>
            <a:br>
              <a:rPr lang="de-DE" dirty="0"/>
            </a:br>
            <a:r>
              <a:rPr lang="de-DE" dirty="0"/>
              <a:t>Verschiedene </a:t>
            </a:r>
            <a:r>
              <a:rPr lang="de-DE" dirty="0" err="1"/>
              <a:t>Steps</a:t>
            </a:r>
            <a:r>
              <a:rPr lang="de-DE" dirty="0"/>
              <a:t> können unterschiedliche Container verwenden z.B. </a:t>
            </a:r>
            <a:r>
              <a:rPr lang="de-DE" dirty="0" err="1"/>
              <a:t>npm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, </a:t>
            </a:r>
            <a:r>
              <a:rPr lang="de-DE" dirty="0" err="1"/>
              <a:t>java</a:t>
            </a:r>
            <a:r>
              <a:rPr lang="de-DE" dirty="0"/>
              <a:t> </a:t>
            </a:r>
            <a:r>
              <a:rPr lang="de-DE" dirty="0" err="1"/>
              <a:t>build</a:t>
            </a:r>
            <a:br>
              <a:rPr lang="de-DE" dirty="0"/>
            </a:br>
            <a:r>
              <a:rPr lang="de-DE" dirty="0"/>
              <a:t>Container wird nach Export der Artefakte gelöscht</a:t>
            </a:r>
          </a:p>
          <a:p>
            <a:r>
              <a:rPr lang="de-DE" dirty="0"/>
              <a:t>Dateien können in </a:t>
            </a:r>
            <a:r>
              <a:rPr lang="de-DE" dirty="0" err="1"/>
              <a:t>Volumes</a:t>
            </a:r>
            <a:r>
              <a:rPr lang="de-DE" dirty="0"/>
              <a:t> </a:t>
            </a:r>
            <a:r>
              <a:rPr lang="de-DE" dirty="0" err="1"/>
              <a:t>gecached</a:t>
            </a:r>
            <a:r>
              <a:rPr lang="de-DE" dirty="0"/>
              <a:t>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89142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4410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Grundaufbau der Software, wird näher darauf eingegangen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60172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Daemon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ein Hintergrund Prozess der meist nicht direkt mit dem User interagiert. Oft endet der Name mit D</a:t>
            </a:r>
            <a:br>
              <a:rPr lang="de-DE" dirty="0"/>
            </a:br>
            <a:br>
              <a:rPr lang="de-DE" dirty="0"/>
            </a:br>
            <a:r>
              <a:rPr lang="de-DE" dirty="0"/>
              <a:t>Docker Host kann auf der gleichen Maschine laufen wie der Client, muss aber nicht.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58115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 Docker </a:t>
            </a:r>
            <a:r>
              <a:rPr lang="de-DE" dirty="0" err="1"/>
              <a:t>Compose</a:t>
            </a:r>
            <a:r>
              <a:rPr lang="de-DE" dirty="0"/>
              <a:t> wird später näher eingegangen</a:t>
            </a:r>
          </a:p>
          <a:p>
            <a:r>
              <a:rPr lang="de-DE" dirty="0" err="1"/>
              <a:t>Kommunizierung</a:t>
            </a:r>
            <a:r>
              <a:rPr lang="de-DE" dirty="0"/>
              <a:t> mittels REST, UNIX </a:t>
            </a:r>
            <a:r>
              <a:rPr lang="de-DE" dirty="0" err="1"/>
              <a:t>sockets</a:t>
            </a:r>
            <a:r>
              <a:rPr lang="de-DE" dirty="0"/>
              <a:t> oder ein Netzwerkinterface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7474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Nützlich zum Debuggen, Testen und Visualisieren. Gleiche Funktionalität wie die </a:t>
            </a:r>
            <a:r>
              <a:rPr lang="de-DE" dirty="0" err="1"/>
              <a:t>Consolensoftware</a:t>
            </a:r>
            <a:endParaRPr lang="de-DE" dirty="0"/>
          </a:p>
          <a:p>
            <a:r>
              <a:rPr lang="de-DE" dirty="0"/>
              <a:t>Enthält alles, was für die lokale Entwicklung nötig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82956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Images, Container und </a:t>
            </a:r>
            <a:r>
              <a:rPr lang="de-DE" dirty="0" err="1"/>
              <a:t>Registries</a:t>
            </a:r>
            <a:r>
              <a:rPr lang="de-DE" dirty="0"/>
              <a:t> sind die Wichtigsten Komponenten</a:t>
            </a:r>
          </a:p>
          <a:p>
            <a:r>
              <a:rPr lang="de-DE" dirty="0"/>
              <a:t>Sie werden auf den nächsten Folien beschrieben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07410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Bild ist Urheberrechtsfrei von unsplash.com</a:t>
            </a:r>
          </a:p>
          <a:p>
            <a:endParaRPr lang="de-DE" dirty="0"/>
          </a:p>
          <a:p>
            <a:r>
              <a:rPr lang="de-DE" dirty="0"/>
              <a:t>Daten innerhalb eines Containers werden mit dem Container gelöscht</a:t>
            </a:r>
            <a:br>
              <a:rPr lang="de-DE" dirty="0"/>
            </a:br>
            <a:r>
              <a:rPr lang="de-DE" dirty="0"/>
              <a:t>Container mehrere 100MB</a:t>
            </a:r>
            <a:br>
              <a:rPr lang="de-DE" dirty="0"/>
            </a:br>
            <a:r>
              <a:rPr lang="de-DE" dirty="0"/>
              <a:t>Starten meistens innerhalb einiger Sekunden</a:t>
            </a:r>
            <a:br>
              <a:rPr lang="de-DE" dirty="0"/>
            </a:br>
            <a:r>
              <a:rPr lang="de-DE" dirty="0"/>
              <a:t>Gut um schnell mehr Kapazität zu starten wenn man  schnell skalieren muss</a:t>
            </a:r>
            <a:br>
              <a:rPr lang="de-DE" dirty="0"/>
            </a:br>
            <a:r>
              <a:rPr lang="de-DE" dirty="0"/>
              <a:t>Container können in einem Netzwerk deutlich einfacher miteinander kommunizieren als VMs</a:t>
            </a:r>
            <a:br>
              <a:rPr lang="de-DE" dirty="0"/>
            </a:br>
            <a:r>
              <a:rPr lang="de-DE" dirty="0"/>
              <a:t>Brauchen etwas weniger </a:t>
            </a:r>
            <a:r>
              <a:rPr lang="de-DE" dirty="0" err="1"/>
              <a:t>resourcen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17615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ist Urheberrechtsfrei von unsplash.com</a:t>
            </a:r>
            <a:br>
              <a:rPr lang="de-DE" dirty="0"/>
            </a:br>
            <a:br>
              <a:rPr lang="de-DE" dirty="0"/>
            </a:br>
            <a:r>
              <a:rPr lang="de-DE" dirty="0"/>
              <a:t>Ähnlich zu einem VM-Image aber deutlich kleiner. Meist sehr minimalistisch, es ist wirklich nur das installiert was gebraucht wird.</a:t>
            </a:r>
            <a:br>
              <a:rPr lang="de-DE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7541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ockhaus-ag.de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07.06.2024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3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esktop/install/linux-install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hyperlink" Target="https://docs.docker.com/desktop/install/mac-install/" TargetMode="External"/><Relationship Id="rId4" Type="http://schemas.openxmlformats.org/officeDocument/2006/relationships/hyperlink" Target="https://docs.docker.com/desktop/install/windows-install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reference/dockerfil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storage/volumes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en-US" altLang="de-DE" dirty="0"/>
              <a:t>Agenda</a:t>
            </a:r>
            <a:endParaRPr lang="de-DE" alt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D25E95-B8E7-9391-5FA5-E84D7322D248}"/>
              </a:ext>
            </a:extLst>
          </p:cNvPr>
          <p:cNvSpPr txBox="1"/>
          <p:nvPr/>
        </p:nvSpPr>
        <p:spPr bwMode="auto">
          <a:xfrm>
            <a:off x="4139952" y="1229333"/>
            <a:ext cx="486231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b="1" dirty="0">
                <a:latin typeface="+mj-lt"/>
              </a:rPr>
              <a:t>Was ist ein Image?</a:t>
            </a:r>
            <a:endParaRPr lang="de-DE" sz="2000" b="1" dirty="0">
              <a:latin typeface="Arial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„Bauanleitung für Container“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Ein Image, viele Container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Werden in Schichten gebaut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Basieren auf anderen Images</a:t>
            </a:r>
          </a:p>
        </p:txBody>
      </p:sp>
      <p:pic>
        <p:nvPicPr>
          <p:cNvPr id="7" name="Inhaltsplatzhalter 6" descr="Ein Bild, das Elektronik, Compact Disc, Datenträger, CD enthält.&#10;&#10;Automatisch generierte Beschreibung">
            <a:extLst>
              <a:ext uri="{FF2B5EF4-FFF2-40B4-BE49-F238E27FC236}">
                <a16:creationId xmlns:a16="http://schemas.microsoft.com/office/drawing/2014/main" id="{E22FBDEF-E23A-233B-B93E-55198BCB9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" y="2802674"/>
            <a:ext cx="3985470" cy="3435060"/>
          </a:xfrm>
        </p:spPr>
      </p:pic>
    </p:spTree>
    <p:extLst>
      <p:ext uri="{BB962C8B-B14F-4D97-AF65-F5344CB8AC3E}">
        <p14:creationId xmlns:p14="http://schemas.microsoft.com/office/powerpoint/2010/main" val="2158894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7EAB6-74ED-54FA-3F14-5963C1F3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A0C048-49AD-EA74-C1E3-85986D3E3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196752"/>
            <a:ext cx="8516937" cy="2232248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Docker </a:t>
            </a:r>
            <a:r>
              <a:rPr lang="de-DE" sz="2400" b="1" dirty="0" err="1">
                <a:latin typeface="+mj-lt"/>
              </a:rPr>
              <a:t>Registries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Remote Storage für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mit tags gepusht und gepullt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Gibt öffentliche </a:t>
            </a:r>
            <a:r>
              <a:rPr lang="de-DE" dirty="0" err="1"/>
              <a:t>Registries</a:t>
            </a:r>
            <a:r>
              <a:rPr lang="de-DE" dirty="0"/>
              <a:t> (</a:t>
            </a:r>
            <a:r>
              <a:rPr lang="de-DE" dirty="0" err="1"/>
              <a:t>DockerHub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Private </a:t>
            </a:r>
            <a:r>
              <a:rPr lang="de-DE" dirty="0" err="1"/>
              <a:t>Registries</a:t>
            </a:r>
            <a:r>
              <a:rPr lang="de-DE" dirty="0"/>
              <a:t> können selbst gehostet werden</a:t>
            </a:r>
          </a:p>
        </p:txBody>
      </p:sp>
      <p:sp>
        <p:nvSpPr>
          <p:cNvPr id="5" name="Wolke 4">
            <a:extLst>
              <a:ext uri="{FF2B5EF4-FFF2-40B4-BE49-F238E27FC236}">
                <a16:creationId xmlns:a16="http://schemas.microsoft.com/office/drawing/2014/main" id="{51EE1670-391D-CCD3-5B0A-16118DFF850B}"/>
              </a:ext>
            </a:extLst>
          </p:cNvPr>
          <p:cNvSpPr/>
          <p:nvPr/>
        </p:nvSpPr>
        <p:spPr bwMode="auto">
          <a:xfrm>
            <a:off x="3493489" y="3939733"/>
            <a:ext cx="2157021" cy="1038304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Registry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7" name="Grafik 6" descr="Monitor Silhouette">
            <a:extLst>
              <a:ext uri="{FF2B5EF4-FFF2-40B4-BE49-F238E27FC236}">
                <a16:creationId xmlns:a16="http://schemas.microsoft.com/office/drawing/2014/main" id="{341F74B7-DB47-090F-980C-19F3FD239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7163" y="5371836"/>
            <a:ext cx="914400" cy="914400"/>
          </a:xfrm>
          <a:prstGeom prst="rect">
            <a:avLst/>
          </a:prstGeom>
        </p:spPr>
      </p:pic>
      <p:pic>
        <p:nvPicPr>
          <p:cNvPr id="8" name="Grafik 7" descr="Monitor Silhouette">
            <a:extLst>
              <a:ext uri="{FF2B5EF4-FFF2-40B4-BE49-F238E27FC236}">
                <a16:creationId xmlns:a16="http://schemas.microsoft.com/office/drawing/2014/main" id="{FA362283-6780-DFD5-A58E-CEF2FB4EA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0414" y="5371836"/>
            <a:ext cx="914400" cy="914400"/>
          </a:xfrm>
          <a:prstGeom prst="rect">
            <a:avLst/>
          </a:prstGeom>
        </p:spPr>
      </p:pic>
      <p:pic>
        <p:nvPicPr>
          <p:cNvPr id="9" name="Grafik 8" descr="Monitor Silhouette">
            <a:extLst>
              <a:ext uri="{FF2B5EF4-FFF2-40B4-BE49-F238E27FC236}">
                <a16:creationId xmlns:a16="http://schemas.microsoft.com/office/drawing/2014/main" id="{94934086-A753-0C43-7E9C-A23358841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1760" y="5371836"/>
            <a:ext cx="914400" cy="914400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254DA33-40E3-89C9-DEB5-4630EB2BBE5D}"/>
              </a:ext>
            </a:extLst>
          </p:cNvPr>
          <p:cNvCxnSpPr/>
          <p:nvPr/>
        </p:nvCxnSpPr>
        <p:spPr bwMode="auto">
          <a:xfrm flipV="1">
            <a:off x="2868960" y="4725144"/>
            <a:ext cx="457200" cy="646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0626A77-E6E7-C0EE-9CE9-67DAC9B9FFA3}"/>
              </a:ext>
            </a:extLst>
          </p:cNvPr>
          <p:cNvCxnSpPr>
            <a:cxnSpLocks/>
          </p:cNvCxnSpPr>
          <p:nvPr/>
        </p:nvCxnSpPr>
        <p:spPr bwMode="auto">
          <a:xfrm>
            <a:off x="5677163" y="4725144"/>
            <a:ext cx="457200" cy="646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86B2BA1-5F69-3476-473E-45086D1C154B}"/>
              </a:ext>
            </a:extLst>
          </p:cNvPr>
          <p:cNvCxnSpPr/>
          <p:nvPr/>
        </p:nvCxnSpPr>
        <p:spPr bwMode="auto">
          <a:xfrm>
            <a:off x="6009361" y="4725144"/>
            <a:ext cx="1398253" cy="646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60710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E4A83-84EC-B82D-E998-FF915EC6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Lokale Entwicklung mit Docker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01A366D-2B42-0C82-3243-4264BCF2A98D}"/>
              </a:ext>
            </a:extLst>
          </p:cNvPr>
          <p:cNvSpPr txBox="1"/>
          <p:nvPr/>
        </p:nvSpPr>
        <p:spPr bwMode="auto">
          <a:xfrm>
            <a:off x="251520" y="1268760"/>
            <a:ext cx="864096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eaLnBrk="1" hangingPunct="1"/>
            <a:r>
              <a:rPr lang="de-DE" b="1" dirty="0">
                <a:latin typeface="Arial" charset="0"/>
              </a:rPr>
              <a:t>Installation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</a:rPr>
              <a:t>Plattformabhängig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</a:rPr>
              <a:t>Anleitungen in der Dokumentation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  <a:hlinkClick r:id="rId3"/>
              </a:rPr>
              <a:t>https://docs.docker.com/desktop/install/linux-install/</a:t>
            </a:r>
            <a:endParaRPr lang="de-DE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  <a:hlinkClick r:id="rId4"/>
              </a:rPr>
              <a:t>https://docs.docker.com/desktop/install/windows-install/</a:t>
            </a:r>
            <a:endParaRPr lang="de-DE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  <a:hlinkClick r:id="rId5"/>
              </a:rPr>
              <a:t>https://docs.docker.com/desktop/install/mac-install/</a:t>
            </a:r>
            <a:r>
              <a:rPr lang="de-DE" dirty="0">
                <a:latin typeface="Arial" charset="0"/>
              </a:rPr>
              <a:t> 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36737A79-D19F-A316-116A-2CE10326A651}"/>
              </a:ext>
            </a:extLst>
          </p:cNvPr>
          <p:cNvSpPr txBox="1">
            <a:spLocks/>
          </p:cNvSpPr>
          <p:nvPr/>
        </p:nvSpPr>
        <p:spPr bwMode="auto">
          <a:xfrm>
            <a:off x="285750" y="150813"/>
            <a:ext cx="555466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9pPr>
          </a:lstStyle>
          <a:p>
            <a:r>
              <a:rPr lang="de-DE" altLang="de-DE" kern="0"/>
              <a:t>Lokale Entwicklung mit Docker</a:t>
            </a:r>
            <a:endParaRPr lang="de-DE" altLang="de-DE" kern="0" dirty="0"/>
          </a:p>
        </p:txBody>
      </p:sp>
      <p:pic>
        <p:nvPicPr>
          <p:cNvPr id="11" name="Inhaltsplatzhalter 10" descr="Ein Bild, das Cartoon, Hut, Menschliches Gesicht, Buch enthält.&#10;&#10;Automatisch generierte Beschreibung">
            <a:extLst>
              <a:ext uri="{FF2B5EF4-FFF2-40B4-BE49-F238E27FC236}">
                <a16:creationId xmlns:a16="http://schemas.microsoft.com/office/drawing/2014/main" id="{A7B21973-93E5-A6AA-FE4F-FFE4C7985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575546"/>
            <a:ext cx="3605560" cy="2804325"/>
          </a:xfr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904553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790D7-E6E3-398A-4B67-16E1FB99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4639B2-6C8D-6B20-E376-7BC7E127E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1" y="1268760"/>
            <a:ext cx="8534430" cy="216024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Erstellen von Images</a:t>
            </a:r>
            <a:endParaRPr lang="de-DE" b="1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Erstellung mittels </a:t>
            </a:r>
            <a:r>
              <a:rPr lang="de-DE" dirty="0" err="1"/>
              <a:t>Dockerfile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Definiert die einzelnen Schichten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Ähnlich wie ein </a:t>
            </a:r>
            <a:r>
              <a:rPr lang="de-DE" dirty="0" err="1"/>
              <a:t>Script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66E276A-F5D5-247A-7912-37944920D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1989" y="3429000"/>
            <a:ext cx="3522269" cy="262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57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FROM &lt;Image&gt;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Basis für das neue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lokal oder in </a:t>
            </a:r>
            <a:r>
              <a:rPr lang="de-DE" dirty="0" err="1"/>
              <a:t>Registries</a:t>
            </a:r>
            <a:r>
              <a:rPr lang="de-DE" dirty="0"/>
              <a:t> sein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fehlt, wird das Image „</a:t>
            </a:r>
            <a:r>
              <a:rPr lang="de-DE" dirty="0" err="1"/>
              <a:t>scratch</a:t>
            </a:r>
            <a:r>
              <a:rPr lang="de-DE" dirty="0"/>
              <a:t>“ als Basis verwendet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Nur eine Basis pro </a:t>
            </a:r>
            <a:r>
              <a:rPr lang="de-DE" dirty="0" err="1"/>
              <a:t>Dockerfile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3555014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85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WORKDIR &lt;Directory&gt;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Setzt Arbeitsverzeichnis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Alle Befehle werden hier ausgeführt wird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3933056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919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ENV &lt;Name&gt;=&lt;Value&gt;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Setzt Umgebungsvariablen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Beliebig viele pro Command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ENV &lt;Name1&gt;=&lt;Value1&gt; &lt;Name2&gt;=&lt;Value2&gt; …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4347102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368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COPY &lt;Source&gt; &lt;Destination&gt;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Kopiert Dateien und Verzeichnisse in den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Destination ist relativ zum Arbeitsverzeichnis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4725144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769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RUN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Führt einen Befehl aus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Wird einmal beim Bauen des Images ausgeführt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RUN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RUN [&lt;</a:t>
            </a:r>
            <a:r>
              <a:rPr lang="de-DE" dirty="0" err="1"/>
              <a:t>Program</a:t>
            </a:r>
            <a:r>
              <a:rPr lang="de-DE" dirty="0"/>
              <a:t>&gt;,&lt;Param1&gt;, …]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5139190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00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CMD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Gibt den Standartstartbefehl 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Wird standartmäßig beim Containerstart ausgeführt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Nur ein CMD pro Image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Wenn mehr als eins, wird das letzte ausgeführt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CMD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CMD [&lt;</a:t>
            </a:r>
            <a:r>
              <a:rPr lang="de-DE" dirty="0" err="1"/>
              <a:t>Program</a:t>
            </a:r>
            <a:r>
              <a:rPr lang="de-DE" dirty="0"/>
              <a:t>&gt;,&lt;Param1&gt;, …]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5499230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7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D59C1B0-BD66-82B0-71F7-A46D0E065036}"/>
              </a:ext>
            </a:extLst>
          </p:cNvPr>
          <p:cNvSpPr txBox="1">
            <a:spLocks/>
          </p:cNvSpPr>
          <p:nvPr/>
        </p:nvSpPr>
        <p:spPr>
          <a:xfrm>
            <a:off x="-396552" y="2852936"/>
            <a:ext cx="6662514" cy="70643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altLang="de-DE" sz="3200" kern="0" dirty="0"/>
              <a:t>Lokale Entwicklung mit Docker</a:t>
            </a:r>
          </a:p>
        </p:txBody>
      </p:sp>
    </p:spTree>
    <p:extLst>
      <p:ext uri="{BB962C8B-B14F-4D97-AF65-F5344CB8AC3E}">
        <p14:creationId xmlns:p14="http://schemas.microsoft.com/office/powerpoint/2010/main" val="3371628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EXPOSE &lt;Port&gt;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Öffnet einen Port des Containers nach außen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Muss einem Host Port zugewiesen werden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5931278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30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Allgemein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Dockerfiles</a:t>
            </a:r>
            <a:r>
              <a:rPr lang="de-DE" dirty="0"/>
              <a:t> heißen standartmäßig „</a:t>
            </a:r>
            <a:r>
              <a:rPr lang="de-DE" dirty="0" err="1"/>
              <a:t>Dockerfile</a:t>
            </a:r>
            <a:r>
              <a:rPr lang="de-DE" dirty="0"/>
              <a:t>“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Keine Dateiendung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Können anders heißen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Gibt weitere Anweisungen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Einzelne Schichten werden </a:t>
            </a:r>
            <a:r>
              <a:rPr lang="de-DE" dirty="0" err="1"/>
              <a:t>gecached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https://docs.docker.com/reference/dockerfile/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637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329A8-BE96-2E73-2F3C-D199DF9A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pic>
        <p:nvPicPr>
          <p:cNvPr id="5" name="Inhaltsplatzhalter 4" descr="Ein Bild, das Text, Wasser, Fisch, Säugetier enthält.&#10;&#10;Automatisch generierte Beschreibung">
            <a:extLst>
              <a:ext uri="{FF2B5EF4-FFF2-40B4-BE49-F238E27FC236}">
                <a16:creationId xmlns:a16="http://schemas.microsoft.com/office/drawing/2014/main" id="{435486D8-B436-F8B3-3A98-37F18D73D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09" y="1628800"/>
            <a:ext cx="7755582" cy="3877791"/>
          </a:xfrm>
          <a:effectLst>
            <a:softEdge rad="25400"/>
          </a:effec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221A13A-73F8-2461-0B9C-44E024C93EB4}"/>
              </a:ext>
            </a:extLst>
          </p:cNvPr>
          <p:cNvSpPr txBox="1"/>
          <p:nvPr/>
        </p:nvSpPr>
        <p:spPr bwMode="auto">
          <a:xfrm>
            <a:off x="4211960" y="6047710"/>
            <a:ext cx="482453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r" eaLnBrk="1" hangingPunct="1"/>
            <a:r>
              <a:rPr lang="de-DE" sz="1100" dirty="0">
                <a:latin typeface="Arial" charset="0"/>
              </a:rPr>
              <a:t>Generiert mit Imgflip.com</a:t>
            </a:r>
          </a:p>
        </p:txBody>
      </p:sp>
    </p:spTree>
    <p:extLst>
      <p:ext uri="{BB962C8B-B14F-4D97-AF65-F5344CB8AC3E}">
        <p14:creationId xmlns:p14="http://schemas.microsoft.com/office/powerpoint/2010/main" val="3251288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FF3C7-B3ED-0A8B-5D14-2B093646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C67BCE-F3AB-A77C-5BBC-4F0D1EB74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124744"/>
            <a:ext cx="8516937" cy="2664296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Erstellen von Images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: Befehl für Bauen von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-t &lt;tag&gt;: Gibt dem erstellten Image einen Tag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Verzeichnis aus dem das Image erstellt wird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Dockerfile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 „</a:t>
            </a:r>
            <a:r>
              <a:rPr lang="de-DE" dirty="0" err="1"/>
              <a:t>Dockerfile</a:t>
            </a:r>
            <a:r>
              <a:rPr lang="de-DE" dirty="0"/>
              <a:t>“ im Verzeichnis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A8B9AE6-EF63-25CA-4D6B-117E7B727411}"/>
              </a:ext>
            </a:extLst>
          </p:cNvPr>
          <p:cNvSpPr txBox="1"/>
          <p:nvPr/>
        </p:nvSpPr>
        <p:spPr bwMode="auto">
          <a:xfrm>
            <a:off x="297818" y="3964414"/>
            <a:ext cx="851693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build</a:t>
            </a:r>
            <a:r>
              <a:rPr lang="de-DE" dirty="0">
                <a:latin typeface="Arial" charset="0"/>
              </a:rPr>
              <a:t> [-t &lt;</a:t>
            </a:r>
            <a:r>
              <a:rPr lang="de-DE" dirty="0" err="1">
                <a:latin typeface="Arial" charset="0"/>
              </a:rPr>
              <a:t>tagname</a:t>
            </a:r>
            <a:r>
              <a:rPr lang="de-DE" dirty="0">
                <a:latin typeface="Arial" charset="0"/>
              </a:rPr>
              <a:t>&gt;] &lt;</a:t>
            </a:r>
            <a:r>
              <a:rPr lang="de-DE" dirty="0" err="1">
                <a:latin typeface="Arial" charset="0"/>
              </a:rPr>
              <a:t>directory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build</a:t>
            </a:r>
            <a:r>
              <a:rPr lang="de-DE" dirty="0">
                <a:latin typeface="Arial" charset="0"/>
              </a:rPr>
              <a:t> -t </a:t>
            </a:r>
            <a:r>
              <a:rPr lang="de-DE" dirty="0" err="1">
                <a:latin typeface="Arial" charset="0"/>
              </a:rPr>
              <a:t>example</a:t>
            </a:r>
            <a:r>
              <a:rPr lang="de-DE" dirty="0">
                <a:latin typeface="Arial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459689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Erstellen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mit --name können Container benannt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Viele weitere Optionen je nach Image und Applikation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haben Namen und ID zur Identifikation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323850" y="3820398"/>
            <a:ext cx="851693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run</a:t>
            </a:r>
            <a:r>
              <a:rPr lang="de-DE" dirty="0">
                <a:latin typeface="Arial" charset="0"/>
              </a:rPr>
              <a:t> &lt;</a:t>
            </a:r>
            <a:r>
              <a:rPr lang="de-DE" dirty="0" err="1">
                <a:latin typeface="Arial" charset="0"/>
              </a:rPr>
              <a:t>identifier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create</a:t>
            </a:r>
            <a:r>
              <a:rPr lang="de-DE" dirty="0">
                <a:latin typeface="Arial" charset="0"/>
              </a:rPr>
              <a:t> &lt;</a:t>
            </a:r>
            <a:r>
              <a:rPr lang="de-DE" dirty="0" err="1">
                <a:latin typeface="Arial" charset="0"/>
              </a:rPr>
              <a:t>identifier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run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56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Starten von Containern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ID oder Name identifiziert werden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3018959"/>
            <a:ext cx="8516937" cy="9140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start</a:t>
            </a:r>
            <a:r>
              <a:rPr lang="de-DE" dirty="0">
                <a:latin typeface="Arial" charset="0"/>
              </a:rPr>
              <a:t> &lt;</a:t>
            </a:r>
            <a:r>
              <a:rPr lang="de-DE" dirty="0" err="1">
                <a:latin typeface="Arial" charset="0"/>
              </a:rPr>
              <a:t>identifier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start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50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Stoppen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ID oder Name identifiziert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Stop</a:t>
            </a:r>
            <a:r>
              <a:rPr lang="de-DE" dirty="0"/>
              <a:t> wird mit SIGTERM beendet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Kill wird mit SIGKILL beendet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möglich </a:t>
            </a:r>
            <a:r>
              <a:rPr lang="de-DE" dirty="0" err="1"/>
              <a:t>stop</a:t>
            </a:r>
            <a:r>
              <a:rPr lang="de-DE" dirty="0"/>
              <a:t> benutzen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4221088"/>
            <a:ext cx="851693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stop</a:t>
            </a:r>
            <a:r>
              <a:rPr lang="de-DE" dirty="0">
                <a:latin typeface="Arial" charset="0"/>
              </a:rPr>
              <a:t> &lt;</a:t>
            </a:r>
            <a:r>
              <a:rPr lang="de-DE" dirty="0" err="1">
                <a:latin typeface="Arial" charset="0"/>
              </a:rPr>
              <a:t>identifier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kill &lt;</a:t>
            </a:r>
            <a:r>
              <a:rPr lang="de-DE" dirty="0" err="1">
                <a:latin typeface="Arial" charset="0"/>
              </a:rPr>
              <a:t>identifier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stop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633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Löschen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löscht den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ID oder Name identifiziert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muss gestoppt sein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5014917"/>
            <a:ext cx="851693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rm</a:t>
            </a:r>
            <a:r>
              <a:rPr lang="de-DE" dirty="0">
                <a:latin typeface="Arial" charset="0"/>
              </a:rPr>
              <a:t> &lt;</a:t>
            </a:r>
            <a:r>
              <a:rPr lang="de-DE" dirty="0" err="1">
                <a:latin typeface="Arial" charset="0"/>
              </a:rPr>
              <a:t>identifier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rm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708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052314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Auflisten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Erstellt eine Liste von Containern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Zeigt nur laufende Container 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Alle Container können mit -a angezeigt werden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3380799"/>
            <a:ext cx="851693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ls</a:t>
            </a:r>
            <a:endParaRPr lang="de-DE" dirty="0">
              <a:latin typeface="Arial" charset="0"/>
            </a:endParaRP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ls</a:t>
            </a:r>
            <a:r>
              <a:rPr lang="de-DE" dirty="0">
                <a:latin typeface="Arial" charset="0"/>
              </a:rPr>
              <a:t> -a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ps</a:t>
            </a:r>
          </a:p>
        </p:txBody>
      </p:sp>
    </p:spTree>
    <p:extLst>
      <p:ext uri="{BB962C8B-B14F-4D97-AF65-F5344CB8AC3E}">
        <p14:creationId xmlns:p14="http://schemas.microsoft.com/office/powerpoint/2010/main" val="1481453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06001-546B-4ADD-255C-89B282CA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D2475-D5FC-DD24-3CB3-F5363CD26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Demo</a:t>
            </a:r>
          </a:p>
        </p:txBody>
      </p:sp>
      <p:pic>
        <p:nvPicPr>
          <p:cNvPr id="7" name="Grafik 6" descr="Ein Bild, das Symbol, Grafiken, Clipart, Design enthält.&#10;&#10;Automatisch generierte Beschreibung">
            <a:extLst>
              <a:ext uri="{FF2B5EF4-FFF2-40B4-BE49-F238E27FC236}">
                <a16:creationId xmlns:a16="http://schemas.microsoft.com/office/drawing/2014/main" id="{1157EC41-EF32-0123-2E11-506964F53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740" y="1426852"/>
            <a:ext cx="5712519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1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F1A2286-E4F5-09BF-231F-5040FA435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2040" y="1207428"/>
            <a:ext cx="3702241" cy="842387"/>
          </a:xfr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7D66AEE-DA7B-0E7F-319B-C53EF35D8C52}"/>
              </a:ext>
            </a:extLst>
          </p:cNvPr>
          <p:cNvSpPr txBox="1"/>
          <p:nvPr/>
        </p:nvSpPr>
        <p:spPr bwMode="auto">
          <a:xfrm>
            <a:off x="285750" y="1495817"/>
            <a:ext cx="35661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3000" dirty="0">
                <a:latin typeface="+mj-lt"/>
              </a:rPr>
              <a:t>Was ist Docker?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0236CFD-B41F-DABC-4D5F-0344674D3153}"/>
              </a:ext>
            </a:extLst>
          </p:cNvPr>
          <p:cNvSpPr txBox="1"/>
          <p:nvPr/>
        </p:nvSpPr>
        <p:spPr bwMode="auto">
          <a:xfrm>
            <a:off x="323528" y="2420888"/>
            <a:ext cx="853472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charset="0"/>
              </a:rPr>
              <a:t>Hilft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beim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Bauen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dirty="0" err="1">
                <a:latin typeface="Arial" charset="0"/>
              </a:rPr>
              <a:t>Veröffentlichen</a:t>
            </a:r>
            <a:r>
              <a:rPr lang="en-US" sz="2000" dirty="0">
                <a:latin typeface="Arial" charset="0"/>
              </a:rPr>
              <a:t> und </a:t>
            </a:r>
            <a:r>
              <a:rPr lang="en-US" sz="2000" dirty="0" err="1">
                <a:latin typeface="Arial" charset="0"/>
              </a:rPr>
              <a:t>Ausführen</a:t>
            </a:r>
            <a:r>
              <a:rPr lang="en-US" sz="2000" dirty="0">
                <a:latin typeface="Arial" charset="0"/>
              </a:rPr>
              <a:t> von Software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charset="0"/>
              </a:rPr>
              <a:t>Containerisierung</a:t>
            </a:r>
            <a:endParaRPr lang="en-US" sz="2000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Verringert die Arbeit für Umgebungsmanagement und -konfiguration</a:t>
            </a:r>
          </a:p>
        </p:txBody>
      </p:sp>
    </p:spTree>
    <p:extLst>
      <p:ext uri="{BB962C8B-B14F-4D97-AF65-F5344CB8AC3E}">
        <p14:creationId xmlns:p14="http://schemas.microsoft.com/office/powerpoint/2010/main" val="201815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CF018-2FCF-81A4-5029-0F6FD9D2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3C7B1B-4F20-6E54-746F-81BAA338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340768"/>
            <a:ext cx="8516937" cy="4532569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Übungsaufgabe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Installieren Sie Docker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Öffnen Sie den Ordner der Übungsaufgabe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Erstellen Sie ein Docker Image mittels des </a:t>
            </a:r>
            <a:r>
              <a:rPr lang="de-DE" dirty="0" err="1"/>
              <a:t>Dockerfiles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Führen Sie den Container aus und untersuchen sie logs und das Dateisystem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Passen Sie das </a:t>
            </a:r>
            <a:r>
              <a:rPr lang="de-DE" dirty="0" err="1"/>
              <a:t>Dockerfile</a:t>
            </a:r>
            <a:r>
              <a:rPr lang="de-DE" dirty="0"/>
              <a:t> an um bei der Installation zusätzlich „cleanup.sh“ auszuführen.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Erstellen Sie das Image und einen Container erneut und untersuchen Sie wieder den Container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2762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F09B8-CD16-8EA7-B49B-F88A6AE5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49F935-19FA-C4D2-7EC6-EDE60AE8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59"/>
            <a:ext cx="8516937" cy="2263607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err="1">
                <a:latin typeface="+mj-lt"/>
              </a:rPr>
              <a:t>Volumes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Daten werden mit einem Container gelöscht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Persistente Daten können in </a:t>
            </a:r>
            <a:r>
              <a:rPr lang="de-DE" dirty="0" err="1"/>
              <a:t>Volumes</a:t>
            </a:r>
            <a:r>
              <a:rPr lang="de-DE" dirty="0"/>
              <a:t> gespeichert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Volumes</a:t>
            </a:r>
            <a:r>
              <a:rPr lang="de-DE" dirty="0"/>
              <a:t> werden in Container eingebunden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https://docs.docker.com/storage/volumes/</a:t>
            </a:r>
            <a:r>
              <a:rPr lang="de-DE" dirty="0"/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4C95B58-0652-9170-CDB2-257DD3E9B5AC}"/>
              </a:ext>
            </a:extLst>
          </p:cNvPr>
          <p:cNvSpPr/>
          <p:nvPr/>
        </p:nvSpPr>
        <p:spPr bwMode="auto">
          <a:xfrm>
            <a:off x="902811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87FE3AAE-688F-C531-2FC6-F6D34BDEA61C}"/>
              </a:ext>
            </a:extLst>
          </p:cNvPr>
          <p:cNvSpPr/>
          <p:nvPr/>
        </p:nvSpPr>
        <p:spPr bwMode="auto">
          <a:xfrm>
            <a:off x="1403648" y="4144434"/>
            <a:ext cx="129614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7" name="Flussdiagramm: Magnetplattenspeicher 6">
            <a:extLst>
              <a:ext uri="{FF2B5EF4-FFF2-40B4-BE49-F238E27FC236}">
                <a16:creationId xmlns:a16="http://schemas.microsoft.com/office/drawing/2014/main" id="{B0DA89CC-35DC-8F7D-3C82-5CD97DECF424}"/>
              </a:ext>
            </a:extLst>
          </p:cNvPr>
          <p:cNvSpPr/>
          <p:nvPr/>
        </p:nvSpPr>
        <p:spPr bwMode="auto">
          <a:xfrm>
            <a:off x="1650475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A46D031-F5C0-CA0F-5C4D-FCECB4B9D0E4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 bwMode="auto">
          <a:xfrm flipH="1" flipV="1">
            <a:off x="1979712" y="4720498"/>
            <a:ext cx="3219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E7C8EA2B-BB8E-8273-9610-B367536E1E8D}"/>
              </a:ext>
            </a:extLst>
          </p:cNvPr>
          <p:cNvSpPr/>
          <p:nvPr/>
        </p:nvSpPr>
        <p:spPr bwMode="auto">
          <a:xfrm>
            <a:off x="3509953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Flussdiagramm: Magnetplattenspeicher 14">
            <a:extLst>
              <a:ext uri="{FF2B5EF4-FFF2-40B4-BE49-F238E27FC236}">
                <a16:creationId xmlns:a16="http://schemas.microsoft.com/office/drawing/2014/main" id="{46991E01-FF40-4552-4551-59E96EBA4125}"/>
              </a:ext>
            </a:extLst>
          </p:cNvPr>
          <p:cNvSpPr/>
          <p:nvPr/>
        </p:nvSpPr>
        <p:spPr bwMode="auto">
          <a:xfrm>
            <a:off x="4370830" y="5152546"/>
            <a:ext cx="432048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9CAB324-0FB9-C39F-1062-ECFA57FDF414}"/>
              </a:ext>
            </a:extLst>
          </p:cNvPr>
          <p:cNvSpPr/>
          <p:nvPr/>
        </p:nvSpPr>
        <p:spPr bwMode="auto">
          <a:xfrm>
            <a:off x="6176235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8D16CEA2-F608-E16B-F9DC-B33BF6CBF88C}"/>
              </a:ext>
            </a:extLst>
          </p:cNvPr>
          <p:cNvSpPr/>
          <p:nvPr/>
        </p:nvSpPr>
        <p:spPr bwMode="auto">
          <a:xfrm>
            <a:off x="6677072" y="4144434"/>
            <a:ext cx="129614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4B6CC18-4362-F692-1F66-CCF634102704}"/>
              </a:ext>
            </a:extLst>
          </p:cNvPr>
          <p:cNvCxnSpPr>
            <a:cxnSpLocks/>
            <a:endCxn id="26" idx="3"/>
          </p:cNvCxnSpPr>
          <p:nvPr/>
        </p:nvCxnSpPr>
        <p:spPr bwMode="auto">
          <a:xfrm flipV="1">
            <a:off x="7253136" y="4720498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1" name="Verbotsymbol 30">
            <a:extLst>
              <a:ext uri="{FF2B5EF4-FFF2-40B4-BE49-F238E27FC236}">
                <a16:creationId xmlns:a16="http://schemas.microsoft.com/office/drawing/2014/main" id="{4BB77500-277A-705F-DED6-6DA3EE8ADBC3}"/>
              </a:ext>
            </a:extLst>
          </p:cNvPr>
          <p:cNvSpPr/>
          <p:nvPr/>
        </p:nvSpPr>
        <p:spPr bwMode="auto">
          <a:xfrm>
            <a:off x="4255390" y="4067780"/>
            <a:ext cx="662925" cy="648072"/>
          </a:xfrm>
          <a:prstGeom prst="noSmoking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442A991-664F-0A76-36E9-53A7788A65B8}"/>
              </a:ext>
            </a:extLst>
          </p:cNvPr>
          <p:cNvCxnSpPr>
            <a:stCxn id="5" idx="3"/>
            <a:endCxn id="13" idx="1"/>
          </p:cNvCxnSpPr>
          <p:nvPr/>
        </p:nvCxnSpPr>
        <p:spPr bwMode="auto">
          <a:xfrm>
            <a:off x="3063051" y="4900518"/>
            <a:ext cx="44690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0562E72-A187-C106-DA80-54A4155E7988}"/>
              </a:ext>
            </a:extLst>
          </p:cNvPr>
          <p:cNvCxnSpPr>
            <a:stCxn id="13" idx="3"/>
            <a:endCxn id="25" idx="1"/>
          </p:cNvCxnSpPr>
          <p:nvPr/>
        </p:nvCxnSpPr>
        <p:spPr bwMode="auto">
          <a:xfrm>
            <a:off x="5670193" y="4900518"/>
            <a:ext cx="50604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Flussdiagramm: Magnetplattenspeicher 40">
            <a:extLst>
              <a:ext uri="{FF2B5EF4-FFF2-40B4-BE49-F238E27FC236}">
                <a16:creationId xmlns:a16="http://schemas.microsoft.com/office/drawing/2014/main" id="{46AAEFD2-F4BB-D0F4-03CA-B5D12AA75CC2}"/>
              </a:ext>
            </a:extLst>
          </p:cNvPr>
          <p:cNvSpPr/>
          <p:nvPr/>
        </p:nvSpPr>
        <p:spPr bwMode="auto">
          <a:xfrm>
            <a:off x="4255390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sp>
        <p:nvSpPr>
          <p:cNvPr id="44" name="Flussdiagramm: Magnetplattenspeicher 43">
            <a:extLst>
              <a:ext uri="{FF2B5EF4-FFF2-40B4-BE49-F238E27FC236}">
                <a16:creationId xmlns:a16="http://schemas.microsoft.com/office/drawing/2014/main" id="{2FFB96B0-DA2F-4C10-B672-372696DFF8F0}"/>
              </a:ext>
            </a:extLst>
          </p:cNvPr>
          <p:cNvSpPr/>
          <p:nvPr/>
        </p:nvSpPr>
        <p:spPr bwMode="auto">
          <a:xfrm>
            <a:off x="6920680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1615873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7629C974-055C-E263-F335-C22E8F33412E}"/>
              </a:ext>
            </a:extLst>
          </p:cNvPr>
          <p:cNvSpPr/>
          <p:nvPr/>
        </p:nvSpPr>
        <p:spPr bwMode="auto">
          <a:xfrm>
            <a:off x="6309038" y="3861048"/>
            <a:ext cx="252028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B0213D-D620-6A46-9FC9-EC69E857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37C76D-66C8-8AD9-003C-0356B51EF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369112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Docker </a:t>
            </a:r>
            <a:r>
              <a:rPr lang="de-DE" sz="2400" b="1" dirty="0" err="1">
                <a:latin typeface="+mj-lt"/>
              </a:rPr>
              <a:t>Compose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Mehrere Container in einem Netzwerk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miteinander kommunizieren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zusammen gestartet und gestoppt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https://docs.docker.com/compose/</a:t>
            </a:r>
            <a:r>
              <a:rPr lang="de-DE" dirty="0"/>
              <a:t> </a:t>
            </a:r>
          </a:p>
        </p:txBody>
      </p:sp>
      <p:sp>
        <p:nvSpPr>
          <p:cNvPr id="5" name="Würfel 4">
            <a:extLst>
              <a:ext uri="{FF2B5EF4-FFF2-40B4-BE49-F238E27FC236}">
                <a16:creationId xmlns:a16="http://schemas.microsoft.com/office/drawing/2014/main" id="{4D985689-0DED-33C6-DD82-0C7E9E67F177}"/>
              </a:ext>
            </a:extLst>
          </p:cNvPr>
          <p:cNvSpPr/>
          <p:nvPr/>
        </p:nvSpPr>
        <p:spPr bwMode="auto">
          <a:xfrm>
            <a:off x="6525060" y="5438072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Database</a:t>
            </a:r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97F3E225-9A6D-F5AF-95D5-F4B08A682C62}"/>
              </a:ext>
            </a:extLst>
          </p:cNvPr>
          <p:cNvSpPr/>
          <p:nvPr/>
        </p:nvSpPr>
        <p:spPr bwMode="auto">
          <a:xfrm>
            <a:off x="6525060" y="4720376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Backend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Würfel 6">
            <a:extLst>
              <a:ext uri="{FF2B5EF4-FFF2-40B4-BE49-F238E27FC236}">
                <a16:creationId xmlns:a16="http://schemas.microsoft.com/office/drawing/2014/main" id="{90F06E44-55C0-12FB-D570-500FFE787D0A}"/>
              </a:ext>
            </a:extLst>
          </p:cNvPr>
          <p:cNvSpPr/>
          <p:nvPr/>
        </p:nvSpPr>
        <p:spPr bwMode="auto">
          <a:xfrm>
            <a:off x="6525060" y="4002680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Frontend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645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5C9C8-8382-A31D-5C3E-A1CDFB5E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4EA8DE-16A8-DA66-9515-67185370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3744416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Integration mit </a:t>
            </a:r>
            <a:r>
              <a:rPr lang="de-DE" sz="2400" b="1" dirty="0" err="1">
                <a:latin typeface="+mj-lt"/>
              </a:rPr>
              <a:t>GitLab</a:t>
            </a:r>
            <a:r>
              <a:rPr lang="de-DE" sz="2400" b="1" dirty="0">
                <a:latin typeface="+mj-lt"/>
              </a:rPr>
              <a:t>-CI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Schritte einer Pipeline in Containern ausführen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Zuverlässig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 Container pro </a:t>
            </a:r>
            <a:r>
              <a:rPr lang="de-DE" dirty="0" err="1"/>
              <a:t>Step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Verschiedene Umgebungen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Abgekapselt</a:t>
            </a:r>
          </a:p>
        </p:txBody>
      </p:sp>
      <p:pic>
        <p:nvPicPr>
          <p:cNvPr id="6" name="Grafik 5" descr="Ein Bild, das Text, Schrift, Screenshot, Design enthält.&#10;&#10;Automatisch generierte Beschreibung">
            <a:extLst>
              <a:ext uri="{FF2B5EF4-FFF2-40B4-BE49-F238E27FC236}">
                <a16:creationId xmlns:a16="http://schemas.microsoft.com/office/drawing/2014/main" id="{D71E69EE-B2A2-3342-5B33-68225B5CC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83" y="2798961"/>
            <a:ext cx="2718489" cy="3127048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524195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947B1-E343-5119-B98C-E7CCB2D2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6A83C-4AF8-B13C-02DF-D7B466A42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412539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Zusammenfassung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Ausführung von Software in gebauten Containern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Plattformunabhängig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Übernimmt Umgebungskonfiguration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Flexibel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Überall hosten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373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FBC5D-31BA-6F29-1307-97E4E666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pic>
        <p:nvPicPr>
          <p:cNvPr id="6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691D6D46-577F-757D-73CB-39F98A2B1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45" y="2090271"/>
            <a:ext cx="7329910" cy="3870050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4323966-8051-9371-9650-27BE4F108771}"/>
              </a:ext>
            </a:extLst>
          </p:cNvPr>
          <p:cNvSpPr txBox="1"/>
          <p:nvPr/>
        </p:nvSpPr>
        <p:spPr bwMode="auto">
          <a:xfrm>
            <a:off x="323528" y="1181364"/>
            <a:ext cx="84969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Docker Infrastruktur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EE1B79B-B1EA-D9E7-3FC2-5169889FDDCD}"/>
              </a:ext>
            </a:extLst>
          </p:cNvPr>
          <p:cNvSpPr txBox="1"/>
          <p:nvPr/>
        </p:nvSpPr>
        <p:spPr bwMode="auto">
          <a:xfrm>
            <a:off x="5436096" y="6142510"/>
            <a:ext cx="352839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r" eaLnBrk="1" hangingPunct="1"/>
            <a:r>
              <a:rPr lang="de-DE" sz="1100" dirty="0">
                <a:latin typeface="Arial" charset="0"/>
              </a:rPr>
              <a:t>https://docs.docker.com/get-started/overview/</a:t>
            </a:r>
          </a:p>
        </p:txBody>
      </p:sp>
    </p:spTree>
    <p:extLst>
      <p:ext uri="{BB962C8B-B14F-4D97-AF65-F5344CB8AC3E}">
        <p14:creationId xmlns:p14="http://schemas.microsoft.com/office/powerpoint/2010/main" val="79955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CB83E-9305-3C47-637E-71D4923B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F39DDF-E85E-0B9F-3518-5F5DCA0C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244792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Docker 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Runs Docker </a:t>
            </a:r>
            <a:r>
              <a:rPr lang="de-DE" dirty="0" err="1"/>
              <a:t>Daemon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Aufruf mit „</a:t>
            </a:r>
            <a:r>
              <a:rPr lang="de-DE" dirty="0" err="1"/>
              <a:t>dockerd</a:t>
            </a:r>
            <a:r>
              <a:rPr lang="de-DE" dirty="0"/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Überwacht Docker-Objekte (Container, Images, Networks)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Hört auch Docker API Anfragen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anderen </a:t>
            </a:r>
            <a:r>
              <a:rPr lang="de-DE" dirty="0" err="1"/>
              <a:t>Daemons</a:t>
            </a:r>
            <a:r>
              <a:rPr lang="de-DE" dirty="0"/>
              <a:t> kommunizieren</a:t>
            </a:r>
          </a:p>
        </p:txBody>
      </p:sp>
      <p:pic>
        <p:nvPicPr>
          <p:cNvPr id="4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767F217F-FE1B-DE1D-C3EC-FDDEF82BE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3983214"/>
            <a:ext cx="4040926" cy="2133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D4F055A-AB12-649A-4C3B-F0AD911525DC}"/>
              </a:ext>
            </a:extLst>
          </p:cNvPr>
          <p:cNvSpPr/>
          <p:nvPr/>
        </p:nvSpPr>
        <p:spPr bwMode="auto">
          <a:xfrm>
            <a:off x="5508104" y="3909608"/>
            <a:ext cx="2160239" cy="232770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60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C5B81-25B1-F8FC-6467-1F210333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529C87-301B-C610-2C4A-9460A7CBD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244792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Docker Client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Primärer Ansprechpunkt für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Aufruf mit „</a:t>
            </a:r>
            <a:r>
              <a:rPr lang="de-DE" dirty="0" err="1"/>
              <a:t>docker</a:t>
            </a:r>
            <a:r>
              <a:rPr lang="de-DE" dirty="0"/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Sendet Anweisungen an Docker 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mehr als einem Host kommunizieren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Separater Client für Docker </a:t>
            </a:r>
            <a:r>
              <a:rPr lang="de-DE" dirty="0" err="1"/>
              <a:t>Compose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B56FB60-C6F7-936E-7887-DD41C2A6D7B9}"/>
              </a:ext>
            </a:extLst>
          </p:cNvPr>
          <p:cNvSpPr/>
          <p:nvPr/>
        </p:nvSpPr>
        <p:spPr bwMode="auto">
          <a:xfrm>
            <a:off x="987531" y="4149080"/>
            <a:ext cx="216024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Docker Client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>
                <a:latin typeface="+mn-lt"/>
              </a:rPr>
              <a:t>Docker CLI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6496EA6-5D39-FAEA-1543-61F1CE27CDCA}"/>
              </a:ext>
            </a:extLst>
          </p:cNvPr>
          <p:cNvSpPr/>
          <p:nvPr/>
        </p:nvSpPr>
        <p:spPr bwMode="auto">
          <a:xfrm>
            <a:off x="971600" y="5516885"/>
            <a:ext cx="216024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Docker Host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>
                <a:latin typeface="+mn-lt"/>
              </a:rPr>
              <a:t>Docker </a:t>
            </a:r>
            <a:r>
              <a:rPr lang="de-DE" sz="2000" dirty="0" err="1">
                <a:latin typeface="+mn-lt"/>
              </a:rPr>
              <a:t>Daemon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FEF50BA-8508-3706-F1E3-CD28ADB5818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 bwMode="auto">
          <a:xfrm flipH="1">
            <a:off x="2051720" y="4869160"/>
            <a:ext cx="15931" cy="6477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DDDCBC1-CB82-0F6E-C40E-C40739BE1142}"/>
              </a:ext>
            </a:extLst>
          </p:cNvPr>
          <p:cNvSpPr txBox="1"/>
          <p:nvPr/>
        </p:nvSpPr>
        <p:spPr bwMode="auto">
          <a:xfrm>
            <a:off x="755576" y="5049979"/>
            <a:ext cx="18722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Arial" charset="0"/>
              </a:rPr>
              <a:t>Docker API</a:t>
            </a:r>
          </a:p>
        </p:txBody>
      </p:sp>
      <p:pic>
        <p:nvPicPr>
          <p:cNvPr id="12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1D597122-3204-BCDA-5D1D-1A548579E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3983214"/>
            <a:ext cx="4040926" cy="2133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C16A5EAA-7041-49A8-3FBF-F68EAE6B8289}"/>
              </a:ext>
            </a:extLst>
          </p:cNvPr>
          <p:cNvSpPr/>
          <p:nvPr/>
        </p:nvSpPr>
        <p:spPr bwMode="auto">
          <a:xfrm>
            <a:off x="4515294" y="3909608"/>
            <a:ext cx="945017" cy="232770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22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41F65-6C6C-9C93-AD6F-F2EA9999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B1AA84-36F1-7103-9549-C74D69BA7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Docker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Graphische Benutzeroberfläche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Beinhaltet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</a:t>
            </a:r>
            <a:r>
              <a:rPr lang="de-DE" dirty="0" err="1"/>
              <a:t>Daemon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Client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</a:t>
            </a:r>
            <a:r>
              <a:rPr lang="de-DE" dirty="0" err="1"/>
              <a:t>Compose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Content Trust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Kubernetes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Credentials</a:t>
            </a:r>
            <a:r>
              <a:rPr lang="de-DE" dirty="0"/>
              <a:t> Helper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A00445C1-D021-8884-D05B-6416E088D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068960"/>
            <a:ext cx="4231093" cy="268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9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FBC5D-31BA-6F29-1307-97E4E666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pic>
        <p:nvPicPr>
          <p:cNvPr id="6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691D6D46-577F-757D-73CB-39F98A2B1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45" y="2090271"/>
            <a:ext cx="7329910" cy="3870050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4323966-8051-9371-9650-27BE4F108771}"/>
              </a:ext>
            </a:extLst>
          </p:cNvPr>
          <p:cNvSpPr txBox="1"/>
          <p:nvPr/>
        </p:nvSpPr>
        <p:spPr bwMode="auto">
          <a:xfrm>
            <a:off x="323528" y="1181364"/>
            <a:ext cx="84969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Docker Infrastruktur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01A3A72-F85B-F166-2335-4DB84A380CB1}"/>
              </a:ext>
            </a:extLst>
          </p:cNvPr>
          <p:cNvSpPr/>
          <p:nvPr/>
        </p:nvSpPr>
        <p:spPr bwMode="auto">
          <a:xfrm>
            <a:off x="4099491" y="2492896"/>
            <a:ext cx="945017" cy="165618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D4B6DBB-81D1-3C79-642C-1F07D11EDC33}"/>
              </a:ext>
            </a:extLst>
          </p:cNvPr>
          <p:cNvSpPr/>
          <p:nvPr/>
        </p:nvSpPr>
        <p:spPr bwMode="auto">
          <a:xfrm>
            <a:off x="5283167" y="2454021"/>
            <a:ext cx="945017" cy="1263011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94399D0-39A1-83DF-A17B-F0F6D15A6BB6}"/>
              </a:ext>
            </a:extLst>
          </p:cNvPr>
          <p:cNvSpPr/>
          <p:nvPr/>
        </p:nvSpPr>
        <p:spPr bwMode="auto">
          <a:xfrm>
            <a:off x="6735221" y="2057977"/>
            <a:ext cx="1501733" cy="390234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900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D25E95-B8E7-9391-5FA5-E84D7322D248}"/>
              </a:ext>
            </a:extLst>
          </p:cNvPr>
          <p:cNvSpPr txBox="1"/>
          <p:nvPr/>
        </p:nvSpPr>
        <p:spPr bwMode="auto">
          <a:xfrm>
            <a:off x="461763" y="1268760"/>
            <a:ext cx="537864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eaLnBrk="1" hangingPunct="1"/>
            <a:r>
              <a:rPr lang="de-DE" sz="2000" b="1" dirty="0">
                <a:latin typeface="+mj-lt"/>
              </a:rPr>
              <a:t>Was ist ein Container?</a:t>
            </a:r>
            <a:endParaRPr lang="de-DE" sz="2000" b="1" dirty="0">
              <a:latin typeface="Arial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Virtuelle Umgebung für Software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Klein und Lightweight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Abgekapselt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Eigenes Dateisystem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Performant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Betriebssystemunabhängig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de-DE" sz="2000" dirty="0">
              <a:latin typeface="Arial" charset="0"/>
            </a:endParaRPr>
          </a:p>
          <a:p>
            <a:pPr eaLnBrk="1" hangingPunct="1"/>
            <a:r>
              <a:rPr lang="de-DE" sz="2000" b="1" dirty="0">
                <a:latin typeface="Arial" charset="0"/>
              </a:rPr>
              <a:t>Warum keine VM?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Weniger Speicherplatz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MB im Vergleich zu GB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Schnelleres Startup für </a:t>
            </a:r>
            <a:r>
              <a:rPr lang="de-DE" sz="2000" dirty="0" err="1">
                <a:latin typeface="Arial" charset="0"/>
              </a:rPr>
              <a:t>Scaling</a:t>
            </a:r>
            <a:endParaRPr lang="de-DE" sz="2000" dirty="0">
              <a:latin typeface="Arial" charset="0"/>
            </a:endParaRP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Sekunden im Vergleich zu Minuten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Performanter</a:t>
            </a:r>
          </a:p>
        </p:txBody>
      </p:sp>
      <p:pic>
        <p:nvPicPr>
          <p:cNvPr id="5" name="Inhaltsplatzhalter 4" descr="Ein Bild, das Himmel, Wolke, draußen, Frachtcontainer enthält.&#10;&#10;Automatisch generierte Beschreibung">
            <a:extLst>
              <a:ext uri="{FF2B5EF4-FFF2-40B4-BE49-F238E27FC236}">
                <a16:creationId xmlns:a16="http://schemas.microsoft.com/office/drawing/2014/main" id="{1F7346A8-5256-139B-4943-9DE695445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082" y="1259632"/>
            <a:ext cx="3096344" cy="3870431"/>
          </a:xfr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43739374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1504</Words>
  <Application>Microsoft Office PowerPoint</Application>
  <PresentationFormat>Bildschirmpräsentation (4:3)</PresentationFormat>
  <Paragraphs>282</Paragraphs>
  <Slides>34</Slides>
  <Notes>26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34</vt:i4>
      </vt:variant>
    </vt:vector>
  </HeadingPairs>
  <TitlesOfParts>
    <vt:vector size="39" baseType="lpstr">
      <vt:lpstr>Arial</vt:lpstr>
      <vt:lpstr>Monotype Sorts</vt:lpstr>
      <vt:lpstr>Times New Roman</vt:lpstr>
      <vt:lpstr>vorlneu</vt:lpstr>
      <vt:lpstr>Benutzerdefiniertes Design</vt:lpstr>
      <vt:lpstr>Agenda</vt:lpstr>
      <vt:lpstr>PowerPoint-Präsentation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anderScoreUser9</cp:lastModifiedBy>
  <cp:revision>160</cp:revision>
  <cp:lastPrinted>1996-08-01T16:36:58Z</cp:lastPrinted>
  <dcterms:created xsi:type="dcterms:W3CDTF">2024-05-03T10:07:43Z</dcterms:created>
  <dcterms:modified xsi:type="dcterms:W3CDTF">2024-06-07T10:58:19Z</dcterms:modified>
</cp:coreProperties>
</file>