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88" r:id="rId3"/>
    <p:sldId id="289" r:id="rId4"/>
    <p:sldId id="291" r:id="rId5"/>
    <p:sldId id="587" r:id="rId6"/>
    <p:sldId id="590" r:id="rId7"/>
    <p:sldId id="290" r:id="rId8"/>
    <p:sldId id="597" r:id="rId9"/>
    <p:sldId id="292" r:id="rId10"/>
    <p:sldId id="589" r:id="rId11"/>
    <p:sldId id="593" r:id="rId12"/>
    <p:sldId id="596" r:id="rId13"/>
    <p:sldId id="591" r:id="rId14"/>
    <p:sldId id="592" r:id="rId1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EE8"/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5352" autoAdjust="0"/>
  </p:normalViewPr>
  <p:slideViewPr>
    <p:cSldViewPr>
      <p:cViewPr varScale="1">
        <p:scale>
          <a:sx n="122" d="100"/>
          <a:sy n="122" d="100"/>
        </p:scale>
        <p:origin x="28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56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https://opstree.com/blog/2020/02/18/why-gitops-is-so-exciting/</a:t>
            </a:r>
          </a:p>
          <a:p>
            <a:endParaRPr lang="de-DE" dirty="0"/>
          </a:p>
          <a:p>
            <a:r>
              <a:rPr lang="de-DE" dirty="0"/>
              <a:t>Jo, was machen wir hier… Mit dem Zitat von </a:t>
            </a:r>
            <a:r>
              <a:rPr lang="de-DE" dirty="0" err="1"/>
              <a:t>GitLab</a:t>
            </a:r>
            <a:r>
              <a:rPr lang="de-DE" dirty="0"/>
              <a:t> tauschen? Also Zitat zuerst?</a:t>
            </a:r>
          </a:p>
          <a:p>
            <a:endParaRPr lang="de-DE" dirty="0"/>
          </a:p>
          <a:p>
            <a:r>
              <a:rPr lang="de-DE" dirty="0"/>
              <a:t>Idee: Hier mal abfragen, was die Teilnehmer so kennen und wie das Ganze irgendwie zusammengehören könnte.</a:t>
            </a:r>
          </a:p>
          <a:p>
            <a:r>
              <a:rPr lang="de-DE" dirty="0"/>
              <a:t>Danach dann die Folie mit der „Definition“ zu </a:t>
            </a:r>
            <a:r>
              <a:rPr lang="de-DE" dirty="0" err="1"/>
              <a:t>GitOps</a:t>
            </a:r>
            <a:r>
              <a:rPr lang="de-DE" dirty="0"/>
              <a:t> von </a:t>
            </a:r>
            <a:r>
              <a:rPr lang="de-DE" dirty="0" err="1"/>
              <a:t>GitLab</a:t>
            </a:r>
            <a:r>
              <a:rPr lang="de-DE" dirty="0"/>
              <a:t> selbst.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https://about.gitlab.com/topics/gitops/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805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1)</a:t>
            </a:r>
          </a:p>
          <a:p>
            <a:r>
              <a:rPr lang="de-DE" dirty="0" err="1"/>
              <a:t>CIOps</a:t>
            </a:r>
            <a:r>
              <a:rPr lang="de-DE" dirty="0"/>
              <a:t>:</a:t>
            </a:r>
          </a:p>
          <a:p>
            <a:r>
              <a:rPr lang="de-DE" dirty="0"/>
              <a:t>Softwareentwickler pushen Code in ein </a:t>
            </a:r>
            <a:r>
              <a:rPr lang="de-DE" dirty="0" err="1"/>
              <a:t>Git</a:t>
            </a:r>
            <a:r>
              <a:rPr lang="de-DE" dirty="0"/>
              <a:t> Repo. Auf das </a:t>
            </a:r>
            <a:r>
              <a:rPr lang="de-DE" dirty="0" err="1"/>
              <a:t>Git</a:t>
            </a:r>
            <a:r>
              <a:rPr lang="de-DE" dirty="0"/>
              <a:t> Repo lauscht ein CI Server. Dieser baut, testet, </a:t>
            </a:r>
            <a:r>
              <a:rPr lang="de-DE" dirty="0" err="1"/>
              <a:t>linted</a:t>
            </a:r>
            <a:r>
              <a:rPr lang="de-DE" dirty="0"/>
              <a:t>, statisch analysiert und wenn das alles erfolgreich war, wird in </a:t>
            </a:r>
            <a:r>
              <a:rPr lang="de-DE" dirty="0" err="1"/>
              <a:t>in</a:t>
            </a:r>
            <a:r>
              <a:rPr lang="de-DE" dirty="0"/>
              <a:t> eine Betriebsumgebung </a:t>
            </a:r>
            <a:r>
              <a:rPr lang="de-DE" dirty="0" err="1"/>
              <a:t>deployed</a:t>
            </a:r>
            <a:r>
              <a:rPr lang="de-DE" dirty="0"/>
              <a:t>. „Push“-Prinzip (durch den deploy-Pfeil!), wie der Code in die produktive Umgebung kommt.</a:t>
            </a:r>
          </a:p>
          <a:p>
            <a:endParaRPr lang="de-DE" dirty="0"/>
          </a:p>
          <a:p>
            <a:r>
              <a:rPr lang="de-DE" dirty="0"/>
              <a:t>2) </a:t>
            </a:r>
            <a:r>
              <a:rPr lang="de-DE" dirty="0" err="1"/>
              <a:t>GitOps</a:t>
            </a:r>
            <a:r>
              <a:rPr lang="de-DE" dirty="0"/>
              <a:t>, kleiner aber feiner Unterschied: „Pull“-Prinzip aus dem K8s Cluster heraus.</a:t>
            </a:r>
          </a:p>
          <a:p>
            <a:endParaRPr lang="de-DE" dirty="0"/>
          </a:p>
          <a:p>
            <a:r>
              <a:rPr lang="de-DE" dirty="0"/>
              <a:t>Der/das Cluster zieht sich sein Stake aus dem </a:t>
            </a:r>
            <a:r>
              <a:rPr lang="de-DE" dirty="0" err="1"/>
              <a:t>Git</a:t>
            </a:r>
            <a:r>
              <a:rPr lang="de-DE" dirty="0"/>
              <a:t> selbst. Das geschieht durch die Umsetzung des Operator-Pattern im </a:t>
            </a:r>
            <a:r>
              <a:rPr lang="de-DE" dirty="0" err="1"/>
              <a:t>Kubernetes</a:t>
            </a:r>
            <a:r>
              <a:rPr lang="de-DE" dirty="0"/>
              <a:t>. Der </a:t>
            </a:r>
            <a:r>
              <a:rPr lang="de-DE" dirty="0" err="1"/>
              <a:t>GitOps</a:t>
            </a:r>
            <a:r>
              <a:rPr lang="de-DE" dirty="0"/>
              <a:t> Operator lauscht auf das </a:t>
            </a:r>
            <a:r>
              <a:rPr lang="de-DE" dirty="0" err="1"/>
              <a:t>Git</a:t>
            </a:r>
            <a:r>
              <a:rPr lang="de-DE" dirty="0"/>
              <a:t> Repo und dort den Zielzustand des Systems abruft (= SOLL-Zustand) und dieser wird verglichen mit dem IST-Zustand (bereitgestellt durch den API Server) des Clusters. Wenn es zwischen diesen beiden Zuständen einen Unterschied gibt, dann wird der </a:t>
            </a:r>
            <a:r>
              <a:rPr lang="de-DE" dirty="0" err="1"/>
              <a:t>GitOps</a:t>
            </a:r>
            <a:r>
              <a:rPr lang="de-DE" dirty="0"/>
              <a:t> Operator aktiv und gleicht den IST-Zustand and den SOLL-Zustand an.</a:t>
            </a:r>
          </a:p>
          <a:p>
            <a:endParaRPr lang="de-DE" dirty="0"/>
          </a:p>
          <a:p>
            <a:r>
              <a:rPr lang="de-DE" dirty="0"/>
              <a:t>3) Wie wird beim </a:t>
            </a:r>
            <a:r>
              <a:rPr lang="de-DE" dirty="0" err="1"/>
              <a:t>CIOps</a:t>
            </a:r>
            <a:r>
              <a:rPr lang="de-DE" dirty="0"/>
              <a:t> das </a:t>
            </a:r>
            <a:r>
              <a:rPr lang="de-DE" dirty="0" err="1"/>
              <a:t>Deployment</a:t>
            </a:r>
            <a:r>
              <a:rPr lang="de-DE" dirty="0"/>
              <a:t> durchgeführt? (Frage in die Runde??!)</a:t>
            </a:r>
          </a:p>
          <a:p>
            <a:r>
              <a:rPr lang="de-DE" dirty="0"/>
              <a:t>Beim CI-Server ist es Imperativ. Beispielsweise über </a:t>
            </a:r>
            <a:r>
              <a:rPr lang="de-DE" dirty="0" err="1"/>
              <a:t>Deployment</a:t>
            </a:r>
            <a:r>
              <a:rPr lang="de-DE" dirty="0"/>
              <a:t>-Skripte.</a:t>
            </a:r>
          </a:p>
          <a:p>
            <a:endParaRPr lang="de-DE" dirty="0"/>
          </a:p>
          <a:p>
            <a:r>
              <a:rPr lang="de-DE" dirty="0"/>
              <a:t>Wie wird das </a:t>
            </a:r>
            <a:r>
              <a:rPr lang="de-DE" dirty="0" err="1"/>
              <a:t>Deployment</a:t>
            </a:r>
            <a:r>
              <a:rPr lang="de-DE" dirty="0"/>
              <a:t> beim </a:t>
            </a:r>
            <a:r>
              <a:rPr lang="de-DE" dirty="0" err="1"/>
              <a:t>GitOps</a:t>
            </a:r>
            <a:r>
              <a:rPr lang="de-DE" dirty="0"/>
              <a:t> durchgeführt?</a:t>
            </a:r>
          </a:p>
          <a:p>
            <a:r>
              <a:rPr lang="de-DE" dirty="0"/>
              <a:t>Beim </a:t>
            </a:r>
            <a:r>
              <a:rPr lang="de-DE" dirty="0" err="1"/>
              <a:t>GitOps</a:t>
            </a:r>
            <a:r>
              <a:rPr lang="de-DE" dirty="0"/>
              <a:t> ist das rein deklarativ.</a:t>
            </a:r>
          </a:p>
          <a:p>
            <a:endParaRPr lang="de-DE" dirty="0"/>
          </a:p>
          <a:p>
            <a:r>
              <a:rPr lang="de-DE" dirty="0"/>
              <a:t>4) Ausführungssemantik? </a:t>
            </a:r>
          </a:p>
          <a:p>
            <a:r>
              <a:rPr lang="de-DE" dirty="0"/>
              <a:t>Beim CI-Server 1x (EIN MAL), also </a:t>
            </a:r>
            <a:r>
              <a:rPr lang="de-DE" dirty="0" err="1"/>
              <a:t>once</a:t>
            </a:r>
            <a:r>
              <a:rPr lang="de-DE" dirty="0"/>
              <a:t>. Der hat eine Ausführungssemantik durch einen Push/Trigger oder eben durch das manuelle Starten</a:t>
            </a:r>
          </a:p>
          <a:p>
            <a:endParaRPr lang="de-DE" dirty="0"/>
          </a:p>
          <a:p>
            <a:r>
              <a:rPr lang="de-DE" dirty="0"/>
              <a:t>Bei </a:t>
            </a:r>
            <a:r>
              <a:rPr lang="de-DE" dirty="0" err="1"/>
              <a:t>GitOps</a:t>
            </a:r>
            <a:r>
              <a:rPr lang="de-DE" dirty="0"/>
              <a:t>: es ist kontinuierlich. (</a:t>
            </a:r>
            <a:r>
              <a:rPr lang="de-DE" dirty="0" err="1"/>
              <a:t>continuously</a:t>
            </a:r>
            <a:r>
              <a:rPr lang="de-DE" dirty="0"/>
              <a:t>) Stichwort: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.</a:t>
            </a:r>
          </a:p>
          <a:p>
            <a:r>
              <a:rPr lang="de-DE" dirty="0"/>
              <a:t>Der Operator prüft kontinuierlich, ob es etwas neues in </a:t>
            </a:r>
            <a:r>
              <a:rPr lang="de-DE" dirty="0" err="1"/>
              <a:t>Git</a:t>
            </a:r>
            <a:r>
              <a:rPr lang="de-DE" dirty="0"/>
              <a:t> gibt oder sich der Zustand verändert hat.</a:t>
            </a:r>
          </a:p>
          <a:p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22.05.2024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115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Tag-2_5-GitOps.ppt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GitOps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Vorteile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Nachteile</a:t>
            </a: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01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67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GitOps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</a:t>
            </a:r>
            <a:r>
              <a:rPr lang="de-DE" altLang="de-DE" sz="1400" dirty="0" err="1"/>
              <a:t>ovn</a:t>
            </a:r>
            <a:r>
              <a:rPr lang="de-DE" altLang="de-DE" sz="1400" dirty="0"/>
              <a:t>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GitOps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FF9F4B5-3CE7-C344-77D8-1F72FD95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3" y="1166239"/>
            <a:ext cx="7977417" cy="5030346"/>
          </a:xfrm>
        </p:spPr>
      </p:pic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1075"/>
            <a:ext cx="8424614" cy="5400675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endParaRPr lang="en-US" b="0" i="0" dirty="0">
              <a:solidFill>
                <a:srgbClr val="171321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>
              <a:solidFill>
                <a:srgbClr val="171321"/>
              </a:solidFill>
              <a:latin typeface="Inter"/>
            </a:endParaRPr>
          </a:p>
          <a:p>
            <a:pPr marL="0" indent="0">
              <a:buNone/>
            </a:pPr>
            <a:r>
              <a:rPr lang="en-US" b="0" i="1" dirty="0" err="1">
                <a:solidFill>
                  <a:srgbClr val="171321"/>
                </a:solidFill>
                <a:effectLst/>
                <a:latin typeface="Inter"/>
              </a:rPr>
              <a:t>GitOps</a:t>
            </a:r>
            <a:r>
              <a:rPr lang="en-US" b="0" i="1" dirty="0">
                <a:solidFill>
                  <a:srgbClr val="171321"/>
                </a:solidFill>
                <a:effectLst/>
                <a:latin typeface="Inter"/>
              </a:rPr>
              <a:t> is an operational framework that takes DevOps best practices used for application development such as version control, collaboration, compliance, and CI/CD, and applies them to infrastructure automation.</a:t>
            </a: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 </a:t>
            </a:r>
          </a:p>
          <a:p>
            <a:pPr marL="0" indent="0" algn="r">
              <a:buNone/>
            </a:pPr>
            <a:r>
              <a:rPr lang="en-US" b="0" i="0" dirty="0">
                <a:solidFill>
                  <a:srgbClr val="171321"/>
                </a:solidFill>
                <a:effectLst/>
                <a:latin typeface="Inter"/>
              </a:rPr>
              <a:t>- GitLab</a:t>
            </a:r>
            <a:endParaRPr lang="de-DE" altLang="de-DE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192F69-44A7-4EAD-B7C0-079FE7FFC515}"/>
              </a:ext>
            </a:extLst>
          </p:cNvPr>
          <p:cNvSpPr txBox="1"/>
          <p:nvPr/>
        </p:nvSpPr>
        <p:spPr bwMode="auto">
          <a:xfrm>
            <a:off x="179512" y="2636912"/>
            <a:ext cx="1043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“</a:t>
            </a:r>
            <a:endParaRPr lang="de-DE" altLang="de-DE" sz="4000" b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DB7714-1BB2-BF61-B12E-5E0557BFB564}"/>
              </a:ext>
            </a:extLst>
          </p:cNvPr>
          <p:cNvSpPr txBox="1"/>
          <p:nvPr/>
        </p:nvSpPr>
        <p:spPr bwMode="auto">
          <a:xfrm>
            <a:off x="3707904" y="3717032"/>
            <a:ext cx="648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4000" b="0" i="0" dirty="0">
                <a:solidFill>
                  <a:srgbClr val="171321"/>
                </a:solidFill>
                <a:effectLst/>
                <a:latin typeface="Inter"/>
              </a:rPr>
              <a:t>”</a:t>
            </a:r>
            <a:endParaRPr lang="de-DE" sz="4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CE41D-77BB-39F7-B6BE-7DA81304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301234" cy="49907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„Klassisches“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(„</a:t>
            </a:r>
            <a:r>
              <a:rPr lang="de-DE" dirty="0" err="1"/>
              <a:t>CIOps</a:t>
            </a:r>
            <a:r>
              <a:rPr lang="de-DE" dirty="0"/>
              <a:t>“)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41E39C17-E8B8-8C3B-BFB9-412F892BDC44}"/>
              </a:ext>
            </a:extLst>
          </p:cNvPr>
          <p:cNvSpPr/>
          <p:nvPr/>
        </p:nvSpPr>
        <p:spPr bwMode="auto">
          <a:xfrm>
            <a:off x="3866180" y="3513372"/>
            <a:ext cx="288032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17294CE-36E8-DEE6-9214-E9623E90E154}"/>
              </a:ext>
            </a:extLst>
          </p:cNvPr>
          <p:cNvSpPr/>
          <p:nvPr/>
        </p:nvSpPr>
        <p:spPr bwMode="auto">
          <a:xfrm>
            <a:off x="2025323" y="366846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EF40B4-11B1-7A8B-F361-BF2E7ED369B0}"/>
              </a:ext>
            </a:extLst>
          </p:cNvPr>
          <p:cNvSpPr/>
          <p:nvPr/>
        </p:nvSpPr>
        <p:spPr bwMode="auto">
          <a:xfrm>
            <a:off x="373837" y="366846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7043AE-78B6-07FE-A71B-5300C855A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7" y="3789685"/>
            <a:ext cx="684662" cy="6846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D9A6E7-A0EE-F150-0B39-252FC6079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5" y="3839309"/>
            <a:ext cx="585415" cy="58541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25BBCA0-862E-E762-447D-4A7162CF7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23" y="3562912"/>
            <a:ext cx="788034" cy="788034"/>
          </a:xfrm>
          <a:prstGeom prst="rect">
            <a:avLst/>
          </a:prstGeom>
        </p:spPr>
      </p:pic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2CEFB8BF-ACA7-AB3B-2121-1870571267AB}"/>
              </a:ext>
            </a:extLst>
          </p:cNvPr>
          <p:cNvSpPr/>
          <p:nvPr/>
        </p:nvSpPr>
        <p:spPr bwMode="auto">
          <a:xfrm>
            <a:off x="5740692" y="4424724"/>
            <a:ext cx="868501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GitOps</a:t>
            </a:r>
            <a:r>
              <a:rPr lang="de-DE" sz="900" dirty="0">
                <a:latin typeface="+mj-lt"/>
              </a:rPr>
              <a:t> Operator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F1B3933-5650-1206-F6C6-9E49C6108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76" y="4478202"/>
            <a:ext cx="684532" cy="684532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367443E5-A8ED-5028-E522-25933802D6E7}"/>
              </a:ext>
            </a:extLst>
          </p:cNvPr>
          <p:cNvSpPr/>
          <p:nvPr/>
        </p:nvSpPr>
        <p:spPr bwMode="auto">
          <a:xfrm>
            <a:off x="1237592" y="5204917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08652-93EA-885D-1172-028ADA497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58" y="5275393"/>
            <a:ext cx="530548" cy="73259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25D721B-FC70-4EBD-ACFA-C5B79255CDDB}"/>
              </a:ext>
            </a:extLst>
          </p:cNvPr>
          <p:cNvSpPr txBox="1"/>
          <p:nvPr/>
        </p:nvSpPr>
        <p:spPr bwMode="auto">
          <a:xfrm>
            <a:off x="4898827" y="4251064"/>
            <a:ext cx="79394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latin typeface="Arial" charset="0"/>
              </a:rPr>
              <a:t>K8s Cluster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8606811-4B61-7EDF-FF1A-FF05D9D9E3CD}"/>
              </a:ext>
            </a:extLst>
          </p:cNvPr>
          <p:cNvSpPr/>
          <p:nvPr/>
        </p:nvSpPr>
        <p:spPr bwMode="auto">
          <a:xfrm>
            <a:off x="1958912" y="1461786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err="1">
                <a:latin typeface="+mj-lt"/>
              </a:rPr>
              <a:t>Git</a:t>
            </a:r>
            <a:r>
              <a:rPr lang="de-DE" sz="900" dirty="0">
                <a:latin typeface="+mj-lt"/>
              </a:rPr>
              <a:t> Repo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64DC09D-151E-57A1-C74E-CE8D99C64BFF}"/>
              </a:ext>
            </a:extLst>
          </p:cNvPr>
          <p:cNvSpPr/>
          <p:nvPr/>
        </p:nvSpPr>
        <p:spPr bwMode="auto">
          <a:xfrm>
            <a:off x="307426" y="1461786"/>
            <a:ext cx="808923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Developer</a:t>
            </a:r>
            <a:endParaRPr kumimoji="0" 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5F4D50-29F3-8143-A3DE-EAE68FA81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6" y="1583005"/>
            <a:ext cx="684662" cy="684662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3A2222B3-237B-92CA-50E2-6C3683260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4" y="1632629"/>
            <a:ext cx="585415" cy="585415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8C9C41C7-4D01-5E01-F4CB-3E19453EF8A9}"/>
              </a:ext>
            </a:extLst>
          </p:cNvPr>
          <p:cNvSpPr/>
          <p:nvPr/>
        </p:nvSpPr>
        <p:spPr bwMode="auto">
          <a:xfrm>
            <a:off x="3681341" y="1470728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CI Server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65A02423-7ECC-D8C2-2836-AB71A946C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07" y="1541204"/>
            <a:ext cx="530548" cy="732598"/>
          </a:xfrm>
          <a:prstGeom prst="rect">
            <a:avLst/>
          </a:prstGeom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10A4014E-56A7-291A-6B5F-81A402B45FA1}"/>
              </a:ext>
            </a:extLst>
          </p:cNvPr>
          <p:cNvSpPr/>
          <p:nvPr/>
        </p:nvSpPr>
        <p:spPr bwMode="auto">
          <a:xfrm>
            <a:off x="5802609" y="1469593"/>
            <a:ext cx="877480" cy="1200694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>
                <a:latin typeface="+mj-lt"/>
              </a:rPr>
              <a:t>K8s Cluster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C44ACBC6-B330-A9D4-2424-9BD423D4B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2" y="1512630"/>
            <a:ext cx="788034" cy="788034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2A07DCF-913A-9142-CB0B-9FDA3E480571}"/>
              </a:ext>
            </a:extLst>
          </p:cNvPr>
          <p:cNvSpPr txBox="1">
            <a:spLocks/>
          </p:cNvSpPr>
          <p:nvPr/>
        </p:nvSpPr>
        <p:spPr bwMode="auto">
          <a:xfrm>
            <a:off x="313328" y="3193526"/>
            <a:ext cx="2324570" cy="49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de-DE" kern="0" dirty="0" err="1"/>
              <a:t>GitOps</a:t>
            </a:r>
            <a:endParaRPr lang="de-DE" kern="0" dirty="0"/>
          </a:p>
          <a:p>
            <a:pPr marL="0" indent="0">
              <a:buFont typeface="Monotype Sorts" pitchFamily="2" charset="2"/>
              <a:buNone/>
            </a:pPr>
            <a:endParaRPr lang="de-DE" kern="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22BBE35-B433-0F59-9181-DD6430828782}"/>
              </a:ext>
            </a:extLst>
          </p:cNvPr>
          <p:cNvCxnSpPr>
            <a:stCxn id="46" idx="3"/>
            <a:endCxn id="45" idx="1"/>
          </p:cNvCxnSpPr>
          <p:nvPr/>
        </p:nvCxnSpPr>
        <p:spPr bwMode="auto">
          <a:xfrm>
            <a:off x="1116349" y="206213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89932A-90CB-C1C8-A92A-09519F116449}"/>
              </a:ext>
            </a:extLst>
          </p:cNvPr>
          <p:cNvCxnSpPr>
            <a:stCxn id="49" idx="3"/>
            <a:endCxn id="51" idx="1"/>
          </p:cNvCxnSpPr>
          <p:nvPr/>
        </p:nvCxnSpPr>
        <p:spPr bwMode="auto">
          <a:xfrm flipV="1">
            <a:off x="4558821" y="2069940"/>
            <a:ext cx="1243788" cy="1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FFDE3F3-4E0B-CB88-6D35-9042595A64A5}"/>
              </a:ext>
            </a:extLst>
          </p:cNvPr>
          <p:cNvCxnSpPr>
            <a:stCxn id="28" idx="3"/>
            <a:endCxn id="27" idx="1"/>
          </p:cNvCxnSpPr>
          <p:nvPr/>
        </p:nvCxnSpPr>
        <p:spPr bwMode="auto">
          <a:xfrm>
            <a:off x="1182760" y="4268813"/>
            <a:ext cx="842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9971DCC-B3EB-000F-C043-CA686F342DAD}"/>
              </a:ext>
            </a:extLst>
          </p:cNvPr>
          <p:cNvCxnSpPr>
            <a:stCxn id="40" idx="3"/>
            <a:endCxn id="27" idx="2"/>
          </p:cNvCxnSpPr>
          <p:nvPr/>
        </p:nvCxnSpPr>
        <p:spPr bwMode="auto">
          <a:xfrm flipV="1">
            <a:off x="2115072" y="4869160"/>
            <a:ext cx="348991" cy="93610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E3A6B0AB-E0A5-50A9-1FF9-343ED270869E}"/>
              </a:ext>
            </a:extLst>
          </p:cNvPr>
          <p:cNvCxnSpPr>
            <a:stCxn id="25" idx="1"/>
            <a:endCxn id="27" idx="3"/>
          </p:cNvCxnSpPr>
          <p:nvPr/>
        </p:nvCxnSpPr>
        <p:spPr bwMode="auto">
          <a:xfrm rot="10800000">
            <a:off x="2902804" y="4268814"/>
            <a:ext cx="963377" cy="36138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9908EA20-C832-D989-698E-2DFCE923763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46928" y="4277735"/>
            <a:ext cx="91985" cy="204603"/>
          </a:xfrm>
          <a:prstGeom prst="curvedConnector3">
            <a:avLst>
              <a:gd name="adj1" fmla="val -3932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65DB834-6AE0-4014-FEA8-8015CCA274B8}"/>
              </a:ext>
            </a:extLst>
          </p:cNvPr>
          <p:cNvSpPr txBox="1"/>
          <p:nvPr/>
        </p:nvSpPr>
        <p:spPr bwMode="auto">
          <a:xfrm>
            <a:off x="1324325" y="1814007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1CC28D-FF59-208E-28A1-CCEEFD87FA1C}"/>
              </a:ext>
            </a:extLst>
          </p:cNvPr>
          <p:cNvSpPr txBox="1"/>
          <p:nvPr/>
        </p:nvSpPr>
        <p:spPr bwMode="auto">
          <a:xfrm>
            <a:off x="1344346" y="4028355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push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24A713-8640-A7B1-2B11-FC3D12079078}"/>
              </a:ext>
            </a:extLst>
          </p:cNvPr>
          <p:cNvSpPr txBox="1"/>
          <p:nvPr/>
        </p:nvSpPr>
        <p:spPr bwMode="auto">
          <a:xfrm>
            <a:off x="2996331" y="1827823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504EE70-DAFE-947A-A212-D2A7BFA848E1}"/>
              </a:ext>
            </a:extLst>
          </p:cNvPr>
          <p:cNvCxnSpPr>
            <a:stCxn id="49" idx="1"/>
            <a:endCxn id="45" idx="3"/>
          </p:cNvCxnSpPr>
          <p:nvPr/>
        </p:nvCxnSpPr>
        <p:spPr bwMode="auto">
          <a:xfrm flipH="1" flipV="1">
            <a:off x="2836392" y="2062133"/>
            <a:ext cx="844949" cy="89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8D97216-38BD-06FD-A48D-63FB9BD4181E}"/>
              </a:ext>
            </a:extLst>
          </p:cNvPr>
          <p:cNvSpPr txBox="1"/>
          <p:nvPr/>
        </p:nvSpPr>
        <p:spPr bwMode="auto">
          <a:xfrm>
            <a:off x="3060973" y="403798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545701-623A-AEF5-5751-6E4704B666EF}"/>
              </a:ext>
            </a:extLst>
          </p:cNvPr>
          <p:cNvSpPr txBox="1"/>
          <p:nvPr/>
        </p:nvSpPr>
        <p:spPr bwMode="auto">
          <a:xfrm>
            <a:off x="2436724" y="5216371"/>
            <a:ext cx="519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pull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71ABBD-59F5-E464-9BFD-A8143066248F}"/>
              </a:ext>
            </a:extLst>
          </p:cNvPr>
          <p:cNvSpPr txBox="1"/>
          <p:nvPr/>
        </p:nvSpPr>
        <p:spPr bwMode="auto">
          <a:xfrm>
            <a:off x="4942252" y="1823574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6774BB-D0D8-7463-727A-649051FBEF7B}"/>
              </a:ext>
            </a:extLst>
          </p:cNvPr>
          <p:cNvSpPr txBox="1"/>
          <p:nvPr/>
        </p:nvSpPr>
        <p:spPr bwMode="auto">
          <a:xfrm>
            <a:off x="6835751" y="4119443"/>
            <a:ext cx="56585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deploy</a:t>
            </a:r>
          </a:p>
        </p:txBody>
      </p:sp>
      <p:sp>
        <p:nvSpPr>
          <p:cNvPr id="26" name="Rechteck: obere Ecken, eine abgerundet, eine abgeschnitten 25">
            <a:extLst>
              <a:ext uri="{FF2B5EF4-FFF2-40B4-BE49-F238E27FC236}">
                <a16:creationId xmlns:a16="http://schemas.microsoft.com/office/drawing/2014/main" id="{96B60084-7FFC-5D04-F305-5E5E63550A47}"/>
              </a:ext>
            </a:extLst>
          </p:cNvPr>
          <p:cNvSpPr/>
          <p:nvPr/>
        </p:nvSpPr>
        <p:spPr bwMode="auto">
          <a:xfrm>
            <a:off x="4815556" y="2174624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hteck: obere Ecken, eine abgerundet, eine abgeschnitten 28">
            <a:extLst>
              <a:ext uri="{FF2B5EF4-FFF2-40B4-BE49-F238E27FC236}">
                <a16:creationId xmlns:a16="http://schemas.microsoft.com/office/drawing/2014/main" id="{FBA6C3EB-7B7B-4500-4AD9-666285D204F2}"/>
              </a:ext>
            </a:extLst>
          </p:cNvPr>
          <p:cNvSpPr/>
          <p:nvPr/>
        </p:nvSpPr>
        <p:spPr bwMode="auto">
          <a:xfrm>
            <a:off x="6835751" y="4614354"/>
            <a:ext cx="847079" cy="466169"/>
          </a:xfrm>
          <a:prstGeom prst="snipRoundRect">
            <a:avLst/>
          </a:prstGeom>
          <a:solidFill>
            <a:srgbClr val="DDEEE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7" grpId="0" animBg="1"/>
      <p:bldP spid="28" grpId="0" animBg="1"/>
      <p:bldP spid="43" grpId="0" animBg="1"/>
      <p:bldP spid="40" grpId="0" animBg="1"/>
      <p:bldP spid="41" grpId="0"/>
      <p:bldP spid="45" grpId="0" animBg="1"/>
      <p:bldP spid="46" grpId="0" animBg="1"/>
      <p:bldP spid="49" grpId="0" animBg="1"/>
      <p:bldP spid="51" grpId="0" animBg="1"/>
      <p:bldP spid="4" grpId="0"/>
      <p:bldP spid="10" grpId="0"/>
      <p:bldP spid="13" grpId="0"/>
      <p:bldP spid="14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 err="1"/>
              <a:t>GitOps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Geschichte / Motivation dahinter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Großteil des Lebenszyklus in der Softwareentwicklung automatisiert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dirty="0"/>
              <a:t>Infrastruktur weitestgehend ein manueller Prozess geblieben, welcher (oft) spezialisierte Teams benötigt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Moderne und Cloud-native Anwendungen werden mit Blick auf Geschwindigkeit und Skalierbarkeit entwickelt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dirty="0"/>
              <a:t>Trend: Infrastruktur in die Cloud und den IT-Betrieb (engl. </a:t>
            </a:r>
            <a:r>
              <a:rPr lang="de-DE" altLang="de-DE" dirty="0" err="1"/>
              <a:t>Operations</a:t>
            </a:r>
            <a:r>
              <a:rPr lang="de-DE" altLang="de-DE" dirty="0"/>
              <a:t>) automatisieren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Ziel: Prozess</a:t>
            </a:r>
          </a:p>
          <a:p>
            <a:pPr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63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GitOps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genau ist das jetzt?</a:t>
            </a:r>
          </a:p>
        </p:txBody>
      </p:sp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698</Words>
  <Application>Microsoft Office PowerPoint</Application>
  <PresentationFormat>Bildschirmpräsentation (4:3)</PresentationFormat>
  <Paragraphs>132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Inter</vt:lpstr>
      <vt:lpstr>Monotype Sorts</vt:lpstr>
      <vt:lpstr>Times New Roman</vt:lpstr>
      <vt:lpstr>vorlneu</vt:lpstr>
      <vt:lpstr>Benutzerdefiniertes Design</vt:lpstr>
      <vt:lpstr>Tag 2: Vertiefung Git-Workflow, CI/CD &amp; GitOps</vt:lpstr>
      <vt:lpstr>Agenda</vt:lpstr>
      <vt:lpstr>Agenda</vt:lpstr>
      <vt:lpstr>GitOps</vt:lpstr>
      <vt:lpstr>GitOps</vt:lpstr>
      <vt:lpstr>GitOps</vt:lpstr>
      <vt:lpstr>GitOps</vt:lpstr>
      <vt:lpstr>GitOps</vt:lpstr>
      <vt:lpstr>GitOps</vt:lpstr>
      <vt:lpstr>GitOps</vt:lpstr>
      <vt:lpstr>GitOps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</cp:revision>
  <cp:lastPrinted>1996-08-01T16:36:58Z</cp:lastPrinted>
  <dcterms:created xsi:type="dcterms:W3CDTF">2024-05-03T10:07:43Z</dcterms:created>
  <dcterms:modified xsi:type="dcterms:W3CDTF">2024-05-22T15:13:50Z</dcterms:modified>
</cp:coreProperties>
</file>