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26"/>
  </p:notesMasterIdLst>
  <p:handoutMasterIdLst>
    <p:handoutMasterId r:id="rId127"/>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677" r:id="rId101"/>
    <p:sldId id="597" r:id="rId102"/>
    <p:sldId id="692" r:id="rId103"/>
    <p:sldId id="691" r:id="rId104"/>
    <p:sldId id="688" r:id="rId105"/>
    <p:sldId id="693" r:id="rId106"/>
    <p:sldId id="694" r:id="rId107"/>
    <p:sldId id="698" r:id="rId108"/>
    <p:sldId id="699" r:id="rId109"/>
    <p:sldId id="707" r:id="rId110"/>
    <p:sldId id="700" r:id="rId111"/>
    <p:sldId id="714" r:id="rId112"/>
    <p:sldId id="708" r:id="rId113"/>
    <p:sldId id="701" r:id="rId114"/>
    <p:sldId id="702" r:id="rId115"/>
    <p:sldId id="709" r:id="rId116"/>
    <p:sldId id="703" r:id="rId117"/>
    <p:sldId id="710" r:id="rId118"/>
    <p:sldId id="704" r:id="rId119"/>
    <p:sldId id="711" r:id="rId120"/>
    <p:sldId id="713" r:id="rId121"/>
    <p:sldId id="705" r:id="rId122"/>
    <p:sldId id="706" r:id="rId123"/>
    <p:sldId id="712" r:id="rId124"/>
    <p:sldId id="595" r:id="rId125"/>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6" d="100"/>
          <a:sy n="106" d="100"/>
        </p:scale>
        <p:origin x="78"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viewProps" Target="view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Was ist Docker und woher stammt die Idee? (grob)</a:t>
            </a:r>
          </a:p>
          <a:p>
            <a:endParaRPr lang="de-DE" dirty="0"/>
          </a:p>
          <a:p>
            <a:r>
              <a:rPr lang="de-DE" dirty="0"/>
              <a:t>Nächste Folie für eine (lustige) Aufklärung.</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40132211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402252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Container Registry = Repository für Images.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103</a:t>
            </a:fld>
            <a:endParaRPr lang="de-DE" altLang="de-DE"/>
          </a:p>
        </p:txBody>
      </p:sp>
    </p:spTree>
    <p:extLst>
      <p:ext uri="{BB962C8B-B14F-4D97-AF65-F5344CB8AC3E}">
        <p14:creationId xmlns:p14="http://schemas.microsoft.com/office/powerpoint/2010/main" val="170688188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104</a:t>
            </a:fld>
            <a:endParaRPr lang="de-DE" altLang="de-DE"/>
          </a:p>
        </p:txBody>
      </p:sp>
    </p:spTree>
    <p:extLst>
      <p:ext uri="{BB962C8B-B14F-4D97-AF65-F5344CB8AC3E}">
        <p14:creationId xmlns:p14="http://schemas.microsoft.com/office/powerpoint/2010/main" val="52457460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105</a:t>
            </a:fld>
            <a:endParaRPr lang="de-DE" altLang="de-DE"/>
          </a:p>
        </p:txBody>
      </p:sp>
    </p:spTree>
    <p:extLst>
      <p:ext uri="{BB962C8B-B14F-4D97-AF65-F5344CB8AC3E}">
        <p14:creationId xmlns:p14="http://schemas.microsoft.com/office/powerpoint/2010/main" val="152900090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107</a:t>
            </a:fld>
            <a:endParaRPr lang="de-DE" altLang="de-DE"/>
          </a:p>
        </p:txBody>
      </p:sp>
    </p:spTree>
    <p:extLst>
      <p:ext uri="{BB962C8B-B14F-4D97-AF65-F5344CB8AC3E}">
        <p14:creationId xmlns:p14="http://schemas.microsoft.com/office/powerpoint/2010/main" val="9053163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109</a:t>
            </a:fld>
            <a:endParaRPr lang="de-DE" altLang="de-DE"/>
          </a:p>
        </p:txBody>
      </p:sp>
    </p:spTree>
    <p:extLst>
      <p:ext uri="{BB962C8B-B14F-4D97-AF65-F5344CB8AC3E}">
        <p14:creationId xmlns:p14="http://schemas.microsoft.com/office/powerpoint/2010/main" val="100106991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118</a:t>
            </a:fld>
            <a:endParaRPr lang="de-DE" altLang="de-DE"/>
          </a:p>
        </p:txBody>
      </p:sp>
    </p:spTree>
    <p:extLst>
      <p:ext uri="{BB962C8B-B14F-4D97-AF65-F5344CB8AC3E}">
        <p14:creationId xmlns:p14="http://schemas.microsoft.com/office/powerpoint/2010/main" val="305676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29.05.2024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86007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Tag-3_2-GitLab-Runner-Container-Registry.ppt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05.xml.rels><?xml version="1.0" encoding="UTF-8" standalone="yes"?>
<Relationships xmlns="http://schemas.openxmlformats.org/package/2006/relationships"><Relationship Id="rId3" Type="http://schemas.openxmlformats.org/officeDocument/2006/relationships/hyperlink" Target="https://docs.gitlab.com/ee/administration/packages/container_registry.html" TargetMode="External"/><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28090215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58E968-3E2B-4E92-9277-001255F39EAA}"/>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FC8AEB93-3245-EE15-A47C-4AF0FEF1946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3353" y="981075"/>
            <a:ext cx="7536656" cy="5400675"/>
          </a:xfrm>
        </p:spPr>
      </p:pic>
    </p:spTree>
    <p:extLst>
      <p:ext uri="{BB962C8B-B14F-4D97-AF65-F5344CB8AC3E}">
        <p14:creationId xmlns:p14="http://schemas.microsoft.com/office/powerpoint/2010/main" val="33886308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554CDC-D094-5CF8-3BB9-8F059882DC42}"/>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D4D77B08-6188-99AE-80C3-253CB21B08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3613" y="981075"/>
            <a:ext cx="3996137" cy="5400675"/>
          </a:xfrm>
        </p:spPr>
      </p:pic>
    </p:spTree>
    <p:extLst>
      <p:ext uri="{BB962C8B-B14F-4D97-AF65-F5344CB8AC3E}">
        <p14:creationId xmlns:p14="http://schemas.microsoft.com/office/powerpoint/2010/main" val="39286090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1448358"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Registry / Hub</a:t>
            </a:r>
          </a:p>
          <a:p>
            <a:pPr eaLnBrk="1" hangingPunct="1"/>
            <a:r>
              <a:rPr lang="de-DE" sz="1200" dirty="0">
                <a:latin typeface="Arial" charset="0"/>
              </a:rPr>
              <a:t>Beinhaltet viele statische Images</a:t>
            </a:r>
          </a:p>
        </p:txBody>
      </p:sp>
    </p:spTree>
    <p:extLst>
      <p:ext uri="{BB962C8B-B14F-4D97-AF65-F5344CB8AC3E}">
        <p14:creationId xmlns:p14="http://schemas.microsoft.com/office/powerpoint/2010/main" val="117408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DACE0-FA35-2693-0002-17078C6F090D}"/>
              </a:ext>
            </a:extLst>
          </p:cNvPr>
          <p:cNvSpPr>
            <a:spLocks noGrp="1"/>
          </p:cNvSpPr>
          <p:nvPr>
            <p:ph type="title"/>
          </p:nvPr>
        </p:nvSpPr>
        <p:spPr/>
        <p:txBody>
          <a:bodyPr/>
          <a:lstStyle/>
          <a:p>
            <a:r>
              <a:rPr lang="de-DE" dirty="0" err="1"/>
              <a:t>GitLab</a:t>
            </a:r>
            <a:r>
              <a:rPr lang="de-DE" dirty="0"/>
              <a:t> Container Registry</a:t>
            </a:r>
          </a:p>
        </p:txBody>
      </p:sp>
      <p:pic>
        <p:nvPicPr>
          <p:cNvPr id="5" name="Inhaltsplatzhalter 4">
            <a:extLst>
              <a:ext uri="{FF2B5EF4-FFF2-40B4-BE49-F238E27FC236}">
                <a16:creationId xmlns:a16="http://schemas.microsoft.com/office/drawing/2014/main" id="{AEDB6D2F-386A-44F7-D214-E90624B4C6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5195" y="748618"/>
            <a:ext cx="2088232" cy="2088232"/>
          </a:xfrm>
        </p:spPr>
      </p:pic>
      <p:sp>
        <p:nvSpPr>
          <p:cNvPr id="12" name="Rechteck: abgerundete Ecken 11">
            <a:extLst>
              <a:ext uri="{FF2B5EF4-FFF2-40B4-BE49-F238E27FC236}">
                <a16:creationId xmlns:a16="http://schemas.microsoft.com/office/drawing/2014/main" id="{F084234B-7070-66D8-963F-8A063251B345}"/>
              </a:ext>
            </a:extLst>
          </p:cNvPr>
          <p:cNvSpPr/>
          <p:nvPr/>
        </p:nvSpPr>
        <p:spPr bwMode="auto">
          <a:xfrm>
            <a:off x="155219" y="3645024"/>
            <a:ext cx="8619352" cy="2618035"/>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7" name="Grafik 6">
            <a:extLst>
              <a:ext uri="{FF2B5EF4-FFF2-40B4-BE49-F238E27FC236}">
                <a16:creationId xmlns:a16="http://schemas.microsoft.com/office/drawing/2014/main" id="{E12DAC80-057C-DE5C-38CC-BFC04FD3F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319" y="4172218"/>
            <a:ext cx="1268760" cy="1268760"/>
          </a:xfrm>
          <a:prstGeom prst="rect">
            <a:avLst/>
          </a:prstGeom>
        </p:spPr>
      </p:pic>
      <p:pic>
        <p:nvPicPr>
          <p:cNvPr id="9" name="Grafik 8">
            <a:extLst>
              <a:ext uri="{FF2B5EF4-FFF2-40B4-BE49-F238E27FC236}">
                <a16:creationId xmlns:a16="http://schemas.microsoft.com/office/drawing/2014/main" id="{B1633234-D3E4-069A-4B26-5193776B73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3986915"/>
            <a:ext cx="1637727" cy="1637727"/>
          </a:xfrm>
          <a:prstGeom prst="rect">
            <a:avLst/>
          </a:prstGeom>
        </p:spPr>
      </p:pic>
      <p:pic>
        <p:nvPicPr>
          <p:cNvPr id="11" name="Grafik 10">
            <a:extLst>
              <a:ext uri="{FF2B5EF4-FFF2-40B4-BE49-F238E27FC236}">
                <a16:creationId xmlns:a16="http://schemas.microsoft.com/office/drawing/2014/main" id="{23198818-3CEF-0B08-8179-F218FFA73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1393" y="3947590"/>
            <a:ext cx="1718015" cy="1718015"/>
          </a:xfrm>
          <a:prstGeom prst="rect">
            <a:avLst/>
          </a:prstGeom>
        </p:spPr>
      </p:pic>
      <p:sp>
        <p:nvSpPr>
          <p:cNvPr id="13" name="Rechteck: abgerundete Ecken 12">
            <a:extLst>
              <a:ext uri="{FF2B5EF4-FFF2-40B4-BE49-F238E27FC236}">
                <a16:creationId xmlns:a16="http://schemas.microsoft.com/office/drawing/2014/main" id="{02290F8A-C21B-7BF4-45EE-E834E61C3659}"/>
              </a:ext>
            </a:extLst>
          </p:cNvPr>
          <p:cNvSpPr/>
          <p:nvPr/>
        </p:nvSpPr>
        <p:spPr bwMode="auto">
          <a:xfrm>
            <a:off x="4572000" y="1206759"/>
            <a:ext cx="432048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15" name="Gerade Verbindung mit Pfeil 14">
            <a:extLst>
              <a:ext uri="{FF2B5EF4-FFF2-40B4-BE49-F238E27FC236}">
                <a16:creationId xmlns:a16="http://schemas.microsoft.com/office/drawing/2014/main" id="{92F4341E-1E29-EC81-A27C-8A9431764FAB}"/>
              </a:ext>
            </a:extLst>
          </p:cNvPr>
          <p:cNvCxnSpPr>
            <a:endCxn id="11" idx="1"/>
          </p:cNvCxnSpPr>
          <p:nvPr/>
        </p:nvCxnSpPr>
        <p:spPr bwMode="auto">
          <a:xfrm>
            <a:off x="5031233" y="4805779"/>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9" name="Gerade Verbindung mit Pfeil 18">
            <a:extLst>
              <a:ext uri="{FF2B5EF4-FFF2-40B4-BE49-F238E27FC236}">
                <a16:creationId xmlns:a16="http://schemas.microsoft.com/office/drawing/2014/main" id="{78542C05-C8DB-80B1-EAAA-8D601667EB3D}"/>
              </a:ext>
            </a:extLst>
          </p:cNvPr>
          <p:cNvCxnSpPr>
            <a:cxnSpLocks/>
          </p:cNvCxnSpPr>
          <p:nvPr/>
        </p:nvCxnSpPr>
        <p:spPr bwMode="auto">
          <a:xfrm flipV="1">
            <a:off x="1888170" y="4805778"/>
            <a:ext cx="1585094" cy="82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Verbinder: gewinkelt 20">
            <a:extLst>
              <a:ext uri="{FF2B5EF4-FFF2-40B4-BE49-F238E27FC236}">
                <a16:creationId xmlns:a16="http://schemas.microsoft.com/office/drawing/2014/main" id="{4A5965FA-74B1-357C-F543-A258F7A70539}"/>
              </a:ext>
            </a:extLst>
          </p:cNvPr>
          <p:cNvCxnSpPr>
            <a:cxnSpLocks/>
            <a:stCxn id="9" idx="0"/>
            <a:endCxn id="5" idx="2"/>
          </p:cNvCxnSpPr>
          <p:nvPr/>
        </p:nvCxnSpPr>
        <p:spPr bwMode="auto">
          <a:xfrm rot="16200000" flipV="1">
            <a:off x="2228992" y="1977170"/>
            <a:ext cx="1150065" cy="2869425"/>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27" name="Verbinder: gewinkelt 26">
            <a:extLst>
              <a:ext uri="{FF2B5EF4-FFF2-40B4-BE49-F238E27FC236}">
                <a16:creationId xmlns:a16="http://schemas.microsoft.com/office/drawing/2014/main" id="{B0D74FBA-2C0E-28F8-A5F1-89C338C0BAD9}"/>
              </a:ext>
            </a:extLst>
          </p:cNvPr>
          <p:cNvCxnSpPr>
            <a:cxnSpLocks/>
            <a:stCxn id="5" idx="3"/>
            <a:endCxn id="13" idx="1"/>
          </p:cNvCxnSpPr>
          <p:nvPr/>
        </p:nvCxnSpPr>
        <p:spPr bwMode="auto">
          <a:xfrm>
            <a:off x="2413427" y="1792734"/>
            <a:ext cx="2158573" cy="530849"/>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sp>
        <p:nvSpPr>
          <p:cNvPr id="28" name="Textfeld 27">
            <a:extLst>
              <a:ext uri="{FF2B5EF4-FFF2-40B4-BE49-F238E27FC236}">
                <a16:creationId xmlns:a16="http://schemas.microsoft.com/office/drawing/2014/main" id="{836C1AA6-A0E2-96EA-3EE8-71A3A58A667B}"/>
              </a:ext>
            </a:extLst>
          </p:cNvPr>
          <p:cNvSpPr txBox="1"/>
          <p:nvPr/>
        </p:nvSpPr>
        <p:spPr bwMode="auto">
          <a:xfrm>
            <a:off x="833530" y="5470103"/>
            <a:ext cx="1585094"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Dockerfile</a:t>
            </a:r>
            <a:endParaRPr lang="de-DE" sz="1200" b="1" dirty="0">
              <a:latin typeface="Arial" charset="0"/>
            </a:endParaRPr>
          </a:p>
          <a:p>
            <a:pPr eaLnBrk="1" hangingPunct="1"/>
            <a:r>
              <a:rPr lang="de-DE" sz="1200" dirty="0">
                <a:latin typeface="Arial" charset="0"/>
              </a:rPr>
              <a:t>Alle Befehle, um ein Image zu bauen</a:t>
            </a:r>
          </a:p>
        </p:txBody>
      </p:sp>
      <p:sp>
        <p:nvSpPr>
          <p:cNvPr id="29" name="Textfeld 28">
            <a:extLst>
              <a:ext uri="{FF2B5EF4-FFF2-40B4-BE49-F238E27FC236}">
                <a16:creationId xmlns:a16="http://schemas.microsoft.com/office/drawing/2014/main" id="{1AD34343-3267-1030-4204-614951EE4D81}"/>
              </a:ext>
            </a:extLst>
          </p:cNvPr>
          <p:cNvSpPr txBox="1"/>
          <p:nvPr/>
        </p:nvSpPr>
        <p:spPr bwMode="auto">
          <a:xfrm>
            <a:off x="3360599" y="5469284"/>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30" name="Textfeld 29">
            <a:extLst>
              <a:ext uri="{FF2B5EF4-FFF2-40B4-BE49-F238E27FC236}">
                <a16:creationId xmlns:a16="http://schemas.microsoft.com/office/drawing/2014/main" id="{CBCF92A2-BDE4-BBAA-54CF-CAF2C95A1881}"/>
              </a:ext>
            </a:extLst>
          </p:cNvPr>
          <p:cNvSpPr txBox="1"/>
          <p:nvPr/>
        </p:nvSpPr>
        <p:spPr bwMode="auto">
          <a:xfrm>
            <a:off x="6359005" y="5468466"/>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31" name="Textfeld 30">
            <a:extLst>
              <a:ext uri="{FF2B5EF4-FFF2-40B4-BE49-F238E27FC236}">
                <a16:creationId xmlns:a16="http://schemas.microsoft.com/office/drawing/2014/main" id="{F13D48D5-9142-4F35-D6C3-E34298C91FB8}"/>
              </a:ext>
            </a:extLst>
          </p:cNvPr>
          <p:cNvSpPr txBox="1"/>
          <p:nvPr/>
        </p:nvSpPr>
        <p:spPr bwMode="auto">
          <a:xfrm>
            <a:off x="2368604" y="4492697"/>
            <a:ext cx="688743" cy="276999"/>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Build</a:t>
            </a:r>
            <a:endParaRPr lang="de-DE" sz="1200" b="1" dirty="0">
              <a:latin typeface="Arial" charset="0"/>
            </a:endParaRPr>
          </a:p>
        </p:txBody>
      </p:sp>
      <p:sp>
        <p:nvSpPr>
          <p:cNvPr id="32" name="Textfeld 31">
            <a:extLst>
              <a:ext uri="{FF2B5EF4-FFF2-40B4-BE49-F238E27FC236}">
                <a16:creationId xmlns:a16="http://schemas.microsoft.com/office/drawing/2014/main" id="{11A4ED65-5A77-957B-A220-C2C11935503C}"/>
              </a:ext>
            </a:extLst>
          </p:cNvPr>
          <p:cNvSpPr txBox="1"/>
          <p:nvPr/>
        </p:nvSpPr>
        <p:spPr bwMode="auto">
          <a:xfrm>
            <a:off x="5420124" y="4492696"/>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
        <p:nvSpPr>
          <p:cNvPr id="33" name="Textfeld 32">
            <a:extLst>
              <a:ext uri="{FF2B5EF4-FFF2-40B4-BE49-F238E27FC236}">
                <a16:creationId xmlns:a16="http://schemas.microsoft.com/office/drawing/2014/main" id="{22F8180C-125C-7163-AF8E-19862DDBDB9D}"/>
              </a:ext>
            </a:extLst>
          </p:cNvPr>
          <p:cNvSpPr txBox="1"/>
          <p:nvPr/>
        </p:nvSpPr>
        <p:spPr bwMode="auto">
          <a:xfrm>
            <a:off x="2459779" y="313924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Push</a:t>
            </a:r>
          </a:p>
        </p:txBody>
      </p:sp>
      <p:sp>
        <p:nvSpPr>
          <p:cNvPr id="38" name="Textfeld 37">
            <a:extLst>
              <a:ext uri="{FF2B5EF4-FFF2-40B4-BE49-F238E27FC236}">
                <a16:creationId xmlns:a16="http://schemas.microsoft.com/office/drawing/2014/main" id="{BD868E6C-FE06-4C42-E26F-2FFB4F5A9E3C}"/>
              </a:ext>
            </a:extLst>
          </p:cNvPr>
          <p:cNvSpPr txBox="1"/>
          <p:nvPr/>
        </p:nvSpPr>
        <p:spPr bwMode="auto">
          <a:xfrm>
            <a:off x="371355" y="3757273"/>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sp>
        <p:nvSpPr>
          <p:cNvPr id="39" name="Textfeld 38">
            <a:extLst>
              <a:ext uri="{FF2B5EF4-FFF2-40B4-BE49-F238E27FC236}">
                <a16:creationId xmlns:a16="http://schemas.microsoft.com/office/drawing/2014/main" id="{ABE2EE70-4D47-EC62-0261-792DD0A72A70}"/>
              </a:ext>
            </a:extLst>
          </p:cNvPr>
          <p:cNvSpPr txBox="1"/>
          <p:nvPr/>
        </p:nvSpPr>
        <p:spPr bwMode="auto">
          <a:xfrm>
            <a:off x="4684128" y="1332964"/>
            <a:ext cx="1561638"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 Engine</a:t>
            </a:r>
          </a:p>
        </p:txBody>
      </p:sp>
      <p:pic>
        <p:nvPicPr>
          <p:cNvPr id="49" name="Grafik 48">
            <a:extLst>
              <a:ext uri="{FF2B5EF4-FFF2-40B4-BE49-F238E27FC236}">
                <a16:creationId xmlns:a16="http://schemas.microsoft.com/office/drawing/2014/main" id="{24E4D305-4022-4758-1310-26B43AB743CF}"/>
              </a:ext>
            </a:extLst>
          </p:cNvPr>
          <p:cNvPicPr>
            <a:picLocks noChangeAspect="1"/>
          </p:cNvPicPr>
          <p:nvPr/>
        </p:nvPicPr>
        <p:blipFill>
          <a:blip r:embed="rId7"/>
          <a:stretch>
            <a:fillRect/>
          </a:stretch>
        </p:blipFill>
        <p:spPr>
          <a:xfrm>
            <a:off x="4749510" y="1574940"/>
            <a:ext cx="3965459" cy="1785443"/>
          </a:xfrm>
          <a:prstGeom prst="rect">
            <a:avLst/>
          </a:prstGeom>
        </p:spPr>
      </p:pic>
      <p:sp>
        <p:nvSpPr>
          <p:cNvPr id="56" name="Textfeld 55">
            <a:extLst>
              <a:ext uri="{FF2B5EF4-FFF2-40B4-BE49-F238E27FC236}">
                <a16:creationId xmlns:a16="http://schemas.microsoft.com/office/drawing/2014/main" id="{3B65D14C-F5B8-0B23-74ED-6CEF0F9F8870}"/>
              </a:ext>
            </a:extLst>
          </p:cNvPr>
          <p:cNvSpPr txBox="1"/>
          <p:nvPr/>
        </p:nvSpPr>
        <p:spPr bwMode="auto">
          <a:xfrm>
            <a:off x="2482063" y="149079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Pull</a:t>
            </a:r>
          </a:p>
        </p:txBody>
      </p:sp>
      <p:sp>
        <p:nvSpPr>
          <p:cNvPr id="58" name="Textfeld 57">
            <a:extLst>
              <a:ext uri="{FF2B5EF4-FFF2-40B4-BE49-F238E27FC236}">
                <a16:creationId xmlns:a16="http://schemas.microsoft.com/office/drawing/2014/main" id="{F8354C35-1273-D1CE-5F3C-EB76AF4B9929}"/>
              </a:ext>
            </a:extLst>
          </p:cNvPr>
          <p:cNvSpPr txBox="1"/>
          <p:nvPr/>
        </p:nvSpPr>
        <p:spPr bwMode="auto">
          <a:xfrm>
            <a:off x="645132" y="2274904"/>
            <a:ext cx="2088232" cy="646331"/>
          </a:xfrm>
          <a:prstGeom prst="rect">
            <a:avLst/>
          </a:prstGeom>
          <a:noFill/>
          <a:ln w="9525">
            <a:noFill/>
            <a:miter lim="800000"/>
            <a:headEnd/>
            <a:tailEnd/>
          </a:ln>
        </p:spPr>
        <p:txBody>
          <a:bodyPr wrap="square" rtlCol="0" anchor="ctr">
            <a:spAutoFit/>
          </a:bodyPr>
          <a:lstStyle/>
          <a:p>
            <a:pPr eaLnBrk="1" hangingPunct="1"/>
            <a:r>
              <a:rPr lang="de-DE" sz="1200" b="1" dirty="0" err="1">
                <a:latin typeface="Arial" charset="0"/>
              </a:rPr>
              <a:t>GitLab</a:t>
            </a:r>
            <a:r>
              <a:rPr lang="de-DE" sz="1200" b="1" dirty="0">
                <a:latin typeface="Arial" charset="0"/>
              </a:rPr>
              <a:t> Container Registry</a:t>
            </a:r>
          </a:p>
          <a:p>
            <a:pPr eaLnBrk="1" hangingPunct="1"/>
            <a:r>
              <a:rPr lang="de-DE" sz="1200" dirty="0">
                <a:latin typeface="Arial" charset="0"/>
              </a:rPr>
              <a:t>Container Images für jedes </a:t>
            </a:r>
            <a:r>
              <a:rPr lang="de-DE" sz="1200" dirty="0" err="1">
                <a:latin typeface="Arial" charset="0"/>
              </a:rPr>
              <a:t>GitLab</a:t>
            </a:r>
            <a:r>
              <a:rPr lang="de-DE" sz="1200" dirty="0">
                <a:latin typeface="Arial" charset="0"/>
              </a:rPr>
              <a:t> Projekt</a:t>
            </a:r>
          </a:p>
        </p:txBody>
      </p:sp>
      <p:pic>
        <p:nvPicPr>
          <p:cNvPr id="4" name="Grafik 3">
            <a:extLst>
              <a:ext uri="{FF2B5EF4-FFF2-40B4-BE49-F238E27FC236}">
                <a16:creationId xmlns:a16="http://schemas.microsoft.com/office/drawing/2014/main" id="{5013DAAA-D8D6-26D3-E8DD-F33DDDB1B7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614964">
            <a:off x="1701214" y="1132624"/>
            <a:ext cx="803165" cy="739241"/>
          </a:xfrm>
          <a:prstGeom prst="rect">
            <a:avLst/>
          </a:prstGeom>
        </p:spPr>
      </p:pic>
    </p:spTree>
    <p:extLst>
      <p:ext uri="{BB962C8B-B14F-4D97-AF65-F5344CB8AC3E}">
        <p14:creationId xmlns:p14="http://schemas.microsoft.com/office/powerpoint/2010/main" val="120358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05C84-70F1-02CC-69DD-FAE1C309FBC2}"/>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35BAD9FB-46F3-01EC-FE94-F5BF6AADEE8E}"/>
              </a:ext>
            </a:extLst>
          </p:cNvPr>
          <p:cNvSpPr>
            <a:spLocks noGrp="1"/>
          </p:cNvSpPr>
          <p:nvPr>
            <p:ph idx="1"/>
          </p:nvPr>
        </p:nvSpPr>
        <p:spPr/>
        <p:txBody>
          <a:bodyPr/>
          <a:lstStyle/>
          <a:p>
            <a:pPr>
              <a:buFont typeface="Arial" panose="020B0604020202020204" pitchFamily="34" charset="0"/>
              <a:buChar char="•"/>
            </a:pPr>
            <a:r>
              <a:rPr lang="de-DE" dirty="0" err="1"/>
              <a:t>Dockerhub</a:t>
            </a:r>
            <a:endParaRPr lang="de-DE" dirty="0"/>
          </a:p>
          <a:p>
            <a:pPr lvl="1">
              <a:buFont typeface="Arial" panose="020B0604020202020204" pitchFamily="34" charset="0"/>
              <a:buChar char="•"/>
            </a:pPr>
            <a:r>
              <a:rPr lang="de-DE" dirty="0"/>
              <a:t>öffentliche Registry</a:t>
            </a:r>
          </a:p>
          <a:p>
            <a:pPr>
              <a:buFont typeface="Arial" panose="020B0604020202020204" pitchFamily="34" charset="0"/>
              <a:buChar char="•"/>
            </a:pPr>
            <a:r>
              <a:rPr lang="de-DE" dirty="0" err="1"/>
              <a:t>GitLab</a:t>
            </a:r>
            <a:r>
              <a:rPr lang="de-DE" dirty="0"/>
              <a:t> Container Registry</a:t>
            </a:r>
          </a:p>
          <a:p>
            <a:pPr lvl="1">
              <a:buFont typeface="Arial" panose="020B0604020202020204" pitchFamily="34" charset="0"/>
              <a:buChar char="•"/>
            </a:pPr>
            <a:r>
              <a:rPr lang="de-DE" dirty="0"/>
              <a:t>Integriert in </a:t>
            </a:r>
            <a:r>
              <a:rPr lang="de-DE" dirty="0" err="1"/>
              <a:t>GitLab</a:t>
            </a:r>
            <a:r>
              <a:rPr lang="de-DE" dirty="0"/>
              <a:t>, private Registry</a:t>
            </a:r>
          </a:p>
          <a:p>
            <a:pPr lvl="1">
              <a:buFont typeface="Arial" panose="020B0604020202020204" pitchFamily="34" charset="0"/>
              <a:buChar char="•"/>
            </a:pPr>
            <a:r>
              <a:rPr lang="de-DE" dirty="0"/>
              <a:t>Speichert Docker-Anwendungen</a:t>
            </a:r>
          </a:p>
          <a:p>
            <a:pPr lvl="1">
              <a:buFont typeface="Arial" panose="020B0604020202020204" pitchFamily="34" charset="0"/>
              <a:buChar char="•"/>
            </a:pPr>
            <a:r>
              <a:rPr lang="de-DE" dirty="0"/>
              <a:t>Eigenes Docker Image innerhalb </a:t>
            </a:r>
            <a:r>
              <a:rPr lang="de-DE" dirty="0" err="1"/>
              <a:t>GitLab</a:t>
            </a:r>
            <a:r>
              <a:rPr lang="de-DE" dirty="0"/>
              <a:t> CI Pipeline verwenden</a:t>
            </a:r>
          </a:p>
          <a:p>
            <a:pPr>
              <a:buFont typeface="Arial" panose="020B0604020202020204" pitchFamily="34" charset="0"/>
              <a:buChar char="•"/>
            </a:pPr>
            <a:r>
              <a:rPr lang="de-DE" dirty="0"/>
              <a:t>Verwaltung / Aktivierung in </a:t>
            </a:r>
            <a:r>
              <a:rPr lang="de-DE" dirty="0" err="1"/>
              <a:t>GitLab</a:t>
            </a:r>
            <a:endParaRPr lang="de-DE" dirty="0"/>
          </a:p>
          <a:p>
            <a:pPr lvl="1">
              <a:buFont typeface="Arial" panose="020B0604020202020204" pitchFamily="34" charset="0"/>
              <a:buChar char="•"/>
            </a:pPr>
            <a:r>
              <a:rPr lang="de-DE" sz="1800" dirty="0">
                <a:hlinkClick r:id="rId3"/>
              </a:rPr>
              <a:t>https://docs.gitlab.com/ee/administration/packages/container_registry.html</a:t>
            </a:r>
            <a:r>
              <a:rPr lang="de-DE" sz="1800" dirty="0"/>
              <a:t> </a:t>
            </a:r>
          </a:p>
          <a:p>
            <a:pPr>
              <a:buFont typeface="Arial" panose="020B0604020202020204" pitchFamily="34" charset="0"/>
              <a:buChar char="•"/>
            </a:pPr>
            <a:r>
              <a:rPr lang="de-DE" dirty="0" err="1"/>
              <a:t>GitLab</a:t>
            </a:r>
            <a:r>
              <a:rPr lang="de-DE" dirty="0"/>
              <a:t> </a:t>
            </a:r>
            <a:r>
              <a:rPr lang="de-DE" dirty="0" err="1"/>
              <a:t>Dependency</a:t>
            </a:r>
            <a:r>
              <a:rPr lang="de-DE" dirty="0"/>
              <a:t> Proxy</a:t>
            </a:r>
          </a:p>
          <a:p>
            <a:pPr lvl="1">
              <a:buFont typeface="Arial" panose="020B0604020202020204" pitchFamily="34" charset="0"/>
              <a:buChar char="•"/>
            </a:pPr>
            <a:r>
              <a:rPr lang="de-DE" dirty="0"/>
              <a:t>Falls Images von Docker Hub gezogen werden</a:t>
            </a:r>
          </a:p>
          <a:p>
            <a:pPr lvl="2">
              <a:buFont typeface="Arial" panose="020B0604020202020204" pitchFamily="34" charset="0"/>
              <a:buChar char="•"/>
            </a:pPr>
            <a:r>
              <a:rPr lang="de-DE" sz="1800" dirty="0"/>
              <a:t>Vermeidet „rate </a:t>
            </a:r>
            <a:r>
              <a:rPr lang="de-DE" sz="1800" dirty="0" err="1"/>
              <a:t>limits</a:t>
            </a:r>
            <a:r>
              <a:rPr lang="de-DE" sz="1800" dirty="0"/>
              <a:t>“ und beschleunigt die Pipelines</a:t>
            </a:r>
          </a:p>
          <a:p>
            <a:pPr>
              <a:buFont typeface="Arial" panose="020B0604020202020204" pitchFamily="34" charset="0"/>
              <a:buChar char="•"/>
            </a:pPr>
            <a:endParaRPr lang="de-DE" dirty="0"/>
          </a:p>
          <a:p>
            <a:pPr marL="914400" lvl="2" indent="0">
              <a:buNone/>
            </a:pPr>
            <a:endParaRPr lang="de-DE" sz="1800" dirty="0"/>
          </a:p>
        </p:txBody>
      </p:sp>
    </p:spTree>
    <p:extLst>
      <p:ext uri="{BB962C8B-B14F-4D97-AF65-F5344CB8AC3E}">
        <p14:creationId xmlns:p14="http://schemas.microsoft.com/office/powerpoint/2010/main" val="291635970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Live Demo</a:t>
            </a:r>
          </a:p>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a:t>
            </a:r>
            <a:r>
              <a:rPr lang="de-DE" dirty="0" err="1"/>
              <a:t>convention</a:t>
            </a:r>
            <a:r>
              <a:rPr lang="de-DE" dirty="0"/>
              <a:t> für Container Images</a:t>
            </a:r>
          </a:p>
          <a:p>
            <a:pPr>
              <a:buFont typeface="Arial" panose="020B0604020202020204" pitchFamily="34" charset="0"/>
              <a:buChar char="•"/>
            </a:pPr>
            <a:r>
              <a:rPr lang="de-DE" dirty="0"/>
              <a:t>Verschieben oder </a:t>
            </a:r>
            <a:r>
              <a:rPr lang="de-DE" dirty="0" err="1"/>
              <a:t>Umbennnen</a:t>
            </a:r>
            <a:r>
              <a:rPr lang="de-DE" dirty="0"/>
              <a:t>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753007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35628813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u="sng"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620189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ansehen</a:t>
            </a:r>
          </a:p>
          <a:p>
            <a:pPr marL="0" indent="0">
              <a:buNone/>
            </a:pPr>
            <a:endParaRPr lang="de-DE" b="1" dirty="0"/>
          </a:p>
          <a:p>
            <a:pPr marL="457200" indent="-457200">
              <a:buFont typeface="+mj-lt"/>
              <a:buAutoNum type="arabicPeriod"/>
            </a:pPr>
            <a:r>
              <a:rPr lang="de-DE" dirty="0"/>
              <a:t>Gewünschtes Projekt oder Gruppe in </a:t>
            </a:r>
            <a:r>
              <a:rPr lang="de-DE" dirty="0" err="1"/>
              <a:t>GitLab</a:t>
            </a:r>
            <a:r>
              <a:rPr lang="de-DE" dirty="0"/>
              <a:t> auswählen</a:t>
            </a:r>
          </a:p>
          <a:p>
            <a:pPr marL="457200" indent="-457200">
              <a:buFont typeface="+mj-lt"/>
              <a:buAutoNum type="arabicPeriod"/>
            </a:pPr>
            <a:r>
              <a:rPr lang="de-DE" dirty="0"/>
              <a:t>„Deploy“ </a:t>
            </a:r>
            <a:r>
              <a:rPr lang="de-DE" dirty="0">
                <a:sym typeface="Wingdings" panose="05000000000000000000" pitchFamily="2" charset="2"/>
              </a:rPr>
              <a:t> „Container Registry“</a:t>
            </a:r>
          </a:p>
          <a:p>
            <a:pPr marL="457200" indent="-457200">
              <a:buFont typeface="+mj-lt"/>
              <a:buAutoNum type="arabicPeriod"/>
            </a:pPr>
            <a:endParaRPr lang="de-DE" dirty="0">
              <a:sym typeface="Wingdings" panose="05000000000000000000" pitchFamily="2" charset="2"/>
            </a:endParaRPr>
          </a:p>
          <a:p>
            <a:pPr>
              <a:buFont typeface="Arial" panose="020B0604020202020204" pitchFamily="34" charset="0"/>
              <a:buChar char="•"/>
            </a:pPr>
            <a:r>
              <a:rPr lang="de-DE" dirty="0"/>
              <a:t>Container Images</a:t>
            </a:r>
          </a:p>
          <a:p>
            <a:pPr lvl="1">
              <a:buFont typeface="Arial" panose="020B0604020202020204" pitchFamily="34" charset="0"/>
              <a:buChar char="•"/>
            </a:pPr>
            <a:r>
              <a:rPr lang="de-DE" dirty="0"/>
              <a:t>Suchen, Sortieren, Filtern und Löschen</a:t>
            </a:r>
          </a:p>
          <a:p>
            <a:pPr>
              <a:buFont typeface="Arial" panose="020B0604020202020204" pitchFamily="34" charset="0"/>
              <a:buChar char="•"/>
            </a:pPr>
            <a:r>
              <a:rPr lang="de-DE" dirty="0"/>
              <a:t>View mit Filter teilen (URL kopieren)</a:t>
            </a:r>
          </a:p>
          <a:p>
            <a:pPr>
              <a:buFont typeface="Arial" panose="020B0604020202020204" pitchFamily="34" charset="0"/>
              <a:buChar char="•"/>
            </a:pPr>
            <a:r>
              <a:rPr lang="de-DE" dirty="0"/>
              <a:t>Private Project</a:t>
            </a:r>
          </a:p>
          <a:p>
            <a:pPr lvl="1">
              <a:buFont typeface="Arial" panose="020B0604020202020204" pitchFamily="34" charset="0"/>
              <a:buChar char="•"/>
            </a:pPr>
            <a:r>
              <a:rPr lang="de-DE" dirty="0"/>
              <a:t>Nur Members des Projekts und der Gruppe haben Zugriff</a:t>
            </a:r>
          </a:p>
          <a:p>
            <a:pPr>
              <a:buFont typeface="Arial" panose="020B0604020202020204" pitchFamily="34" charset="0"/>
              <a:buChar char="•"/>
            </a:pPr>
            <a:r>
              <a:rPr lang="de-DE" dirty="0"/>
              <a:t>Wenn das Projekt öffentlich ist, dann auch die Registry!</a:t>
            </a:r>
          </a:p>
          <a:p>
            <a:pPr>
              <a:buFont typeface="Arial" panose="020B0604020202020204" pitchFamily="34" charset="0"/>
              <a:buChar char="•"/>
            </a:pPr>
            <a:endParaRPr lang="de-DE" u="sng" dirty="0"/>
          </a:p>
        </p:txBody>
      </p:sp>
    </p:spTree>
    <p:extLst>
      <p:ext uri="{BB962C8B-B14F-4D97-AF65-F5344CB8AC3E}">
        <p14:creationId xmlns:p14="http://schemas.microsoft.com/office/powerpoint/2010/main" val="422052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314AD1-724F-A465-8EA1-4FD7D8039AF4}"/>
              </a:ext>
            </a:extLst>
          </p:cNvPr>
          <p:cNvSpPr>
            <a:spLocks noGrp="1"/>
          </p:cNvSpPr>
          <p:nvPr>
            <p:ph type="title"/>
          </p:nvPr>
        </p:nvSpPr>
        <p:spPr/>
        <p:txBody>
          <a:bodyPr/>
          <a:lstStyle/>
          <a:p>
            <a:r>
              <a:rPr lang="de-DE"/>
              <a:t>Container Registry</a:t>
            </a:r>
          </a:p>
        </p:txBody>
      </p:sp>
      <p:pic>
        <p:nvPicPr>
          <p:cNvPr id="5" name="Inhaltsplatzhalter 4">
            <a:extLst>
              <a:ext uri="{FF2B5EF4-FFF2-40B4-BE49-F238E27FC236}">
                <a16:creationId xmlns:a16="http://schemas.microsoft.com/office/drawing/2014/main" id="{ED551480-2439-63B2-B529-2748231D5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74" y="981075"/>
            <a:ext cx="4958415" cy="5400675"/>
          </a:xfrm>
        </p:spPr>
      </p:pic>
    </p:spTree>
    <p:extLst>
      <p:ext uri="{BB962C8B-B14F-4D97-AF65-F5344CB8AC3E}">
        <p14:creationId xmlns:p14="http://schemas.microsoft.com/office/powerpoint/2010/main" val="15591642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u="sng"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186297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Tags eines bestimmten Container Image ansehen</a:t>
            </a:r>
          </a:p>
          <a:p>
            <a:pPr marL="0" indent="0">
              <a:buNone/>
            </a:pPr>
            <a:endParaRPr lang="de-DE" dirty="0"/>
          </a:p>
        </p:txBody>
      </p:sp>
    </p:spTree>
    <p:extLst>
      <p:ext uri="{BB962C8B-B14F-4D97-AF65-F5344CB8AC3E}">
        <p14:creationId xmlns:p14="http://schemas.microsoft.com/office/powerpoint/2010/main" val="18977092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u="sng"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9386191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Images von der Container Registry nutzen</a:t>
            </a:r>
          </a:p>
          <a:p>
            <a:pPr marL="0" indent="0">
              <a:buNone/>
            </a:pPr>
            <a:endParaRPr lang="de-DE" dirty="0"/>
          </a:p>
        </p:txBody>
      </p:sp>
    </p:spTree>
    <p:extLst>
      <p:ext uri="{BB962C8B-B14F-4D97-AF65-F5344CB8AC3E}">
        <p14:creationId xmlns:p14="http://schemas.microsoft.com/office/powerpoint/2010/main" val="12215045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u="sng"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6454504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Naming Convention für Container Images</a:t>
            </a:r>
          </a:p>
          <a:p>
            <a:pPr marL="0" indent="0">
              <a:buNone/>
            </a:pPr>
            <a:endParaRPr lang="de-DE" dirty="0"/>
          </a:p>
        </p:txBody>
      </p:sp>
    </p:spTree>
    <p:extLst>
      <p:ext uri="{BB962C8B-B14F-4D97-AF65-F5344CB8AC3E}">
        <p14:creationId xmlns:p14="http://schemas.microsoft.com/office/powerpoint/2010/main" val="133597555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u="sng"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158828564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Verschieben oder Umbenennen einer Container Registry</a:t>
            </a:r>
          </a:p>
          <a:p>
            <a:pPr marL="0" indent="0">
              <a:buNone/>
            </a:pPr>
            <a:endParaRPr lang="de-DE" dirty="0"/>
          </a:p>
        </p:txBody>
      </p:sp>
    </p:spTree>
    <p:extLst>
      <p:ext uri="{BB962C8B-B14F-4D97-AF65-F5344CB8AC3E}">
        <p14:creationId xmlns:p14="http://schemas.microsoft.com/office/powerpoint/2010/main" val="42698517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b="1" dirty="0"/>
              <a:t>Container Registry für ein Projekt deaktivieren</a:t>
            </a:r>
          </a:p>
          <a:p>
            <a:pPr>
              <a:buFont typeface="Arial" panose="020B0604020202020204" pitchFamily="34" charset="0"/>
              <a:buChar char="•"/>
            </a:pPr>
            <a:r>
              <a:rPr lang="de-DE" dirty="0"/>
              <a:t>Sichtbarkeit der Container Registry ändern</a:t>
            </a:r>
          </a:p>
        </p:txBody>
      </p:sp>
    </p:spTree>
    <p:extLst>
      <p:ext uri="{BB962C8B-B14F-4D97-AF65-F5344CB8AC3E}">
        <p14:creationId xmlns:p14="http://schemas.microsoft.com/office/powerpoint/2010/main" val="284463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Container Registry für ein Projekt deaktivieren</a:t>
            </a:r>
          </a:p>
        </p:txBody>
      </p:sp>
    </p:spTree>
    <p:extLst>
      <p:ext uri="{BB962C8B-B14F-4D97-AF65-F5344CB8AC3E}">
        <p14:creationId xmlns:p14="http://schemas.microsoft.com/office/powerpoint/2010/main" val="33124168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a:buFont typeface="Arial" panose="020B0604020202020204" pitchFamily="34" charset="0"/>
              <a:buChar char="•"/>
            </a:pPr>
            <a:r>
              <a:rPr lang="de-DE" dirty="0"/>
              <a:t>Container Registry ansehen</a:t>
            </a:r>
          </a:p>
          <a:p>
            <a:pPr>
              <a:buFont typeface="Arial" panose="020B0604020202020204" pitchFamily="34" charset="0"/>
              <a:buChar char="•"/>
            </a:pPr>
            <a:r>
              <a:rPr lang="de-DE" dirty="0"/>
              <a:t>Tags eines bestimmten Container Image ansehen</a:t>
            </a:r>
          </a:p>
          <a:p>
            <a:pPr>
              <a:buFont typeface="Arial" panose="020B0604020202020204" pitchFamily="34" charset="0"/>
              <a:buChar char="•"/>
            </a:pPr>
            <a:r>
              <a:rPr lang="de-DE" dirty="0"/>
              <a:t>Container Images von der Container Registry nutzen</a:t>
            </a:r>
          </a:p>
          <a:p>
            <a:pPr>
              <a:buFont typeface="Arial" panose="020B0604020202020204" pitchFamily="34" charset="0"/>
              <a:buChar char="•"/>
            </a:pPr>
            <a:r>
              <a:rPr lang="de-DE" dirty="0"/>
              <a:t>Naming Convention für Container Images</a:t>
            </a:r>
          </a:p>
          <a:p>
            <a:pPr>
              <a:buFont typeface="Arial" panose="020B0604020202020204" pitchFamily="34" charset="0"/>
              <a:buChar char="•"/>
            </a:pPr>
            <a:r>
              <a:rPr lang="de-DE" dirty="0"/>
              <a:t>Verschieben oder Umbenennen einer Container Registry</a:t>
            </a:r>
          </a:p>
          <a:p>
            <a:pPr>
              <a:buFont typeface="Arial" panose="020B0604020202020204" pitchFamily="34" charset="0"/>
              <a:buChar char="•"/>
            </a:pPr>
            <a:r>
              <a:rPr lang="de-DE" dirty="0"/>
              <a:t>Container Registry für ein Projekt deaktivieren</a:t>
            </a:r>
          </a:p>
          <a:p>
            <a:pPr>
              <a:buFont typeface="Arial" panose="020B0604020202020204" pitchFamily="34" charset="0"/>
              <a:buChar char="•"/>
            </a:pPr>
            <a:r>
              <a:rPr lang="de-DE" u="sng" dirty="0"/>
              <a:t>Sichtbarkeit der Container Registry ändern</a:t>
            </a:r>
          </a:p>
        </p:txBody>
      </p:sp>
    </p:spTree>
    <p:extLst>
      <p:ext uri="{BB962C8B-B14F-4D97-AF65-F5344CB8AC3E}">
        <p14:creationId xmlns:p14="http://schemas.microsoft.com/office/powerpoint/2010/main" val="128467283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A67486-2598-533D-4DB5-FC490AB10E2A}"/>
              </a:ext>
            </a:extLst>
          </p:cNvPr>
          <p:cNvSpPr>
            <a:spLocks noGrp="1"/>
          </p:cNvSpPr>
          <p:nvPr>
            <p:ph type="title"/>
          </p:nvPr>
        </p:nvSpPr>
        <p:spPr/>
        <p:txBody>
          <a:bodyPr/>
          <a:lstStyle/>
          <a:p>
            <a:r>
              <a:rPr lang="de-DE" dirty="0"/>
              <a:t>Container Registry</a:t>
            </a:r>
          </a:p>
        </p:txBody>
      </p:sp>
      <p:sp>
        <p:nvSpPr>
          <p:cNvPr id="3" name="Inhaltsplatzhalter 2">
            <a:extLst>
              <a:ext uri="{FF2B5EF4-FFF2-40B4-BE49-F238E27FC236}">
                <a16:creationId xmlns:a16="http://schemas.microsoft.com/office/drawing/2014/main" id="{CA708DD8-2C30-488D-3B3A-0BE38FE0786D}"/>
              </a:ext>
            </a:extLst>
          </p:cNvPr>
          <p:cNvSpPr>
            <a:spLocks noGrp="1"/>
          </p:cNvSpPr>
          <p:nvPr>
            <p:ph idx="1"/>
          </p:nvPr>
        </p:nvSpPr>
        <p:spPr/>
        <p:txBody>
          <a:bodyPr/>
          <a:lstStyle/>
          <a:p>
            <a:pPr marL="0" indent="0">
              <a:buNone/>
            </a:pPr>
            <a:r>
              <a:rPr lang="de-DE" b="1" dirty="0"/>
              <a:t>Sichtbarkeit der Container Registry ändern</a:t>
            </a:r>
          </a:p>
          <a:p>
            <a:pPr marL="0" indent="0">
              <a:buNone/>
            </a:pPr>
            <a:endParaRPr lang="de-DE" dirty="0"/>
          </a:p>
        </p:txBody>
      </p:sp>
    </p:spTree>
    <p:extLst>
      <p:ext uri="{BB962C8B-B14F-4D97-AF65-F5344CB8AC3E}">
        <p14:creationId xmlns:p14="http://schemas.microsoft.com/office/powerpoint/2010/main" val="319777101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E7C6E1-B055-3AFC-5E69-1173C8DA414C}"/>
              </a:ext>
            </a:extLst>
          </p:cNvPr>
          <p:cNvSpPr>
            <a:spLocks noGrp="1"/>
          </p:cNvSpPr>
          <p:nvPr>
            <p:ph type="title"/>
          </p:nvPr>
        </p:nvSpPr>
        <p:spPr/>
        <p:txBody>
          <a:bodyPr/>
          <a:lstStyle/>
          <a:p>
            <a:r>
              <a:rPr lang="de-DE" dirty="0"/>
              <a:t>Container Registry</a:t>
            </a:r>
          </a:p>
        </p:txBody>
      </p:sp>
      <p:pic>
        <p:nvPicPr>
          <p:cNvPr id="5" name="Inhaltsplatzhalter 4">
            <a:extLst>
              <a:ext uri="{FF2B5EF4-FFF2-40B4-BE49-F238E27FC236}">
                <a16:creationId xmlns:a16="http://schemas.microsoft.com/office/drawing/2014/main" id="{E7C5BE06-2B92-CC8B-9154-47007ABBF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2996952"/>
            <a:ext cx="4300736" cy="4300736"/>
          </a:xfrm>
        </p:spPr>
      </p:pic>
      <p:pic>
        <p:nvPicPr>
          <p:cNvPr id="7" name="Grafik 6">
            <a:extLst>
              <a:ext uri="{FF2B5EF4-FFF2-40B4-BE49-F238E27FC236}">
                <a16:creationId xmlns:a16="http://schemas.microsoft.com/office/drawing/2014/main" id="{BE9CCB7C-8C17-285C-7F88-68B9D1477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30949">
            <a:off x="3145794" y="4216465"/>
            <a:ext cx="1170797" cy="1030198"/>
          </a:xfrm>
          <a:prstGeom prst="rect">
            <a:avLst/>
          </a:prstGeom>
        </p:spPr>
      </p:pic>
      <p:pic>
        <p:nvPicPr>
          <p:cNvPr id="3" name="Grafik 2">
            <a:extLst>
              <a:ext uri="{FF2B5EF4-FFF2-40B4-BE49-F238E27FC236}">
                <a16:creationId xmlns:a16="http://schemas.microsoft.com/office/drawing/2014/main" id="{E305C248-1E25-17F8-5683-4BC2D377E7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688" y="1291321"/>
            <a:ext cx="1637727" cy="1637727"/>
          </a:xfrm>
          <a:prstGeom prst="rect">
            <a:avLst/>
          </a:prstGeom>
        </p:spPr>
      </p:pic>
      <p:pic>
        <p:nvPicPr>
          <p:cNvPr id="4" name="Grafik 3">
            <a:extLst>
              <a:ext uri="{FF2B5EF4-FFF2-40B4-BE49-F238E27FC236}">
                <a16:creationId xmlns:a16="http://schemas.microsoft.com/office/drawing/2014/main" id="{33081F38-CDF8-607B-E8D4-C2F407408B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5209" y="1251996"/>
            <a:ext cx="1718015" cy="1718015"/>
          </a:xfrm>
          <a:prstGeom prst="rect">
            <a:avLst/>
          </a:prstGeom>
        </p:spPr>
      </p:pic>
      <p:cxnSp>
        <p:nvCxnSpPr>
          <p:cNvPr id="6" name="Gerade Verbindung mit Pfeil 5">
            <a:extLst>
              <a:ext uri="{FF2B5EF4-FFF2-40B4-BE49-F238E27FC236}">
                <a16:creationId xmlns:a16="http://schemas.microsoft.com/office/drawing/2014/main" id="{726C1A76-0CAF-5B4A-A3D3-4FEB54E478DC}"/>
              </a:ext>
            </a:extLst>
          </p:cNvPr>
          <p:cNvCxnSpPr>
            <a:endCxn id="4" idx="1"/>
          </p:cNvCxnSpPr>
          <p:nvPr/>
        </p:nvCxnSpPr>
        <p:spPr bwMode="auto">
          <a:xfrm>
            <a:off x="3375049" y="2110185"/>
            <a:ext cx="1440160" cy="81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 name="Textfeld 7">
            <a:extLst>
              <a:ext uri="{FF2B5EF4-FFF2-40B4-BE49-F238E27FC236}">
                <a16:creationId xmlns:a16="http://schemas.microsoft.com/office/drawing/2014/main" id="{8D7CB7A8-E3F5-FD0D-234C-D972B6A48585}"/>
              </a:ext>
            </a:extLst>
          </p:cNvPr>
          <p:cNvSpPr txBox="1"/>
          <p:nvPr/>
        </p:nvSpPr>
        <p:spPr bwMode="auto">
          <a:xfrm>
            <a:off x="1704415" y="2773690"/>
            <a:ext cx="1585094"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Images</a:t>
            </a:r>
          </a:p>
          <a:p>
            <a:pPr eaLnBrk="1" hangingPunct="1"/>
            <a:r>
              <a:rPr lang="de-DE" sz="1200" dirty="0">
                <a:latin typeface="Arial" charset="0"/>
              </a:rPr>
              <a:t>Statisch, Persistiert Container Image</a:t>
            </a:r>
          </a:p>
        </p:txBody>
      </p:sp>
      <p:sp>
        <p:nvSpPr>
          <p:cNvPr id="10" name="Textfeld 9">
            <a:extLst>
              <a:ext uri="{FF2B5EF4-FFF2-40B4-BE49-F238E27FC236}">
                <a16:creationId xmlns:a16="http://schemas.microsoft.com/office/drawing/2014/main" id="{B7B37830-9001-265C-DB90-CCE29E062C9C}"/>
              </a:ext>
            </a:extLst>
          </p:cNvPr>
          <p:cNvSpPr txBox="1"/>
          <p:nvPr/>
        </p:nvSpPr>
        <p:spPr bwMode="auto">
          <a:xfrm>
            <a:off x="4702821" y="2772872"/>
            <a:ext cx="1896163" cy="646331"/>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Container</a:t>
            </a:r>
          </a:p>
          <a:p>
            <a:pPr eaLnBrk="1" hangingPunct="1"/>
            <a:r>
              <a:rPr lang="de-DE" sz="1200" dirty="0">
                <a:latin typeface="Arial" charset="0"/>
              </a:rPr>
              <a:t>Isolierte, portable Einheit für Anwendungen</a:t>
            </a:r>
          </a:p>
        </p:txBody>
      </p:sp>
      <p:sp>
        <p:nvSpPr>
          <p:cNvPr id="11" name="Textfeld 10">
            <a:extLst>
              <a:ext uri="{FF2B5EF4-FFF2-40B4-BE49-F238E27FC236}">
                <a16:creationId xmlns:a16="http://schemas.microsoft.com/office/drawing/2014/main" id="{104991F2-6CAD-D77B-2EE4-0351CE25F1F4}"/>
              </a:ext>
            </a:extLst>
          </p:cNvPr>
          <p:cNvSpPr txBox="1"/>
          <p:nvPr/>
        </p:nvSpPr>
        <p:spPr bwMode="auto">
          <a:xfrm>
            <a:off x="3763940" y="1797102"/>
            <a:ext cx="688743" cy="276999"/>
          </a:xfrm>
          <a:prstGeom prst="rect">
            <a:avLst/>
          </a:prstGeom>
          <a:noFill/>
          <a:ln w="9525">
            <a:noFill/>
            <a:miter lim="800000"/>
            <a:headEnd/>
            <a:tailEnd/>
          </a:ln>
        </p:spPr>
        <p:txBody>
          <a:bodyPr wrap="square" rtlCol="0" anchor="ctr">
            <a:spAutoFit/>
          </a:bodyPr>
          <a:lstStyle/>
          <a:p>
            <a:pPr eaLnBrk="1" hangingPunct="1"/>
            <a:r>
              <a:rPr lang="de-DE" sz="1200" b="1" dirty="0">
                <a:latin typeface="Arial" charset="0"/>
              </a:rPr>
              <a:t>Run</a:t>
            </a:r>
          </a:p>
        </p:txBody>
      </p:sp>
    </p:spTree>
    <p:extLst>
      <p:ext uri="{BB962C8B-B14F-4D97-AF65-F5344CB8AC3E}">
        <p14:creationId xmlns:p14="http://schemas.microsoft.com/office/powerpoint/2010/main" val="8154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a:t>
            </a:r>
            <a:r>
              <a:rPr lang="de-DE" altLang="de-DE" sz="1400" dirty="0" err="1"/>
              <a:t>ovn</a:t>
            </a:r>
            <a:r>
              <a:rPr lang="de-DE" altLang="de-DE" sz="1400" dirty="0"/>
              <a:t>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8185</Words>
  <Application>Microsoft Office PowerPoint</Application>
  <PresentationFormat>Bildschirmpräsentation (4:3)</PresentationFormat>
  <Paragraphs>1341</Paragraphs>
  <Slides>123</Slides>
  <Notes>85</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123</vt:i4>
      </vt:variant>
    </vt:vector>
  </HeadingPairs>
  <TitlesOfParts>
    <vt:vector size="133"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Container/Docker Registry</vt:lpstr>
      <vt:lpstr>PowerPoint-Präsentation</vt:lpstr>
      <vt:lpstr>Container Registry</vt:lpstr>
      <vt:lpstr>Container Registry</vt:lpstr>
      <vt:lpstr>GitLab Container Registry</vt:lpstr>
      <vt:lpstr>Container Registry</vt:lpstr>
      <vt:lpstr>Container Registry</vt:lpstr>
      <vt:lpstr>GitLab Runner</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lpstr>Container Registry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335</cp:revision>
  <cp:lastPrinted>1996-08-01T16:36:58Z</cp:lastPrinted>
  <dcterms:created xsi:type="dcterms:W3CDTF">2024-05-03T10:07:43Z</dcterms:created>
  <dcterms:modified xsi:type="dcterms:W3CDTF">2024-05-30T09:55:31Z</dcterms:modified>
</cp:coreProperties>
</file>