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33"/>
  </p:notesMasterIdLst>
  <p:handoutMasterIdLst>
    <p:handoutMasterId r:id="rId34"/>
  </p:handoutMasterIdLst>
  <p:sldIdLst>
    <p:sldId id="624" r:id="rId3"/>
    <p:sldId id="592" r:id="rId4"/>
    <p:sldId id="728" r:id="rId5"/>
    <p:sldId id="597" r:id="rId6"/>
    <p:sldId id="688" r:id="rId7"/>
    <p:sldId id="693" r:id="rId8"/>
    <p:sldId id="694" r:id="rId9"/>
    <p:sldId id="724" r:id="rId10"/>
    <p:sldId id="710" r:id="rId11"/>
    <p:sldId id="711" r:id="rId12"/>
    <p:sldId id="698" r:id="rId13"/>
    <p:sldId id="699" r:id="rId14"/>
    <p:sldId id="707" r:id="rId15"/>
    <p:sldId id="700" r:id="rId16"/>
    <p:sldId id="714" r:id="rId17"/>
    <p:sldId id="715" r:id="rId18"/>
    <p:sldId id="716" r:id="rId19"/>
    <p:sldId id="718" r:id="rId20"/>
    <p:sldId id="717" r:id="rId21"/>
    <p:sldId id="725" r:id="rId22"/>
    <p:sldId id="708" r:id="rId23"/>
    <p:sldId id="701" r:id="rId24"/>
    <p:sldId id="719" r:id="rId25"/>
    <p:sldId id="720" r:id="rId26"/>
    <p:sldId id="702" r:id="rId27"/>
    <p:sldId id="709" r:id="rId28"/>
    <p:sldId id="713" r:id="rId29"/>
    <p:sldId id="705" r:id="rId30"/>
    <p:sldId id="706" r:id="rId31"/>
    <p:sldId id="712" r:id="rId3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7C03"/>
    <a:srgbClr val="008C5A"/>
    <a:srgbClr val="DDEEE8"/>
    <a:srgbClr val="FFFFFF"/>
    <a:srgbClr val="0D4F3C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4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3849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124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Dort werden dann die gesamten Tags aufgelistet. Wir haben aktuell nur ein einziges Tag und das ist „</a:t>
            </a:r>
            <a:r>
              <a:rPr lang="de-DE" dirty="0" err="1"/>
              <a:t>latest</a:t>
            </a:r>
            <a:r>
              <a:rPr lang="de-DE" dirty="0"/>
              <a:t>“.</a:t>
            </a:r>
          </a:p>
          <a:p>
            <a:endParaRPr lang="de-DE" dirty="0"/>
          </a:p>
          <a:p>
            <a:r>
              <a:rPr lang="de-DE" dirty="0"/>
              <a:t>Hier sieht man auch mal den Speicherverbrauch des Images ganz gut.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202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906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Container Registry = Repository für Images.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688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2457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2900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https://docs.gitlab.com/ee/user/packages/container_registry/</a:t>
            </a:r>
          </a:p>
          <a:p>
            <a:endParaRPr lang="de-DE" dirty="0"/>
          </a:p>
          <a:p>
            <a:r>
              <a:rPr lang="de-DE" dirty="0"/>
              <a:t>Docker v2: https://distribution.github.io/distribution/spec/manifest-v2-2/</a:t>
            </a:r>
          </a:p>
          <a:p>
            <a:endParaRPr lang="de-DE" dirty="0"/>
          </a:p>
          <a:p>
            <a:r>
              <a:rPr lang="de-DE" dirty="0"/>
              <a:t>OCI: https://github.com/opencontainers/image-spec/blob/main/spec.md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Weiterführende Themen:</a:t>
            </a:r>
          </a:p>
          <a:p>
            <a:r>
              <a:rPr lang="de-DE" dirty="0"/>
              <a:t>https://docs.gitlab.com/ee/user/packages/container_registry/#container-image-signatures</a:t>
            </a:r>
          </a:p>
          <a:p>
            <a:endParaRPr lang="de-DE" dirty="0"/>
          </a:p>
          <a:p>
            <a:r>
              <a:rPr lang="de-DE" dirty="0"/>
              <a:t>https://docs.gitlab.com/ee/user/packages/container_registry/#sign-container-images-with-oci-referrer-data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898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6537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0531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0106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könnte man auch ein schlankeres Image (alpine?) verwenden. Könnte.</a:t>
            </a:r>
          </a:p>
          <a:p>
            <a:r>
              <a:rPr lang="de-DE" dirty="0"/>
              <a:t>Das Learning bzgl. der Image-Größen ist allerdings wichtig.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680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10.07.2024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200" y="6451600"/>
            <a:ext cx="204414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Tag-3_2-Container-Registry.pptx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FA1405-4DC1-C425-0088-E92F0DC10C2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0F1D20-2026-B406-A512-1DCD5F3D8FD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gitlab-org/gitlab/-/issues/18383#possible-worka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lab.com/groups/gitlab-org/-/epics/945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administration/packages/container_regist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Deployment</a:t>
            </a:r>
            <a:r>
              <a:rPr lang="de-DE" altLang="de-DE" sz="3200"/>
              <a:t>-Strategien</a:t>
            </a: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10.07.2024</a:t>
            </a:r>
            <a:r>
              <a:rPr lang="de-DE" altLang="de-DE" sz="1600" dirty="0"/>
              <a:t>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Verschieben oder Umbenennen einer Container Registry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Registry-Pfad </a:t>
            </a:r>
            <a:r>
              <a:rPr lang="de-DE" dirty="0" err="1"/>
              <a:t>matched</a:t>
            </a:r>
            <a:r>
              <a:rPr lang="de-DE" dirty="0"/>
              <a:t> zugehörigem Projekt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Projekt verschieben oder umbenennen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Von GitLab.com gehosteten Instanzen unterstützt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Self-</a:t>
            </a:r>
            <a:r>
              <a:rPr lang="de-DE" dirty="0" err="1"/>
              <a:t>managed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 Container Images vorher löschen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https://gitlab.com/gitlab-org/gitlab/-/issues/18383#possible-workaround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https://gitlab.com/groups/gitlab-org/-/epics/9459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93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Live Demo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</p:spTree>
    <p:extLst>
      <p:ext uri="{BB962C8B-B14F-4D97-AF65-F5344CB8AC3E}">
        <p14:creationId xmlns:p14="http://schemas.microsoft.com/office/powerpoint/2010/main" val="157530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 Registry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4CDB8-DDB1-427E-14F6-4D57CBC1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8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6C09D4-1E0E-0F8D-B2AC-88835519C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ansehen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Suchen, Sortieren, Filtern und Löschen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View mit Filter teilen (URL kopieren)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Private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Members des Projektes und der Gruppe haben Zugriff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das Projekt öffentlich ist, dann auch die Registry!</a:t>
            </a:r>
          </a:p>
          <a:p>
            <a:pPr>
              <a:buFont typeface="Arial" panose="020B0604020202020204" pitchFamily="34" charset="0"/>
              <a:buChar char="•"/>
            </a:pPr>
            <a:endParaRPr lang="de-DE" u="sng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C40A98A-0C01-8319-3995-62B1D3904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14AD1-724F-A465-8EA1-4FD7D803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551480-2439-63B2-B529-2748231D5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74" y="981075"/>
            <a:ext cx="4958415" cy="5400675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69AC38D-4003-2EE6-FEA7-753ECE144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60108-BD0C-71E3-2804-92F654F4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2252E-8F03-9CA6-D022-702FAA9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Wir brauchen ein Docker Image!</a:t>
            </a:r>
          </a:p>
          <a:p>
            <a:pPr marL="0" indent="0">
              <a:buNone/>
            </a:pP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muss installiert sein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Docker auf </a:t>
            </a:r>
            <a:r>
              <a:rPr lang="de-DE" dirty="0" err="1"/>
              <a:t>GitLab</a:t>
            </a:r>
            <a:r>
              <a:rPr lang="de-DE" dirty="0"/>
              <a:t> einloggen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Siehe vorangegangene Hinweise von </a:t>
            </a:r>
            <a:r>
              <a:rPr lang="de-DE" dirty="0" err="1"/>
              <a:t>GitLab</a:t>
            </a:r>
            <a:r>
              <a:rPr lang="de-DE" dirty="0"/>
              <a:t>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Hier: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gitlab.ads.anderscore.com:5006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Lokales </a:t>
            </a:r>
            <a:r>
              <a:rPr lang="de-DE" dirty="0" err="1"/>
              <a:t>Dockerfile</a:t>
            </a:r>
            <a:r>
              <a:rPr lang="de-DE" dirty="0"/>
              <a:t> im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bauen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-t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r>
              <a:rPr lang="de-DE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Docker Image in die </a:t>
            </a:r>
            <a:r>
              <a:rPr lang="de-DE" dirty="0" err="1"/>
              <a:t>GitLab</a:t>
            </a:r>
            <a:r>
              <a:rPr lang="de-DE" dirty="0"/>
              <a:t> Container Registry pushen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docker</a:t>
            </a:r>
            <a:r>
              <a:rPr lang="de-DE" dirty="0"/>
              <a:t> push gitlab.ads.anderscore.com:5006/</a:t>
            </a:r>
            <a:r>
              <a:rPr lang="de-DE" dirty="0" err="1"/>
              <a:t>trainings</a:t>
            </a:r>
            <a:r>
              <a:rPr lang="de-DE" dirty="0"/>
              <a:t>/</a:t>
            </a:r>
            <a:r>
              <a:rPr lang="de-DE" dirty="0" err="1"/>
              <a:t>gitlab</a:t>
            </a: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99B05E-3A8D-65AF-F518-013E90B1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51361-0E67-CBAF-BAC8-61E8FC26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2FE18-90E4-6B13-8F57-52B0A416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de-DE" sz="1400" b="1" dirty="0" err="1"/>
              <a:t>Dockerfile</a:t>
            </a:r>
            <a:endParaRPr lang="de-DE" sz="1400" b="1" dirty="0"/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FROM centos:7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LABEL </a:t>
            </a:r>
            <a:r>
              <a:rPr lang="de-DE" sz="1400" dirty="0" err="1">
                <a:latin typeface="Consolas" panose="020B0609020204030204" pitchFamily="49" charset="0"/>
              </a:rPr>
              <a:t>maintainer</a:t>
            </a:r>
            <a:r>
              <a:rPr lang="de-DE" sz="1400" dirty="0">
                <a:latin typeface="Consolas" panose="020B0609020204030204" pitchFamily="49" charset="0"/>
              </a:rPr>
              <a:t>="Patrick </a:t>
            </a:r>
            <a:r>
              <a:rPr lang="de-DE" sz="1400" dirty="0" err="1">
                <a:latin typeface="Consolas" panose="020B0609020204030204" pitchFamily="49" charset="0"/>
              </a:rPr>
              <a:t>Ungewiß</a:t>
            </a:r>
            <a:r>
              <a:rPr lang="de-DE" sz="14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ARG TIMEZONE="Germany/Cologne"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set</a:t>
            </a:r>
            <a:r>
              <a:rPr lang="de-DE" sz="1400" dirty="0">
                <a:latin typeface="Consolas" panose="020B0609020204030204" pitchFamily="49" charset="0"/>
              </a:rPr>
              <a:t> a </a:t>
            </a:r>
            <a:r>
              <a:rPr lang="de-DE" sz="1400" dirty="0" err="1">
                <a:latin typeface="Consolas" panose="020B0609020204030204" pitchFamily="49" charset="0"/>
              </a:rPr>
              <a:t>directory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WORKDIR /</a:t>
            </a:r>
            <a:r>
              <a:rPr lang="de-DE" sz="1400" dirty="0" err="1">
                <a:latin typeface="Consolas" panose="020B0609020204030204" pitchFamily="49" charset="0"/>
              </a:rPr>
              <a:t>usr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src</a:t>
            </a:r>
            <a:r>
              <a:rPr lang="de-DE" sz="1400" dirty="0">
                <a:latin typeface="Consolas" panose="020B0609020204030204" pitchFamily="49" charset="0"/>
              </a:rPr>
              <a:t>/</a:t>
            </a:r>
            <a:r>
              <a:rPr lang="de-DE" sz="1400" dirty="0" err="1">
                <a:latin typeface="Consolas" panose="020B0609020204030204" pitchFamily="49" charset="0"/>
              </a:rPr>
              <a:t>app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copy</a:t>
            </a:r>
            <a:r>
              <a:rPr lang="de-DE" sz="1400" dirty="0">
                <a:latin typeface="Consolas" panose="020B0609020204030204" pitchFamily="49" charset="0"/>
              </a:rPr>
              <a:t> all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files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#update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update -y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sshd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-server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openssh</a:t>
            </a:r>
            <a:r>
              <a:rPr lang="de-DE" sz="1400" dirty="0">
                <a:latin typeface="Consolas" panose="020B0609020204030204" pitchFamily="49" charset="0"/>
              </a:rPr>
              <a:t>-clients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httpd</a:t>
            </a:r>
            <a:r>
              <a:rPr lang="de-DE" sz="1400" dirty="0">
                <a:latin typeface="Consolas" panose="020B0609020204030204" pitchFamily="49" charset="0"/>
              </a:rPr>
              <a:t>-tools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sudo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openssl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installing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more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tools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RUN </a:t>
            </a: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install</a:t>
            </a:r>
            <a:r>
              <a:rPr lang="de-DE" sz="1400" dirty="0">
                <a:latin typeface="Consolas" panose="020B0609020204030204" pitchFamily="49" charset="0"/>
              </a:rPr>
              <a:t> -y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sed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telnet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vim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unzip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crontabs</a:t>
            </a:r>
            <a:r>
              <a:rPr lang="de-DE" sz="1400" dirty="0">
                <a:latin typeface="Consolas" panose="020B0609020204030204" pitchFamily="49" charset="0"/>
              </a:rPr>
              <a:t>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zip</a:t>
            </a:r>
            <a:r>
              <a:rPr lang="de-DE" sz="1400" dirty="0">
                <a:latin typeface="Consolas" panose="020B06090202040302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yum</a:t>
            </a:r>
            <a:r>
              <a:rPr lang="de-DE" sz="1400" dirty="0">
                <a:latin typeface="Consolas" panose="020B0609020204030204" pitchFamily="49" charset="0"/>
              </a:rPr>
              <a:t> clean all</a:t>
            </a: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# </a:t>
            </a:r>
            <a:r>
              <a:rPr lang="de-DE" sz="1400" dirty="0" err="1">
                <a:latin typeface="Consolas" panose="020B0609020204030204" pitchFamily="49" charset="0"/>
              </a:rPr>
              <a:t>define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port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number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the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container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should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expose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EXPOSE 5000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C7E1206-9705-1613-CA38-E2927F39D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5DD14E3-6D68-687A-690E-403B4712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8" y="1152172"/>
            <a:ext cx="8106906" cy="5058481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A1D4B41-4A10-B21B-6922-893A7B7CB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CEF1-687D-48E5-B114-D9B0E13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16D61-DCF3-C639-FA07-8F0403AD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Pushen hat lange gedauert…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Größe des Images beachten!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Bad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Keine Version  z.B. 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Latest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docker:latest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Stable</a:t>
            </a:r>
            <a:r>
              <a:rPr lang="de-DE" dirty="0">
                <a:sym typeface="Wingdings" panose="05000000000000000000" pitchFamily="2" charset="2"/>
              </a:rPr>
              <a:t> tag  z.B. </a:t>
            </a:r>
            <a:r>
              <a:rPr lang="de-DE" dirty="0" err="1">
                <a:sym typeface="Wingdings" panose="05000000000000000000" pitchFamily="2" charset="2"/>
              </a:rPr>
              <a:t>docker:stable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Major Version  z.B. docker:26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Good</a:t>
            </a:r>
            <a:r>
              <a:rPr lang="de-DE" dirty="0">
                <a:sym typeface="Wingdings" panose="05000000000000000000" pitchFamily="2" charset="2"/>
              </a:rPr>
              <a:t>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Spezifische Version  z.B. docker:26.1.3-dind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--version nutzen  zuletzt funktionierende Version anzeigen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AB718B-4ACE-A51B-16A2-B152B469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4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8321-EDE0-6957-95B9-3FF59367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5A119A-C72F-B7B5-141E-91DA1636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21" y="981075"/>
            <a:ext cx="3852121" cy="5400675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E8B786F-46AC-341A-3186-0AECDCFAC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C74698-8306-8280-6995-ABE8B6E1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9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Tags eines bestimmten Container Images ansehen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GitLab</a:t>
            </a:r>
            <a:r>
              <a:rPr lang="de-DE" dirty="0"/>
              <a:t> kann man die „Tag Details“-Seite einsehen, um eine Liste der Tags zu erhalten, welche mit dem Image in Verbindung stehen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selektieren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„Tag-Details“-Seite wird angezeigt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61E806-5641-C710-287B-B8A0811ED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666A37-8A9A-F2B4-1A48-5AE78712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35" y="1142645"/>
            <a:ext cx="6039693" cy="5077534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7BC0C22-0DFA-F4DA-B1A0-6C27897D3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25DF-992F-CF4E-F32B-E553150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BCDCE79-6AC3-B675-C590-9806596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2334208"/>
            <a:ext cx="8516937" cy="2694409"/>
          </a:xfr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51BEBB-9186-0A65-53CE-BA3EDC5B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0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958298-0F82-C8EA-C121-9A00B97B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 ein Container Image aus der </a:t>
            </a:r>
            <a:r>
              <a:rPr lang="de-DE" dirty="0" err="1"/>
              <a:t>GitLab</a:t>
            </a:r>
            <a:r>
              <a:rPr lang="de-DE" dirty="0"/>
              <a:t> Container Registry herunterzuladen und nutzen zu können: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oder Gruppe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„Deploy“ </a:t>
            </a:r>
            <a:r>
              <a:rPr lang="de-DE" dirty="0">
                <a:sym typeface="Wingdings" panose="05000000000000000000" pitchFamily="2" charset="2"/>
              </a:rPr>
              <a:t> „Container Registry“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Gewünschtes Container Image auswählen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und „Copy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path</a:t>
            </a:r>
            <a:r>
              <a:rPr lang="de-DE" dirty="0">
                <a:sym typeface="Wingdings" panose="05000000000000000000" pitchFamily="2" charset="2"/>
              </a:rPr>
              <a:t>“     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</a:t>
            </a:r>
            <a:r>
              <a:rPr lang="de-DE" dirty="0" err="1">
                <a:sym typeface="Wingdings" panose="05000000000000000000" pitchFamily="2" charset="2"/>
              </a:rPr>
              <a:t>docker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run</a:t>
            </a:r>
            <a:r>
              <a:rPr lang="de-DE" dirty="0">
                <a:sym typeface="Wingdings" panose="05000000000000000000" pitchFamily="2" charset="2"/>
              </a:rPr>
              <a:t>“ mit dem Link ausführen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</a:rPr>
              <a:t>docker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run</a:t>
            </a:r>
            <a:r>
              <a:rPr lang="de-DE" dirty="0">
                <a:latin typeface="Consolas" panose="020B0609020204030204" pitchFamily="49" charset="0"/>
              </a:rPr>
              <a:t> [</a:t>
            </a:r>
            <a:r>
              <a:rPr lang="de-DE" dirty="0" err="1">
                <a:latin typeface="Consolas" panose="020B0609020204030204" pitchFamily="49" charset="0"/>
              </a:rPr>
              <a:t>options</a:t>
            </a:r>
            <a:r>
              <a:rPr lang="de-DE" dirty="0">
                <a:latin typeface="Consolas" panose="020B0609020204030204" pitchFamily="49" charset="0"/>
              </a:rPr>
              <a:t>] </a:t>
            </a:r>
            <a:r>
              <a:rPr lang="nl-NL" dirty="0">
                <a:latin typeface="Consolas" panose="020B0609020204030204" pitchFamily="49" charset="0"/>
              </a:rPr>
              <a:t>gitlab.ads.anderscore.com:5006/trainings/gitlab:latest [arguments]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latin typeface="Consolas" panose="020B0609020204030204" pitchFamily="49" charset="0"/>
              </a:rPr>
              <a:t>docker ps –a s</a:t>
            </a:r>
            <a:r>
              <a:rPr lang="nl-NL" dirty="0"/>
              <a:t>ollte nun einen weiteren Container anzeigen</a:t>
            </a:r>
            <a:endParaRPr lang="de-DE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37ACD4-0CDB-0185-3850-4E841639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44209"/>
            <a:ext cx="288032" cy="4744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FBF1BF-B50B-DE8D-1736-146CCD93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780928"/>
            <a:ext cx="1716164" cy="15994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72860F8-860A-94EE-F3D8-C2D3D469A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Images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Naming Convention für Container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DC9ED7-C4F2-501E-7BD6-385CCD2E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</a:t>
            </a:r>
            <a:r>
              <a:rPr lang="de-DE" dirty="0" err="1"/>
              <a:t>enabled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</a:t>
            </a:r>
            <a:r>
              <a:rPr lang="de-DE" dirty="0">
                <a:sym typeface="Wingdings" panose="05000000000000000000" pitchFamily="2" charset="2"/>
              </a:rPr>
              <a:t>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„Container </a:t>
            </a:r>
            <a:r>
              <a:rPr lang="de-DE" dirty="0" err="1">
                <a:sym typeface="Wingdings" panose="05000000000000000000" pitchFamily="2" charset="2"/>
              </a:rPr>
              <a:t>registry</a:t>
            </a:r>
            <a:r>
              <a:rPr lang="de-DE" dirty="0">
                <a:sym typeface="Wingdings" panose="05000000000000000000" pitchFamily="2" charset="2"/>
              </a:rPr>
              <a:t>“ deaktivieren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„Save </a:t>
            </a:r>
            <a:r>
              <a:rPr lang="de-DE" dirty="0" err="1">
                <a:sym typeface="Wingdings" panose="05000000000000000000" pitchFamily="2" charset="2"/>
              </a:rPr>
              <a:t>changes</a:t>
            </a:r>
            <a:r>
              <a:rPr lang="de-DE" dirty="0">
                <a:sym typeface="Wingdings" panose="05000000000000000000" pitchFamily="2" charset="2"/>
              </a:rPr>
              <a:t>“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Daraufhin wird „Deploy“  „Container Registry“ aus der linken Sidebar entfernt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E3E37D-6A2A-7854-DE45-43490C6E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Tags eines bestimmten Container Image ansehen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Images von der Container Registry nutzen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für ein Projekt deaktivieren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Sichtbarkeit der Container Registry ändern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08A25E-FA9A-C726-AC6D-C5BD7101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4220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Sichtbarkeit der Container Registry ändern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Default: Für jeden sichtbar mit Zugriff aufs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Sichtbarkeit kann jedoch pro Projekt geändert werden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Gewünschtes Projekt in </a:t>
            </a:r>
            <a:r>
              <a:rPr lang="de-DE" dirty="0" err="1"/>
              <a:t>GitLab</a:t>
            </a:r>
            <a:r>
              <a:rPr lang="de-DE" dirty="0"/>
              <a:t> auswählen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„Settings“ &gt; „General“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„</a:t>
            </a:r>
            <a:r>
              <a:rPr lang="de-DE" dirty="0" err="1"/>
              <a:t>Visibility</a:t>
            </a:r>
            <a:r>
              <a:rPr lang="de-DE" dirty="0"/>
              <a:t>,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permissions</a:t>
            </a:r>
            <a:r>
              <a:rPr lang="de-DE" dirty="0"/>
              <a:t>“ aufklappen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Unter „Container </a:t>
            </a:r>
            <a:r>
              <a:rPr lang="de-DE" dirty="0" err="1"/>
              <a:t>registry</a:t>
            </a:r>
            <a:r>
              <a:rPr lang="de-DE" dirty="0"/>
              <a:t>“ eine Auswahl treffen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Access“ (Default)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Container Registry hat das Sichtbarkeitslevel des Projektes!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„</a:t>
            </a:r>
            <a:r>
              <a:rPr lang="de-DE" dirty="0" err="1"/>
              <a:t>Only</a:t>
            </a:r>
            <a:r>
              <a:rPr lang="de-DE" dirty="0"/>
              <a:t> Project Members“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de-DE" sz="1800" dirty="0"/>
              <a:t>Vergleichbar mit: private </a:t>
            </a:r>
            <a:r>
              <a:rPr lang="de-DE" sz="1800" dirty="0" err="1"/>
              <a:t>project</a:t>
            </a:r>
            <a:r>
              <a:rPr lang="de-DE" sz="1800" dirty="0"/>
              <a:t> + </a:t>
            </a:r>
            <a:r>
              <a:rPr lang="de-DE" sz="1800" dirty="0" err="1"/>
              <a:t>everyone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access</a:t>
            </a:r>
            <a:endParaRPr lang="de-DE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„Save </a:t>
            </a:r>
            <a:r>
              <a:rPr lang="de-DE" dirty="0" err="1"/>
              <a:t>changes</a:t>
            </a:r>
            <a:r>
              <a:rPr lang="de-DE" dirty="0"/>
              <a:t>“ auswählen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228F2D2-3CB9-8BA8-4634-D0946D03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4935">
            <a:off x="7184622" y="5554276"/>
            <a:ext cx="2227108" cy="9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Container/Docker Registry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14483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Registry / Hub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Beinhaltet viele statische Images</a:t>
            </a:r>
          </a:p>
        </p:txBody>
      </p:sp>
    </p:spTree>
    <p:extLst>
      <p:ext uri="{BB962C8B-B14F-4D97-AF65-F5344CB8AC3E}">
        <p14:creationId xmlns:p14="http://schemas.microsoft.com/office/powerpoint/2010/main" val="11740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ACE0-FA35-2693-0002-17078C6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r>
              <a:rPr lang="de-DE" dirty="0"/>
              <a:t> Container Registry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DB6D2F-386A-44F7-D214-E90624B4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95" y="748618"/>
            <a:ext cx="2088232" cy="2088232"/>
          </a:xfr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084234B-7070-66D8-963F-8A063251B345}"/>
              </a:ext>
            </a:extLst>
          </p:cNvPr>
          <p:cNvSpPr/>
          <p:nvPr/>
        </p:nvSpPr>
        <p:spPr bwMode="auto">
          <a:xfrm>
            <a:off x="155219" y="3645024"/>
            <a:ext cx="8619352" cy="2618035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2DAC80-057C-DE5C-38CC-BFC04FD3F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9" y="4172218"/>
            <a:ext cx="1268760" cy="12687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1633234-D3E4-069A-4B26-5193776B7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986915"/>
            <a:ext cx="1637727" cy="163772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3198818-3CEF-0B08-8179-F218FFA730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3947590"/>
            <a:ext cx="1718015" cy="17180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2290F8A-C21B-7BF4-45EE-E834E61C3659}"/>
              </a:ext>
            </a:extLst>
          </p:cNvPr>
          <p:cNvSpPr/>
          <p:nvPr/>
        </p:nvSpPr>
        <p:spPr bwMode="auto">
          <a:xfrm>
            <a:off x="4572000" y="1206759"/>
            <a:ext cx="4320480" cy="2233648"/>
          </a:xfrm>
          <a:prstGeom prst="roundRect">
            <a:avLst/>
          </a:prstGeom>
          <a:solidFill>
            <a:srgbClr val="DDEEE8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F4341E-1E29-EC81-A27C-8A9431764FAB}"/>
              </a:ext>
            </a:extLst>
          </p:cNvPr>
          <p:cNvCxnSpPr>
            <a:endCxn id="11" idx="1"/>
          </p:cNvCxnSpPr>
          <p:nvPr/>
        </p:nvCxnSpPr>
        <p:spPr bwMode="auto">
          <a:xfrm>
            <a:off x="5031233" y="4805779"/>
            <a:ext cx="1440160" cy="8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8542C05-C8DB-80B1-EAAA-8D601667E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888170" y="4805778"/>
            <a:ext cx="1585094" cy="8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A5965FA-74B1-357C-F543-A258F7A7053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 bwMode="auto">
          <a:xfrm rot="16200000" flipV="1">
            <a:off x="2228992" y="1977170"/>
            <a:ext cx="1150065" cy="28694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B0D74FBA-2C0E-28F8-A5F1-89C338C0BAD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 bwMode="auto">
          <a:xfrm>
            <a:off x="2413427" y="1792734"/>
            <a:ext cx="2158573" cy="5308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6C1AA6-A0E2-96EA-3EE8-71A3A58A667B}"/>
              </a:ext>
            </a:extLst>
          </p:cNvPr>
          <p:cNvSpPr txBox="1"/>
          <p:nvPr/>
        </p:nvSpPr>
        <p:spPr bwMode="auto">
          <a:xfrm>
            <a:off x="833530" y="5470103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Dockerfile</a:t>
            </a:r>
            <a:endParaRPr lang="de-DE" sz="1200" b="1" dirty="0">
              <a:latin typeface="Arial" charset="0"/>
            </a:endParaRPr>
          </a:p>
          <a:p>
            <a:pPr eaLnBrk="1" hangingPunct="1"/>
            <a:r>
              <a:rPr lang="de-DE" sz="1200" dirty="0">
                <a:latin typeface="Arial" charset="0"/>
              </a:rPr>
              <a:t>Alle Befehle, um ein Image zu bauen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AD34343-3267-1030-4204-614951EE4D81}"/>
              </a:ext>
            </a:extLst>
          </p:cNvPr>
          <p:cNvSpPr txBox="1"/>
          <p:nvPr/>
        </p:nvSpPr>
        <p:spPr bwMode="auto">
          <a:xfrm>
            <a:off x="3360599" y="5469284"/>
            <a:ext cx="158509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Images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Statisch, persistiert Container Image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BCF92A2-BDE4-BBAA-54CF-CAF2C95A1881}"/>
              </a:ext>
            </a:extLst>
          </p:cNvPr>
          <p:cNvSpPr txBox="1"/>
          <p:nvPr/>
        </p:nvSpPr>
        <p:spPr bwMode="auto">
          <a:xfrm>
            <a:off x="6359005" y="5468466"/>
            <a:ext cx="18961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Isolierte, portable Einheit für Anwendungen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13D48D5-9142-4F35-D6C3-E34298C91FB8}"/>
              </a:ext>
            </a:extLst>
          </p:cNvPr>
          <p:cNvSpPr txBox="1"/>
          <p:nvPr/>
        </p:nvSpPr>
        <p:spPr bwMode="auto">
          <a:xfrm>
            <a:off x="2368604" y="4492697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Build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A4ED65-5A77-957B-A220-C2C11935503C}"/>
              </a:ext>
            </a:extLst>
          </p:cNvPr>
          <p:cNvSpPr txBox="1"/>
          <p:nvPr/>
        </p:nvSpPr>
        <p:spPr bwMode="auto">
          <a:xfrm>
            <a:off x="5420124" y="4492696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Run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2F8180C-125C-7163-AF8E-19862DDBDB9D}"/>
              </a:ext>
            </a:extLst>
          </p:cNvPr>
          <p:cNvSpPr txBox="1"/>
          <p:nvPr/>
        </p:nvSpPr>
        <p:spPr bwMode="auto">
          <a:xfrm>
            <a:off x="2459779" y="313924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Push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BD868E6C-FE06-4C42-E26F-2FFB4F5A9E3C}"/>
              </a:ext>
            </a:extLst>
          </p:cNvPr>
          <p:cNvSpPr txBox="1"/>
          <p:nvPr/>
        </p:nvSpPr>
        <p:spPr bwMode="auto">
          <a:xfrm>
            <a:off x="371355" y="3757273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BE2EE70-4D47-EC62-0261-792DD0A72A70}"/>
              </a:ext>
            </a:extLst>
          </p:cNvPr>
          <p:cNvSpPr txBox="1"/>
          <p:nvPr/>
        </p:nvSpPr>
        <p:spPr bwMode="auto">
          <a:xfrm>
            <a:off x="4684128" y="1332964"/>
            <a:ext cx="15616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Container Engine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4E4D305-4022-4758-1310-26B43AB74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9510" y="1574940"/>
            <a:ext cx="3965459" cy="1785443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B65D14C-F5B8-0B23-74ED-6CEF0F9F8870}"/>
              </a:ext>
            </a:extLst>
          </p:cNvPr>
          <p:cNvSpPr txBox="1"/>
          <p:nvPr/>
        </p:nvSpPr>
        <p:spPr bwMode="auto">
          <a:xfrm>
            <a:off x="2482063" y="1490792"/>
            <a:ext cx="6887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Pull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8354C35-1273-D1CE-5F3C-EB76AF4B9929}"/>
              </a:ext>
            </a:extLst>
          </p:cNvPr>
          <p:cNvSpPr txBox="1"/>
          <p:nvPr/>
        </p:nvSpPr>
        <p:spPr bwMode="auto">
          <a:xfrm>
            <a:off x="645132" y="2274904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GitLab</a:t>
            </a:r>
            <a:r>
              <a:rPr lang="de-DE" sz="1200" b="1" dirty="0">
                <a:latin typeface="Arial" charset="0"/>
              </a:rPr>
              <a:t> Container Registry</a:t>
            </a:r>
          </a:p>
          <a:p>
            <a:pPr eaLnBrk="1" hangingPunct="1"/>
            <a:r>
              <a:rPr lang="de-DE" sz="1200" dirty="0">
                <a:latin typeface="Arial" charset="0"/>
              </a:rPr>
              <a:t>Container Images für jedes </a:t>
            </a:r>
            <a:r>
              <a:rPr lang="de-DE" sz="1200" dirty="0" err="1">
                <a:latin typeface="Arial" charset="0"/>
              </a:rPr>
              <a:t>GitLab</a:t>
            </a:r>
            <a:r>
              <a:rPr lang="de-DE" sz="1200" dirty="0">
                <a:latin typeface="Arial" charset="0"/>
              </a:rPr>
              <a:t> Projekt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13DAAA-D8D6-26D3-E8DD-F33DDDB1B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14964">
            <a:off x="1701214" y="1132624"/>
            <a:ext cx="803165" cy="7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05C84-70F1-02CC-69DD-FAE1C309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AD9FB-46F3-01EC-FE94-F5BF6AA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DockerHub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Bekannteste, öffentliche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Default Registry von Docker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Container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Integriert in </a:t>
            </a:r>
            <a:r>
              <a:rPr lang="de-DE" dirty="0" err="1"/>
              <a:t>GitLab</a:t>
            </a:r>
            <a:r>
              <a:rPr lang="de-DE" dirty="0"/>
              <a:t>, private 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Verwendung eigener Docker Images für CI Pipelines möglich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Verwaltung / Aktivierung in </a:t>
            </a:r>
            <a:r>
              <a:rPr lang="de-DE" dirty="0" err="1"/>
              <a:t>GitLab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https://docs.gitlab.com/ee/administration/packages/container_registry.html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GitLab</a:t>
            </a:r>
            <a:r>
              <a:rPr lang="de-DE" dirty="0"/>
              <a:t> </a:t>
            </a:r>
            <a:r>
              <a:rPr lang="de-DE" dirty="0" err="1"/>
              <a:t>Dependency</a:t>
            </a:r>
            <a:r>
              <a:rPr lang="de-DE" dirty="0"/>
              <a:t> Proxy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Caching von </a:t>
            </a:r>
            <a:r>
              <a:rPr lang="de-DE" dirty="0" err="1"/>
              <a:t>DockerHub</a:t>
            </a:r>
            <a:r>
              <a:rPr lang="de-DE" dirty="0"/>
              <a:t>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Vermeidet „rate </a:t>
            </a:r>
            <a:r>
              <a:rPr lang="de-DE" sz="1800" dirty="0" err="1"/>
              <a:t>limits</a:t>
            </a:r>
            <a:r>
              <a:rPr lang="de-DE" sz="1800" dirty="0"/>
              <a:t>“ und beschleunigt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9144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1635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1DD80-CF73-A980-3BD6-69B26337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D9754-BEAB-D513-52D5-A20FA5E69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Unterstütze Image Formate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Docker 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Open Container Initiative (OCI)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Container Registry entspricht OCI Verteilungsspezifikation</a:t>
            </a:r>
          </a:p>
        </p:txBody>
      </p:sp>
    </p:spTree>
    <p:extLst>
      <p:ext uri="{BB962C8B-B14F-4D97-AF65-F5344CB8AC3E}">
        <p14:creationId xmlns:p14="http://schemas.microsoft.com/office/powerpoint/2010/main" val="197345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67486-2598-533D-4DB5-FC490AB1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Container Registry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708DD8-2C30-488D-3B3A-0BE38FE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Naming Convention für Container Images</a:t>
            </a:r>
          </a:p>
          <a:p>
            <a:pPr marL="0" indent="0"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&lt;registry server&gt;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&lt;group&gt;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>
                <a:solidFill>
                  <a:srgbClr val="037C03"/>
                </a:solidFill>
                <a:latin typeface="Consolas" panose="020B0609020204030204" pitchFamily="49" charset="0"/>
              </a:rPr>
              <a:t>&lt;project&gt;</a:t>
            </a:r>
            <a:r>
              <a:rPr lang="en-US" sz="2000" dirty="0">
                <a:latin typeface="Consolas" panose="020B0609020204030204" pitchFamily="49" charset="0"/>
              </a:rPr>
              <a:t>[/&lt;optional path&gt;]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F0000"/>
                </a:solidFill>
                <a:effectLst/>
                <a:latin typeface="GitLab Mono"/>
              </a:rPr>
              <a:t>gitlab.example.com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02060"/>
                </a:solidFill>
                <a:effectLst/>
                <a:latin typeface="GitLab Mono"/>
              </a:rPr>
              <a:t>mygroup</a:t>
            </a:r>
            <a:r>
              <a:rPr lang="de-DE" b="0" i="0" dirty="0">
                <a:solidFill>
                  <a:srgbClr val="404040"/>
                </a:solidFill>
                <a:effectLst/>
                <a:latin typeface="GitLab Mono"/>
              </a:rPr>
              <a:t>/</a:t>
            </a:r>
            <a:r>
              <a:rPr lang="de-DE" b="0" i="0" dirty="0" err="1">
                <a:solidFill>
                  <a:srgbClr val="037C03"/>
                </a:solidFill>
                <a:effectLst/>
                <a:latin typeface="GitLab Mono"/>
              </a:rPr>
              <a:t>myproject</a:t>
            </a:r>
            <a:endParaRPr lang="en-US" dirty="0">
              <a:solidFill>
                <a:srgbClr val="037C03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Zusätzliche Pfade am Ende eines Images erlaubt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ym typeface="Wingdings" panose="05000000000000000000" pitchFamily="2" charset="2"/>
              </a:rPr>
              <a:t>Aber: nur bis zu zwei Ebenen tief!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NL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sym typeface="Wingdings" panose="05000000000000000000" pitchFamily="2" charset="2"/>
              </a:rPr>
              <a:t>Beispiele: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:some-tag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/image:latest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1800" dirty="0">
                <a:solidFill>
                  <a:srgbClr val="FF0000"/>
                </a:solidFill>
                <a:sym typeface="Wingdings" panose="05000000000000000000" pitchFamily="2" charset="2"/>
              </a:rPr>
              <a:t>gitlab.ads.anderscore.com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rgbClr val="002060"/>
                </a:solidFill>
                <a:sym typeface="Wingdings" panose="05000000000000000000" pitchFamily="2" charset="2"/>
              </a:rPr>
              <a:t>trainings</a:t>
            </a:r>
            <a:r>
              <a:rPr lang="nl-NL" sz="1800" dirty="0">
                <a:sym typeface="Wingdings" panose="05000000000000000000" pitchFamily="2" charset="2"/>
              </a:rPr>
              <a:t>/</a:t>
            </a:r>
            <a:r>
              <a:rPr lang="nl-NL" sz="1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gitlab</a:t>
            </a:r>
            <a:r>
              <a:rPr lang="nl-NL" sz="1800" dirty="0">
                <a:sym typeface="Wingdings" panose="05000000000000000000" pitchFamily="2" charset="2"/>
              </a:rPr>
              <a:t>/my/image:rc1</a:t>
            </a:r>
            <a:endParaRPr lang="nl-NL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189184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1536</Words>
  <Application>Microsoft Office PowerPoint</Application>
  <PresentationFormat>Bildschirmpräsentation (4:3)</PresentationFormat>
  <Paragraphs>311</Paragraphs>
  <Slides>30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8" baseType="lpstr">
      <vt:lpstr>Arial</vt:lpstr>
      <vt:lpstr>Consolas</vt:lpstr>
      <vt:lpstr>GitLab Mono</vt:lpstr>
      <vt:lpstr>Monotype Sorts</vt:lpstr>
      <vt:lpstr>Times New Roman</vt:lpstr>
      <vt:lpstr>Wingdings</vt:lpstr>
      <vt:lpstr>vorlneu</vt:lpstr>
      <vt:lpstr>Benutzerdefiniertes Design</vt:lpstr>
      <vt:lpstr>Tag 3: Docker, GitOps, Deployment-Strategien</vt:lpstr>
      <vt:lpstr>Agenda</vt:lpstr>
      <vt:lpstr>Agenda</vt:lpstr>
      <vt:lpstr>Container/Docker Registry</vt:lpstr>
      <vt:lpstr>Container Registry</vt:lpstr>
      <vt:lpstr>GitLab 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  <vt:lpstr>Container Registry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407</cp:revision>
  <cp:lastPrinted>1996-08-01T16:36:58Z</cp:lastPrinted>
  <dcterms:created xsi:type="dcterms:W3CDTF">2024-05-03T10:07:43Z</dcterms:created>
  <dcterms:modified xsi:type="dcterms:W3CDTF">2024-07-10T13:39:25Z</dcterms:modified>
</cp:coreProperties>
</file>