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1"/>
  </p:notesMasterIdLst>
  <p:handoutMasterIdLst>
    <p:handoutMasterId r:id="rId42"/>
  </p:handoutMasterIdLst>
  <p:sldIdLst>
    <p:sldId id="624" r:id="rId3"/>
    <p:sldId id="592" r:id="rId4"/>
    <p:sldId id="64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37" r:id="rId25"/>
    <p:sldId id="608" r:id="rId26"/>
    <p:sldId id="638" r:id="rId27"/>
    <p:sldId id="609" r:id="rId28"/>
    <p:sldId id="619" r:id="rId29"/>
    <p:sldId id="618" r:id="rId30"/>
    <p:sldId id="620" r:id="rId31"/>
    <p:sldId id="621" r:id="rId32"/>
    <p:sldId id="617" r:id="rId33"/>
    <p:sldId id="639" r:id="rId34"/>
    <p:sldId id="622" r:id="rId35"/>
    <p:sldId id="623" r:id="rId36"/>
    <p:sldId id="632" r:id="rId37"/>
    <p:sldId id="625" r:id="rId38"/>
    <p:sldId id="633" r:id="rId39"/>
    <p:sldId id="626"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7" d="100"/>
          <a:sy n="107" d="100"/>
        </p:scale>
        <p:origin x="3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445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79517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42627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3688927" y="6438154"/>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Tag-3_3-Release-und-Tagged-Images.pptx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7C745D1A-3992-9AFA-2F49-D30227D0073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F2ADB8DC-99C5-5095-9371-AD2CE4B1E5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nach</a:t>
            </a:r>
            <a:r>
              <a:rPr lang="de-DE" b="1" dirty="0"/>
              <a:t>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Selbstbeschreibend</a:t>
            </a:r>
          </a:p>
          <a:p>
            <a:pPr lvl="1">
              <a:buFont typeface="Arial" panose="020B0604020202020204" pitchFamily="34" charset="0"/>
              <a:buChar char="•"/>
            </a:pPr>
            <a:r>
              <a:rPr lang="de-DE" dirty="0"/>
              <a:t>Version oder Zustand</a:t>
            </a:r>
          </a:p>
          <a:p>
            <a:pPr marL="457200" lvl="1" indent="0">
              <a:buNone/>
            </a:pPr>
            <a:endParaRPr lang="de-DE" dirty="0"/>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(Strategie)</a:t>
            </a:r>
          </a:p>
          <a:p>
            <a:pPr lvl="1">
              <a:buFont typeface="Arial" panose="020B0604020202020204" pitchFamily="34" charset="0"/>
              <a:buChar char="•"/>
            </a:pPr>
            <a:endParaRPr lang="de-DE" dirty="0"/>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Rolling Tags immer aktualisieren</a:t>
            </a:r>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marL="0" indent="0">
              <a:buNone/>
            </a:pPr>
            <a:endParaRPr lang="de-DE" b="1" dirty="0"/>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endParaRPr lang="de-DE" dirty="0"/>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marL="0" indent="0">
              <a:buNone/>
            </a:pPr>
            <a:endParaRPr lang="de-DE" b="1" dirty="0"/>
          </a:p>
          <a:p>
            <a:pPr>
              <a:buFont typeface="Arial" panose="020B0604020202020204" pitchFamily="34" charset="0"/>
              <a:buChar char="•"/>
            </a:pPr>
            <a:r>
              <a:rPr lang="de-DE" dirty="0"/>
              <a:t>Weit verbreitet </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Versionen</a:t>
            </a:r>
          </a:p>
          <a:p>
            <a:pPr>
              <a:buFont typeface="Arial" panose="020B0604020202020204" pitchFamily="34" charset="0"/>
              <a:buChar char="•"/>
            </a:pPr>
            <a:r>
              <a:rPr lang="de-DE" dirty="0"/>
              <a:t>Vorsicht: Volatiler Inhalt!</a:t>
            </a:r>
          </a:p>
          <a:p>
            <a:pPr lvl="1">
              <a:buFont typeface="Arial" panose="020B0604020202020204" pitchFamily="34" charset="0"/>
              <a:buChar char="•"/>
            </a:pPr>
            <a:r>
              <a:rPr lang="de-DE" dirty="0"/>
              <a:t>Für Test-Stage OK, bei Produktion No-Go</a:t>
            </a:r>
          </a:p>
          <a:p>
            <a:pPr lvl="1">
              <a:buFont typeface="Arial" panose="020B0604020202020204" pitchFamily="34" charset="0"/>
              <a:buChar char="•"/>
            </a:pPr>
            <a:r>
              <a:rPr lang="de-DE" dirty="0"/>
              <a:t>Bei Produktion besser: Unique Tags</a:t>
            </a:r>
          </a:p>
          <a:p>
            <a:pPr>
              <a:buFont typeface="Arial" panose="020B0604020202020204" pitchFamily="34" charset="0"/>
              <a:buChar char="•"/>
            </a:pPr>
            <a:r>
              <a:rPr lang="de-DE" dirty="0"/>
              <a:t>Rollback schwierig</a:t>
            </a:r>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marL="0" indent="0">
              <a:buNone/>
            </a:pPr>
            <a:endParaRPr lang="de-DE" b="1" dirty="0"/>
          </a:p>
          <a:p>
            <a:pPr>
              <a:buFont typeface="Arial" panose="020B0604020202020204" pitchFamily="34" charset="0"/>
              <a:buChar char="•"/>
            </a:pPr>
            <a:r>
              <a:rPr lang="de-DE" dirty="0"/>
              <a:t>Nützlich bei Verwendung von </a:t>
            </a:r>
            <a:r>
              <a:rPr lang="de-DE" dirty="0" err="1"/>
              <a:t>Git</a:t>
            </a:r>
            <a:r>
              <a:rPr lang="de-DE" dirty="0"/>
              <a:t> Tags für Releases</a:t>
            </a:r>
          </a:p>
          <a:p>
            <a:pPr>
              <a:buFont typeface="Arial" panose="020B0604020202020204" pitchFamily="34" charset="0"/>
              <a:buChar char="•"/>
            </a:pPr>
            <a:r>
              <a:rPr lang="de-DE" dirty="0"/>
              <a:t>Konsistenz zwischen Versionsverwaltung und </a:t>
            </a:r>
            <a:r>
              <a:rPr lang="de-DE" dirty="0" err="1"/>
              <a:t>Deployable</a:t>
            </a:r>
            <a:endParaRPr lang="de-DE" dirty="0"/>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marL="0" indent="0">
              <a:buNone/>
            </a:pPr>
            <a:endParaRPr lang="de-DE" b="1" dirty="0"/>
          </a:p>
          <a:p>
            <a:pPr>
              <a:buFont typeface="Arial" panose="020B0604020202020204" pitchFamily="34" charset="0"/>
              <a:buChar char="•"/>
            </a:pP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Docker Image mit release-</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marL="0" indent="0">
              <a:buNone/>
            </a:pPr>
            <a:endParaRPr lang="de-DE" b="1" dirty="0"/>
          </a:p>
          <a:p>
            <a:pPr>
              <a:buFont typeface="Arial" panose="020B0604020202020204" pitchFamily="34" charset="0"/>
              <a:buChar char="•"/>
            </a:pPr>
            <a:r>
              <a:rPr lang="de-DE" dirty="0"/>
              <a:t>Anstatt zufällige Namen spezifische Versionsnummer</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Fixes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marL="0" indent="0">
              <a:buNone/>
            </a:pPr>
            <a:endParaRPr lang="de-DE" b="1" dirty="0"/>
          </a:p>
          <a:p>
            <a:pPr>
              <a:buFont typeface="Arial" panose="020B0604020202020204" pitchFamily="34" charset="0"/>
              <a:buChar char="•"/>
            </a:pPr>
            <a:r>
              <a:rPr lang="de-DE" dirty="0"/>
              <a:t>Neuer Commit = neues Image</a:t>
            </a:r>
          </a:p>
          <a:p>
            <a:pPr>
              <a:buFont typeface="Arial" panose="020B0604020202020204" pitchFamily="34" charset="0"/>
              <a:buChar char="•"/>
            </a:pPr>
            <a:r>
              <a:rPr lang="de-DE" dirty="0" err="1"/>
              <a:t>Git</a:t>
            </a:r>
            <a:r>
              <a:rPr lang="de-DE" dirty="0"/>
              <a:t> Hash zum Tagging</a:t>
            </a:r>
          </a:p>
          <a:p>
            <a:pPr lvl="1">
              <a:buFont typeface="Arial" panose="020B0604020202020204" pitchFamily="34" charset="0"/>
              <a:buChar char="•"/>
            </a:pPr>
            <a:r>
              <a:rPr lang="de-DE" dirty="0"/>
              <a:t>Kürzer als Docker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Nicht selbsterklärend</a:t>
            </a:r>
          </a:p>
          <a:p>
            <a:pPr>
              <a:buFont typeface="Arial" panose="020B0604020202020204" pitchFamily="34" charset="0"/>
              <a:buChar char="•"/>
            </a:pPr>
            <a:r>
              <a:rPr lang="de-DE" dirty="0"/>
              <a:t>Beispiel: 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20240520</a:t>
            </a:r>
          </a:p>
          <a:p>
            <a:pPr lvl="1">
              <a:buFont typeface="Arial" panose="020B0604020202020204" pitchFamily="34" charset="0"/>
              <a:buChar char="•"/>
            </a:pPr>
            <a:r>
              <a:rPr lang="de-DE" dirty="0">
                <a:sym typeface="Wingdings" panose="05000000000000000000" pitchFamily="2" charset="2"/>
              </a:rPr>
              <a:t>Zeitzonen sind böse!</a:t>
            </a:r>
          </a:p>
          <a:p>
            <a:pPr lvl="1">
              <a:buFont typeface="Arial" panose="020B0604020202020204" pitchFamily="34" charset="0"/>
              <a:buChar char="•"/>
            </a:pPr>
            <a:r>
              <a:rPr lang="de-DE" dirty="0">
                <a:sym typeface="Wingdings" panose="05000000000000000000" pitchFamily="2" charset="2"/>
              </a:rPr>
              <a:t>Korrelation zum </a:t>
            </a:r>
            <a:r>
              <a:rPr lang="de-DE" dirty="0" err="1">
                <a:sym typeface="Wingdings" panose="05000000000000000000" pitchFamily="2" charset="2"/>
              </a:rPr>
              <a:t>Changeset</a:t>
            </a:r>
            <a:r>
              <a:rPr lang="de-DE" dirty="0">
                <a:sym typeface="Wingdings" panose="05000000000000000000" pitchFamily="2" charset="2"/>
              </a:rPr>
              <a:t> fehlt</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marL="0" indent="0">
              <a:buNone/>
            </a:pPr>
            <a:endParaRPr lang="de-DE" b="1" dirty="0"/>
          </a:p>
          <a:p>
            <a:pPr>
              <a:buFont typeface="Arial" panose="020B0604020202020204" pitchFamily="34" charset="0"/>
              <a:buChar char="•"/>
            </a:pPr>
            <a:r>
              <a:rPr lang="de-DE" dirty="0"/>
              <a:t>Unique Identifier</a:t>
            </a:r>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(theoretisch)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Software in Produktion</a:t>
            </a:r>
          </a:p>
          <a:p>
            <a:pPr lvl="1">
              <a:buFont typeface="Arial" panose="020B0604020202020204" pitchFamily="34" charset="0"/>
              <a:buChar char="•"/>
            </a:pPr>
            <a:r>
              <a:rPr lang="de-DE" dirty="0"/>
              <a:t>Empfehlung: </a:t>
            </a:r>
            <a:r>
              <a:rPr lang="de-DE" dirty="0" err="1"/>
              <a:t>Build</a:t>
            </a:r>
            <a:r>
              <a:rPr lang="de-DE" dirty="0"/>
              <a:t> ID Tag</a:t>
            </a:r>
          </a:p>
          <a:p>
            <a:pPr lvl="1">
              <a:buFont typeface="Arial" panose="020B0604020202020204" pitchFamily="34" charset="0"/>
              <a:buChar char="•"/>
            </a:pPr>
            <a:endParaRPr lang="de-DE" dirty="0"/>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erhalten kompatiblen </a:t>
            </a:r>
            <a:r>
              <a:rPr lang="de-DE" dirty="0" err="1"/>
              <a:t>Build</a:t>
            </a:r>
            <a:r>
              <a:rPr lang="de-DE" dirty="0"/>
              <a:t> für ihre Anwendungen</a:t>
            </a:r>
          </a:p>
          <a:p>
            <a:pPr lvl="1">
              <a:buFont typeface="Arial" panose="020B0604020202020204" pitchFamily="34" charset="0"/>
              <a:buChar char="•"/>
            </a:pPr>
            <a:endParaRPr lang="de-DE" dirty="0"/>
          </a:p>
          <a:p>
            <a:pPr>
              <a:buFont typeface="Arial" panose="020B0604020202020204" pitchFamily="34" charset="0"/>
              <a:buChar char="•"/>
            </a:pPr>
            <a:r>
              <a:rPr lang="de-DE" dirty="0"/>
              <a:t>Kombination möglich!</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marL="0" indent="0">
              <a:buNone/>
            </a:pPr>
            <a:endParaRPr lang="de-DE" b="1" dirty="0"/>
          </a:p>
          <a:p>
            <a:pPr>
              <a:buFont typeface="Arial" panose="020B0604020202020204" pitchFamily="34" charset="0"/>
              <a:buChar char="•"/>
            </a:pPr>
            <a:r>
              <a:rPr lang="de-DE" dirty="0"/>
              <a:t>Authentifizierung an der Container Registry</a:t>
            </a:r>
          </a:p>
          <a:p>
            <a:pPr>
              <a:buFont typeface="Arial" panose="020B0604020202020204" pitchFamily="34" charset="0"/>
              <a:buChar char="•"/>
            </a:pPr>
            <a:r>
              <a:rPr lang="de-DE" dirty="0"/>
              <a:t>Authentifizierung innerhalb CI/CD Pipelines</a:t>
            </a:r>
          </a:p>
          <a:p>
            <a:pPr>
              <a:buFont typeface="Arial" panose="020B0604020202020204" pitchFamily="34" charset="0"/>
              <a:buChar char="•"/>
            </a:pPr>
            <a:r>
              <a:rPr lang="de-DE" dirty="0"/>
              <a:t>Images bauen und pushen</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marL="0" indent="0">
              <a:buNone/>
            </a:pPr>
            <a:endParaRPr lang="de-DE" b="1" dirty="0"/>
          </a:p>
          <a:p>
            <a:pPr>
              <a:buFont typeface="Arial" panose="020B0604020202020204" pitchFamily="34" charset="0"/>
              <a:buChar char="•"/>
            </a:pPr>
            <a:r>
              <a:rPr lang="de-DE" dirty="0"/>
              <a:t>Unterstützte Mechanismen</a:t>
            </a:r>
          </a:p>
          <a:p>
            <a:pPr lvl="1">
              <a:buFont typeface="Arial" panose="020B0604020202020204" pitchFamily="34" charset="0"/>
              <a:buChar char="•"/>
            </a:pPr>
            <a:r>
              <a:rPr lang="de-DE" dirty="0"/>
              <a:t>Personal Access Token</a:t>
            </a:r>
          </a:p>
          <a:p>
            <a:pPr lvl="1">
              <a:buFont typeface="Arial" panose="020B0604020202020204" pitchFamily="34" charset="0"/>
              <a:buChar char="•"/>
            </a:pPr>
            <a:r>
              <a:rPr lang="de-DE" dirty="0"/>
              <a:t>Deploy Token</a:t>
            </a:r>
          </a:p>
          <a:p>
            <a:pPr lvl="1">
              <a:buFont typeface="Arial" panose="020B0604020202020204" pitchFamily="34" charset="0"/>
              <a:buChar char="•"/>
            </a:pPr>
            <a:r>
              <a:rPr lang="de-DE" dirty="0"/>
              <a:t>Project Access Token</a:t>
            </a:r>
          </a:p>
          <a:p>
            <a:pPr lvl="1">
              <a:buFont typeface="Arial" panose="020B0604020202020204" pitchFamily="34" charset="0"/>
              <a:buChar char="•"/>
            </a:pPr>
            <a:r>
              <a:rPr lang="de-DE" dirty="0"/>
              <a:t>Group Access Token</a:t>
            </a:r>
          </a:p>
          <a:p>
            <a:pPr lvl="1">
              <a:buFont typeface="Arial" panose="020B0604020202020204" pitchFamily="34" charset="0"/>
              <a:buChar char="•"/>
            </a:pPr>
            <a:endParaRPr lang="de-DE" dirty="0"/>
          </a:p>
          <a:p>
            <a:pPr>
              <a:buFont typeface="Arial" panose="020B0604020202020204" pitchFamily="34" charset="0"/>
              <a:buChar char="•"/>
            </a:pPr>
            <a:r>
              <a:rPr lang="de-DE" dirty="0"/>
              <a:t>Erforderliche Berechtigungen (Scopes)</a:t>
            </a:r>
          </a:p>
          <a:p>
            <a:pPr lvl="1">
              <a:buFont typeface="Arial" panose="020B0604020202020204" pitchFamily="34" charset="0"/>
              <a:buChar char="•"/>
            </a:pPr>
            <a:r>
              <a:rPr lang="de-DE" i="1" dirty="0" err="1"/>
              <a:t>read_registry</a:t>
            </a:r>
            <a:r>
              <a:rPr lang="de-DE" i="1" dirty="0"/>
              <a:t> </a:t>
            </a:r>
            <a:r>
              <a:rPr lang="de-DE" dirty="0"/>
              <a:t>für </a:t>
            </a:r>
            <a:r>
              <a:rPr lang="de-DE" dirty="0" err="1"/>
              <a:t>read</a:t>
            </a:r>
            <a:r>
              <a:rPr lang="de-DE" dirty="0"/>
              <a:t> (pull) </a:t>
            </a:r>
          </a:p>
          <a:p>
            <a:pPr lvl="1">
              <a:buFont typeface="Arial" panose="020B0604020202020204" pitchFamily="34" charset="0"/>
              <a:buChar char="•"/>
            </a:pPr>
            <a:r>
              <a:rPr lang="de-DE" i="1" dirty="0" err="1"/>
              <a:t>write_registry</a:t>
            </a:r>
            <a:r>
              <a:rPr lang="de-DE" i="1" dirty="0"/>
              <a:t> </a:t>
            </a:r>
            <a:r>
              <a:rPr lang="de-DE" u="sng" dirty="0"/>
              <a:t>und</a:t>
            </a:r>
            <a:r>
              <a:rPr lang="de-DE" dirty="0"/>
              <a:t> </a:t>
            </a:r>
            <a:r>
              <a:rPr lang="de-DE" dirty="0" err="1"/>
              <a:t>read_registry</a:t>
            </a:r>
            <a:r>
              <a:rPr lang="de-DE" dirty="0"/>
              <a:t> für </a:t>
            </a:r>
            <a:r>
              <a:rPr lang="de-DE" dirty="0" err="1"/>
              <a:t>write</a:t>
            </a:r>
            <a:r>
              <a:rPr lang="de-DE" dirty="0"/>
              <a:t> (push)</a:t>
            </a: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an der Container Registry</a:t>
            </a:r>
          </a:p>
          <a:p>
            <a:pPr lvl="1">
              <a:buFont typeface="Arial" panose="020B0604020202020204" pitchFamily="34" charset="0"/>
              <a:buChar char="•"/>
            </a:pPr>
            <a:endParaRPr lang="de-DE" sz="1800" dirty="0">
              <a:latin typeface="Consolas" panose="020B0609020204030204" pitchFamily="49" charset="0"/>
            </a:endParaRPr>
          </a:p>
          <a:p>
            <a:pPr marL="457200" lvl="1" indent="0">
              <a:buNone/>
            </a:pP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a:t>
            </a:r>
          </a:p>
          <a:p>
            <a:pPr marL="457200" lvl="1" indent="0">
              <a:buNone/>
            </a:pPr>
            <a:endParaRPr lang="de-DE" sz="1800" dirty="0">
              <a:latin typeface="+mj-lt"/>
            </a:endParaRPr>
          </a:p>
          <a:p>
            <a:pPr marL="457200" lvl="1" indent="0">
              <a:buNone/>
            </a:pPr>
            <a:r>
              <a:rPr lang="de-DE" sz="1800" dirty="0">
                <a:latin typeface="+mj-lt"/>
              </a:rPr>
              <a:t>oder</a:t>
            </a:r>
          </a:p>
          <a:p>
            <a:pPr marL="457200" lvl="1" indent="0">
              <a:buNone/>
            </a:pPr>
            <a:endParaRPr lang="de-DE" sz="1800" dirty="0">
              <a:latin typeface="Consolas" panose="020B0609020204030204" pitchFamily="49" charset="0"/>
            </a:endParaRPr>
          </a:p>
          <a:p>
            <a:pPr marL="457200" lvl="1" indent="0">
              <a:buNone/>
            </a:pPr>
            <a:r>
              <a:rPr lang="de-DE" sz="1800" dirty="0">
                <a:latin typeface="Consolas" panose="020B0609020204030204" pitchFamily="49" charset="0"/>
              </a:rPr>
              <a:t>TOKEN=&lt;</a:t>
            </a:r>
            <a:r>
              <a:rPr lang="de-DE" sz="1800" dirty="0" err="1">
                <a:latin typeface="Consolas" panose="020B0609020204030204" pitchFamily="49" charset="0"/>
              </a:rPr>
              <a:t>token</a:t>
            </a:r>
            <a:r>
              <a:rPr lang="de-DE" sz="1800" dirty="0">
                <a:latin typeface="Consolas" panose="020B0609020204030204" pitchFamily="49" charset="0"/>
              </a:rPr>
              <a:t>&gt;</a:t>
            </a:r>
          </a:p>
          <a:p>
            <a:pPr marL="457200" lvl="1" indent="0">
              <a:buNone/>
            </a:pPr>
            <a:r>
              <a:rPr lang="de-DE" sz="1800" dirty="0">
                <a:latin typeface="Consolas" panose="020B0609020204030204" pitchFamily="49" charset="0"/>
              </a:rPr>
              <a:t>echo "$TOKEN"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registry.example.com -u &lt;</a:t>
            </a:r>
            <a:r>
              <a:rPr lang="de-DE" sz="1800" dirty="0" err="1">
                <a:latin typeface="Consolas" panose="020B0609020204030204" pitchFamily="49" charset="0"/>
              </a:rPr>
              <a:t>username</a:t>
            </a:r>
            <a:r>
              <a:rPr lang="de-DE" sz="1800" dirty="0">
                <a:latin typeface="Consolas" panose="020B0609020204030204" pitchFamily="49" charset="0"/>
              </a:rPr>
              <a:t>&gt;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21475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innerhalb CI/CD Pipelines</a:t>
            </a:r>
            <a:endParaRPr lang="de-DE" dirty="0"/>
          </a:p>
          <a:p>
            <a:pPr>
              <a:buFont typeface="Arial" panose="020B0604020202020204" pitchFamily="34" charset="0"/>
              <a:buChar char="•"/>
            </a:pPr>
            <a:endParaRPr lang="de-DE" sz="1800" dirty="0"/>
          </a:p>
          <a:p>
            <a:pPr>
              <a:buFont typeface="Arial" panose="020B0604020202020204" pitchFamily="34" charset="0"/>
              <a:buChar char="•"/>
            </a:pPr>
            <a:r>
              <a:rPr lang="de-DE" sz="2000" dirty="0"/>
              <a:t>Variable CI_REGISTRY_USER</a:t>
            </a:r>
          </a:p>
          <a:p>
            <a:pPr lvl="1">
              <a:buFont typeface="Arial" panose="020B0604020202020204" pitchFamily="34" charset="0"/>
              <a:buChar char="•"/>
            </a:pPr>
            <a:r>
              <a:rPr lang="de-DE" sz="1800" dirty="0"/>
              <a:t>Benutzer/Job mit </a:t>
            </a:r>
            <a:r>
              <a:rPr lang="de-DE" sz="1800" dirty="0" err="1"/>
              <a:t>read</a:t>
            </a:r>
            <a:r>
              <a:rPr lang="de-DE" sz="1800" dirty="0"/>
              <a:t> + </a:t>
            </a:r>
            <a:r>
              <a:rPr lang="de-DE" sz="1800" dirty="0" err="1"/>
              <a:t>write</a:t>
            </a:r>
            <a:r>
              <a:rPr lang="de-DE" sz="1800" dirty="0"/>
              <a:t> </a:t>
            </a:r>
            <a:r>
              <a:rPr lang="de-DE" sz="1800" dirty="0" err="1"/>
              <a:t>Scope</a:t>
            </a:r>
            <a:endParaRPr lang="de-DE" sz="1800" dirty="0"/>
          </a:p>
          <a:p>
            <a:pPr lvl="1">
              <a:buFont typeface="Arial" panose="020B0604020202020204" pitchFamily="34" charset="0"/>
              <a:buChar char="•"/>
            </a:pPr>
            <a:r>
              <a:rPr lang="de-DE" sz="1800" dirty="0"/>
              <a:t>Passwort automatisch: CI_REGISTRY_PASSWORD</a:t>
            </a:r>
          </a:p>
          <a:p>
            <a:pPr lvl="1">
              <a:buFont typeface="Arial" panose="020B0604020202020204" pitchFamily="34" charset="0"/>
              <a:buChar char="•"/>
            </a:pPr>
            <a:r>
              <a:rPr lang="de-DE" sz="1800" dirty="0">
                <a:latin typeface="Consolas" panose="020B0609020204030204" pitchFamily="49" charset="0"/>
              </a:rPr>
              <a:t>echo "$CI_REGISTRY_PASSWORD"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a:buFont typeface="Arial" panose="020B0604020202020204" pitchFamily="34" charset="0"/>
              <a:buChar char="•"/>
            </a:pPr>
            <a:endParaRPr lang="de-DE" sz="2000" dirty="0"/>
          </a:p>
          <a:p>
            <a:pPr>
              <a:buFont typeface="Arial" panose="020B0604020202020204" pitchFamily="34" charset="0"/>
              <a:buChar char="•"/>
            </a:pPr>
            <a:r>
              <a:rPr lang="de-DE" sz="2000" dirty="0"/>
              <a:t>CI Job Token</a:t>
            </a:r>
          </a:p>
          <a:p>
            <a:pPr lvl="1">
              <a:buFont typeface="Arial" panose="020B0604020202020204" pitchFamily="34" charset="0"/>
              <a:buChar char="•"/>
            </a:pPr>
            <a:r>
              <a:rPr lang="de-DE" sz="1800" dirty="0">
                <a:latin typeface="Consolas" panose="020B0609020204030204" pitchFamily="49" charset="0"/>
              </a:rPr>
              <a:t>echo "$CI_JOB_TOKEN"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$CI_REGISTRY_USER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marL="914400" lvl="2" indent="0">
              <a:buNone/>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innerhalb CI/CD Pipelines</a:t>
            </a:r>
          </a:p>
          <a:p>
            <a:pPr marL="0" indent="0">
              <a:buNone/>
            </a:pPr>
            <a:endParaRPr lang="de-DE" dirty="0"/>
          </a:p>
          <a:p>
            <a:pPr>
              <a:buFont typeface="Arial" panose="020B0604020202020204" pitchFamily="34" charset="0"/>
              <a:buChar char="•"/>
            </a:pPr>
            <a:r>
              <a:rPr lang="de-DE" sz="2000" dirty="0" err="1"/>
              <a:t>read</a:t>
            </a:r>
            <a:r>
              <a:rPr lang="de-DE" sz="2000" dirty="0"/>
              <a:t> (pull) </a:t>
            </a:r>
            <a:r>
              <a:rPr lang="de-DE" sz="2000" dirty="0" err="1"/>
              <a:t>access</a:t>
            </a:r>
            <a:r>
              <a:rPr lang="de-DE" sz="2000" dirty="0"/>
              <a:t> </a:t>
            </a:r>
            <a:r>
              <a:rPr lang="de-DE" sz="2000" dirty="0">
                <a:sym typeface="Wingdings" panose="05000000000000000000" pitchFamily="2" charset="2"/>
              </a:rPr>
              <a:t> </a:t>
            </a:r>
            <a:r>
              <a:rPr lang="de-DE" sz="2000" dirty="0" err="1">
                <a:sym typeface="Wingdings" panose="05000000000000000000" pitchFamily="2" charset="2"/>
              </a:rPr>
              <a:t>read_registry</a:t>
            </a:r>
            <a:endParaRPr lang="de-DE" sz="2000" dirty="0">
              <a:sym typeface="Wingdings" panose="05000000000000000000" pitchFamily="2" charset="2"/>
            </a:endParaRPr>
          </a:p>
          <a:p>
            <a:pPr>
              <a:buFont typeface="Arial" panose="020B0604020202020204" pitchFamily="34" charset="0"/>
              <a:buChar char="•"/>
            </a:pPr>
            <a:r>
              <a:rPr lang="de-DE" sz="2000" dirty="0" err="1">
                <a:sym typeface="Wingdings" panose="05000000000000000000" pitchFamily="2" charset="2"/>
              </a:rPr>
              <a:t>write</a:t>
            </a:r>
            <a:r>
              <a:rPr lang="de-DE" sz="2000" dirty="0">
                <a:sym typeface="Wingdings" panose="05000000000000000000" pitchFamily="2" charset="2"/>
              </a:rPr>
              <a:t> (push) </a:t>
            </a:r>
            <a:r>
              <a:rPr lang="de-DE" sz="2000" dirty="0" err="1">
                <a:sym typeface="Wingdings" panose="05000000000000000000" pitchFamily="2" charset="2"/>
              </a:rPr>
              <a:t>access</a:t>
            </a:r>
            <a:r>
              <a:rPr lang="de-DE" sz="2000" dirty="0">
                <a:sym typeface="Wingdings" panose="05000000000000000000" pitchFamily="2" charset="2"/>
              </a:rPr>
              <a:t>  </a:t>
            </a:r>
            <a:r>
              <a:rPr lang="de-DE" sz="2000" dirty="0" err="1">
                <a:sym typeface="Wingdings" panose="05000000000000000000" pitchFamily="2" charset="2"/>
              </a:rPr>
              <a:t>read_registry</a:t>
            </a:r>
            <a:r>
              <a:rPr lang="de-DE" sz="2000" dirty="0">
                <a:sym typeface="Wingdings" panose="05000000000000000000" pitchFamily="2" charset="2"/>
              </a:rPr>
              <a:t> &amp; </a:t>
            </a:r>
            <a:r>
              <a:rPr lang="de-DE" sz="2000" dirty="0" err="1">
                <a:sym typeface="Wingdings" panose="05000000000000000000" pitchFamily="2" charset="2"/>
              </a:rPr>
              <a:t>write_registry</a:t>
            </a:r>
            <a:endParaRPr lang="de-DE" sz="2000" dirty="0">
              <a:sym typeface="Wingdings" panose="05000000000000000000" pitchFamily="2" charset="2"/>
            </a:endParaRPr>
          </a:p>
          <a:p>
            <a:pPr>
              <a:buFont typeface="Arial" panose="020B0604020202020204" pitchFamily="34" charset="0"/>
              <a:buChar char="•"/>
            </a:pPr>
            <a:endParaRPr lang="de-DE" sz="1800" dirty="0"/>
          </a:p>
          <a:p>
            <a:pPr>
              <a:buFont typeface="Arial" panose="020B0604020202020204" pitchFamily="34" charset="0"/>
              <a:buChar char="•"/>
            </a:pPr>
            <a:r>
              <a:rPr lang="de-DE" sz="2000" dirty="0"/>
              <a:t>Deploy Token</a:t>
            </a:r>
          </a:p>
          <a:p>
            <a:pPr lvl="1">
              <a:buFont typeface="Arial" panose="020B0604020202020204" pitchFamily="34" charset="0"/>
              <a:buChar char="•"/>
            </a:pPr>
            <a:r>
              <a:rPr lang="de-DE" sz="1800" dirty="0">
                <a:latin typeface="Consolas" panose="020B0609020204030204" pitchFamily="49" charset="0"/>
              </a:rPr>
              <a:t>echo "$CI_DEPLOY_PASSWORD"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$CI_REGISTRY -u $CI_DEPLOY_USER --password-</a:t>
            </a:r>
            <a:r>
              <a:rPr lang="de-DE" sz="1800" dirty="0" err="1">
                <a:latin typeface="Consolas" panose="020B0609020204030204" pitchFamily="49" charset="0"/>
              </a:rPr>
              <a:t>stdin</a:t>
            </a:r>
            <a:endParaRPr lang="de-DE" sz="1800" dirty="0">
              <a:latin typeface="Consolas" panose="020B0609020204030204" pitchFamily="49" charset="0"/>
            </a:endParaRPr>
          </a:p>
          <a:p>
            <a:pPr lvl="1">
              <a:buFont typeface="Arial" panose="020B0604020202020204" pitchFamily="34" charset="0"/>
              <a:buChar char="•"/>
            </a:pPr>
            <a:endParaRPr lang="de-DE" sz="1800" dirty="0">
              <a:latin typeface="Consolas" panose="020B0609020204030204" pitchFamily="49" charset="0"/>
            </a:endParaRPr>
          </a:p>
          <a:p>
            <a:pPr>
              <a:buFont typeface="Arial" panose="020B0604020202020204" pitchFamily="34" charset="0"/>
              <a:buChar char="•"/>
            </a:pPr>
            <a:r>
              <a:rPr lang="de-DE" sz="2000" dirty="0"/>
              <a:t>Personal Access Token</a:t>
            </a:r>
          </a:p>
          <a:p>
            <a:pPr lvl="1">
              <a:buFont typeface="Arial" panose="020B0604020202020204" pitchFamily="34" charset="0"/>
              <a:buChar char="•"/>
            </a:pPr>
            <a:r>
              <a:rPr lang="en-US" sz="1800" dirty="0">
                <a:latin typeface="Consolas" panose="020B0609020204030204" pitchFamily="49" charset="0"/>
              </a:rPr>
              <a:t>echo "&lt;</a:t>
            </a:r>
            <a:r>
              <a:rPr lang="en-US" sz="1800" dirty="0" err="1">
                <a:latin typeface="Consolas" panose="020B0609020204030204" pitchFamily="49" charset="0"/>
              </a:rPr>
              <a:t>access_token</a:t>
            </a:r>
            <a:r>
              <a:rPr lang="en-US" sz="18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6092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p>
          <a:p>
            <a:pPr marL="0" indent="0">
              <a:buNone/>
            </a:pPr>
            <a:endParaRPr lang="de-DE" dirty="0"/>
          </a:p>
          <a:p>
            <a:pPr marL="457200" indent="-457200">
              <a:buFont typeface="+mj-lt"/>
              <a:buAutoNum type="arabicPeriod"/>
            </a:pPr>
            <a:r>
              <a:rPr lang="de-DE" dirty="0"/>
              <a:t>An der Container Registry authentifizieren</a:t>
            </a:r>
          </a:p>
          <a:p>
            <a:pPr marL="457200" indent="-457200">
              <a:buFont typeface="+mj-lt"/>
              <a:buAutoNum type="arabicPeriod"/>
            </a:pPr>
            <a:r>
              <a:rPr lang="de-DE" dirty="0"/>
              <a:t>Docker CLI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Pipeline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marL="0" indent="0">
              <a:buNone/>
            </a:pPr>
            <a:endParaRPr lang="de-DE" b="1" dirty="0"/>
          </a:p>
          <a:p>
            <a:pPr>
              <a:buFont typeface="Arial" panose="020B0604020202020204" pitchFamily="34" charset="0"/>
              <a:buChar char="•"/>
            </a:pPr>
            <a:r>
              <a:rPr lang="de-DE" dirty="0"/>
              <a:t>Unterstützte </a:t>
            </a:r>
            <a:r>
              <a:rPr lang="de-DE" dirty="0" err="1"/>
              <a:t>Executors</a:t>
            </a:r>
            <a:endParaRPr lang="de-DE" dirty="0"/>
          </a:p>
          <a:p>
            <a:pPr lvl="1">
              <a:buFont typeface="Arial" panose="020B0604020202020204" pitchFamily="34" charset="0"/>
              <a:buChar char="•"/>
            </a:pPr>
            <a:r>
              <a:rPr lang="de-DE" dirty="0"/>
              <a:t>Docker </a:t>
            </a:r>
            <a:r>
              <a:rPr lang="de-DE" dirty="0" err="1"/>
              <a:t>Executor</a:t>
            </a:r>
            <a:endParaRPr lang="de-DE" dirty="0"/>
          </a:p>
          <a:p>
            <a:pPr lvl="1">
              <a:buFont typeface="Arial" panose="020B0604020202020204" pitchFamily="34" charset="0"/>
              <a:buChar char="•"/>
            </a:pPr>
            <a:r>
              <a:rPr lang="de-DE" dirty="0" err="1"/>
              <a:t>Kubernetes</a:t>
            </a:r>
            <a:r>
              <a:rPr lang="de-DE" dirty="0"/>
              <a:t> </a:t>
            </a:r>
            <a:r>
              <a:rPr lang="de-DE" dirty="0" err="1"/>
              <a:t>Executor</a:t>
            </a:r>
            <a:endParaRPr lang="de-DE" dirty="0"/>
          </a:p>
          <a:p>
            <a:pPr marL="457200" lvl="1" indent="0">
              <a:buNone/>
            </a:pPr>
            <a:endParaRPr lang="de-DE" dirty="0"/>
          </a:p>
          <a:p>
            <a:pPr>
              <a:buFont typeface="Arial" panose="020B0604020202020204" pitchFamily="34" charset="0"/>
              <a:buChar char="•"/>
            </a:pPr>
            <a:r>
              <a:rPr lang="de-DE" dirty="0" err="1"/>
              <a:t>Executor</a:t>
            </a:r>
            <a:r>
              <a:rPr lang="de-DE" dirty="0"/>
              <a:t> verwendet </a:t>
            </a:r>
            <a:r>
              <a:rPr lang="de-DE" i="1" dirty="0" err="1"/>
              <a:t>docker</a:t>
            </a:r>
            <a:r>
              <a:rPr lang="de-DE" dirty="0"/>
              <a:t> Container Image</a:t>
            </a:r>
          </a:p>
          <a:p>
            <a:pPr lvl="1">
              <a:buFont typeface="Arial" panose="020B0604020202020204" pitchFamily="34" charset="0"/>
              <a:buChar char="•"/>
            </a:pPr>
            <a:r>
              <a:rPr lang="de-DE" dirty="0"/>
              <a:t>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Job-</a:t>
            </a:r>
            <a:r>
              <a:rPr lang="de-DE" dirty="0" err="1">
                <a:latin typeface="Consolas" panose="020B0609020204030204" pitchFamily="49" charset="0"/>
              </a:rPr>
              <a:t>Script</a:t>
            </a:r>
            <a:r>
              <a:rPr lang="de-DE" dirty="0">
                <a:latin typeface="Consolas" panose="020B0609020204030204" pitchFamily="49" charset="0"/>
              </a:rPr>
              <a:t> </a:t>
            </a:r>
            <a:r>
              <a:rPr lang="de-DE" dirty="0"/>
              <a:t>im privilegierten Modus </a:t>
            </a:r>
          </a:p>
          <a:p>
            <a:pPr lvl="1">
              <a:buFont typeface="Arial" panose="020B0604020202020204" pitchFamily="34" charset="0"/>
              <a:buChar char="•"/>
            </a:pPr>
            <a:endParaRPr lang="de-DE" dirty="0"/>
          </a:p>
          <a:p>
            <a:pPr>
              <a:buFont typeface="Arial" panose="020B0604020202020204" pitchFamily="34" charset="0"/>
              <a:buChar char="•"/>
            </a:pPr>
            <a:r>
              <a:rPr lang="de-DE" dirty="0"/>
              <a:t>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marL="0" indent="0">
              <a:buNone/>
            </a:pPr>
            <a:endParaRPr lang="de-DE" b="1" dirty="0"/>
          </a:p>
          <a:p>
            <a:pPr>
              <a:buFont typeface="Arial" panose="020B0604020202020204" pitchFamily="34" charset="0"/>
              <a:buChar char="•"/>
            </a:pPr>
            <a:r>
              <a:rPr lang="de-DE" dirty="0"/>
              <a:t>Ermöglicht Bauen und Pushen von Images in die Registry</a:t>
            </a:r>
          </a:p>
          <a:p>
            <a:pPr>
              <a:buFont typeface="Arial" panose="020B0604020202020204" pitchFamily="34" charset="0"/>
              <a:buChar char="•"/>
            </a:pPr>
            <a:r>
              <a:rPr lang="de-DE" dirty="0"/>
              <a:t>Mehrere Jobs zu authentifizieren</a:t>
            </a:r>
          </a:p>
          <a:p>
            <a:pPr lvl="1">
              <a:buFont typeface="Arial" panose="020B0604020202020204" pitchFamily="34" charset="0"/>
              <a:buChar char="•"/>
            </a:pP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a:t>
            </a:r>
          </a:p>
          <a:p>
            <a:pPr lvl="1">
              <a:buFont typeface="Arial" panose="020B0604020202020204" pitchFamily="34" charset="0"/>
              <a:buChar char="•"/>
            </a:pPr>
            <a:r>
              <a:rPr lang="de-DE" dirty="0">
                <a:latin typeface="+mj-lt"/>
              </a:rPr>
              <a:t>Änderungen am Base Image</a:t>
            </a:r>
          </a:p>
          <a:p>
            <a:pPr lvl="1">
              <a:buFont typeface="Arial" panose="020B0604020202020204" pitchFamily="34" charset="0"/>
              <a:buChar char="•"/>
            </a:pPr>
            <a:r>
              <a:rPr lang="de-DE" dirty="0">
                <a:latin typeface="+mj-lt"/>
              </a:rPr>
              <a:t>Pro: Base Image ist </a:t>
            </a:r>
            <a:r>
              <a:rPr lang="de-DE" dirty="0" err="1">
                <a:latin typeface="+mj-lt"/>
              </a:rPr>
              <a:t>up</a:t>
            </a:r>
            <a:r>
              <a:rPr lang="de-DE" dirty="0">
                <a:latin typeface="+mj-lt"/>
              </a:rPr>
              <a:t>-</a:t>
            </a:r>
            <a:r>
              <a:rPr lang="de-DE" dirty="0" err="1">
                <a:latin typeface="+mj-lt"/>
              </a:rPr>
              <a:t>to</a:t>
            </a:r>
            <a:r>
              <a:rPr lang="de-DE" dirty="0">
                <a:latin typeface="+mj-lt"/>
              </a:rPr>
              <a:t>-date</a:t>
            </a:r>
          </a:p>
          <a:p>
            <a:pPr lvl="1">
              <a:buFont typeface="Arial" panose="020B0604020202020204" pitchFamily="34" charset="0"/>
              <a:buChar char="•"/>
            </a:pPr>
            <a:r>
              <a:rPr lang="de-DE" dirty="0">
                <a:latin typeface="+mj-lt"/>
              </a:rPr>
              <a:t>Contra: </a:t>
            </a:r>
            <a:r>
              <a:rPr lang="de-DE" dirty="0" err="1">
                <a:latin typeface="+mj-lt"/>
              </a:rPr>
              <a:t>Build</a:t>
            </a:r>
            <a:r>
              <a:rPr lang="de-DE" dirty="0">
                <a:latin typeface="+mj-lt"/>
              </a:rPr>
              <a:t> dauert länger</a:t>
            </a:r>
          </a:p>
          <a:p>
            <a:pPr>
              <a:buFont typeface="Arial" panose="020B0604020202020204" pitchFamily="34" charset="0"/>
              <a:buChar char="•"/>
            </a:pPr>
            <a:r>
              <a:rPr lang="de-DE" dirty="0">
                <a:latin typeface="+mj-lt"/>
              </a:rPr>
              <a:t>Vor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err="1">
                <a:latin typeface="+mj-lt"/>
              </a:rPr>
              <a:t>Fetched</a:t>
            </a:r>
            <a:r>
              <a:rPr lang="de-DE" dirty="0">
                <a:latin typeface="+mj-lt"/>
              </a:rPr>
              <a:t> aktuelles Image</a:t>
            </a:r>
          </a:p>
          <a:p>
            <a:pPr lvl="1">
              <a:buFont typeface="Arial" panose="020B0604020202020204" pitchFamily="34" charset="0"/>
              <a:buChar char="•"/>
            </a:pPr>
            <a:r>
              <a:rPr lang="de-DE" dirty="0">
                <a:latin typeface="+mj-lt"/>
              </a:rPr>
              <a:t>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bauen</a:t>
            </a:r>
            <a:endParaRPr lang="en-US" sz="2000" dirty="0"/>
          </a:p>
          <a:p>
            <a:pPr marL="0" indent="0">
              <a:buNone/>
            </a:pP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157553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alias </a:t>
            </a:r>
            <a:r>
              <a:rPr lang="en-US" sz="1800" dirty="0" err="1">
                <a:latin typeface="+mj-lt"/>
              </a:rPr>
              <a:t>kann</a:t>
            </a:r>
            <a:r>
              <a:rPr lang="en-US" sz="1800" dirty="0">
                <a:latin typeface="+mj-lt"/>
              </a:rPr>
              <a:t> das </a:t>
            </a:r>
            <a:r>
              <a:rPr lang="en-US" sz="1800" i="1" dirty="0">
                <a:latin typeface="+mj-lt"/>
              </a:rPr>
              <a:t>docker</a:t>
            </a:r>
            <a:r>
              <a:rPr lang="en-US" sz="1800" dirty="0">
                <a:latin typeface="+mj-lt"/>
              </a:rPr>
              <a:t> Container Image </a:t>
            </a:r>
            <a:r>
              <a:rPr lang="en-US" sz="1800" dirty="0" err="1">
                <a:latin typeface="+mj-lt"/>
              </a:rPr>
              <a:t>keinen</a:t>
            </a:r>
            <a:r>
              <a:rPr lang="en-US" sz="1800" dirty="0">
                <a:latin typeface="+mj-lt"/>
              </a:rPr>
              <a:t> Docker Host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Für häufig genutzte Upstream-Images</a:t>
            </a:r>
          </a:p>
          <a:p>
            <a:pPr lvl="1">
              <a:buFont typeface="Arial" panose="020B0604020202020204" pitchFamily="34" charset="0"/>
              <a:buChar char="•"/>
            </a:pPr>
            <a:r>
              <a:rPr lang="de-DE" sz="1800" dirty="0"/>
              <a:t>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Sicht des Docker Clients: Weitere Registry</a:t>
            </a:r>
          </a:p>
          <a:p>
            <a:pPr lvl="1">
              <a:buFont typeface="Arial" panose="020B0604020202020204" pitchFamily="34" charset="0"/>
              <a:buChar char="•"/>
            </a:pPr>
            <a:r>
              <a:rPr lang="de-DE" sz="1800" dirty="0"/>
              <a:t>Verbessert Performance bei häufigen </a:t>
            </a:r>
            <a:r>
              <a:rPr lang="de-DE" sz="1800" dirty="0" err="1"/>
              <a:t>Builds</a:t>
            </a:r>
            <a:endParaRPr lang="de-DE" sz="1800" dirty="0"/>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marL="0" indent="0">
              <a:buNone/>
            </a:pPr>
            <a:endParaRPr lang="de-DE" b="1" dirty="0"/>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endParaRPr lang="de-DE" sz="1800" dirty="0"/>
          </a:p>
          <a:p>
            <a:pPr lvl="1">
              <a:buFont typeface="Arial" panose="020B0604020202020204" pitchFamily="34" charset="0"/>
              <a:buChar char="•"/>
            </a:pPr>
            <a:r>
              <a:rPr lang="de-DE" sz="1800" dirty="0"/>
              <a:t>Pro Commit eine Pipeline angestoßen</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requests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endParaRPr lang="de-DE" sz="20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endParaRPr lang="de-DE" sz="2000" u="sng" dirty="0"/>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823133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a:t>
            </a:r>
            <a:r>
              <a:rPr lang="en-US" sz="2000" i="1" dirty="0"/>
              <a:t>docker</a:t>
            </a:r>
            <a:r>
              <a:rPr lang="en-US" sz="2000" dirty="0"/>
              <a:t> </a:t>
            </a:r>
            <a:r>
              <a:rPr lang="en-US" sz="2000" dirty="0" err="1"/>
              <a:t>bzw</a:t>
            </a:r>
            <a:r>
              <a:rPr lang="en-US" sz="2000" dirty="0"/>
              <a:t>. </a:t>
            </a:r>
            <a:r>
              <a:rPr lang="en-US" sz="2000" i="1" dirty="0"/>
              <a:t>docker-</a:t>
            </a:r>
            <a:r>
              <a:rPr lang="en-US" sz="2000" i="1" dirty="0" err="1"/>
              <a:t>dind</a:t>
            </a:r>
            <a:r>
              <a:rPr lang="en-US" sz="2000" dirty="0"/>
              <a:t> Image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für </a:t>
            </a:r>
            <a:r>
              <a:rPr lang="en-US" sz="2000" i="1" dirty="0"/>
              <a:t>docker-</a:t>
            </a:r>
            <a:r>
              <a:rPr lang="en-US" sz="2000" i="1" dirty="0" err="1"/>
              <a:t>dind</a:t>
            </a:r>
            <a:r>
              <a:rPr lang="en-US" sz="2000" dirty="0"/>
              <a:t> </a:t>
            </a:r>
            <a:r>
              <a:rPr lang="en-US" sz="2000" dirty="0" err="1"/>
              <a:t>definieren</a:t>
            </a:r>
            <a:endParaRPr lang="en-US" sz="2000" dirty="0">
              <a:latin typeface="Consolas" panose="020B0609020204030204" pitchFamily="49" charset="0"/>
            </a:endParaRP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alias </a:t>
            </a:r>
            <a:r>
              <a:rPr lang="en-US" sz="2000" dirty="0" err="1">
                <a:latin typeface="+mj-lt"/>
              </a:rPr>
              <a:t>kann</a:t>
            </a:r>
            <a:r>
              <a:rPr lang="en-US" sz="2000" dirty="0">
                <a:latin typeface="+mj-lt"/>
              </a:rPr>
              <a:t> das </a:t>
            </a:r>
            <a:r>
              <a:rPr lang="en-US" sz="2000" i="1" dirty="0">
                <a:latin typeface="+mj-lt"/>
              </a:rPr>
              <a:t>docker</a:t>
            </a:r>
            <a:r>
              <a:rPr lang="en-US" sz="2000" dirty="0">
                <a:latin typeface="+mj-lt"/>
              </a:rPr>
              <a:t> Container Image </a:t>
            </a:r>
            <a:r>
              <a:rPr lang="en-US" sz="2000" dirty="0" err="1">
                <a:latin typeface="+mj-lt"/>
              </a:rPr>
              <a:t>keinen</a:t>
            </a:r>
            <a:r>
              <a:rPr lang="en-US" sz="2000" dirty="0">
                <a:latin typeface="+mj-lt"/>
              </a:rPr>
              <a:t> Docker Host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Einfache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einbinden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aktuellen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a:t>Verständnis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name</a:t>
            </a:r>
            <a:r>
              <a:rPr lang="de-DE" sz="1400" dirty="0">
                <a:latin typeface="Consolas" panose="020B0609020204030204" pitchFamily="49" charset="0"/>
              </a:rPr>
              <a:t>: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Projektes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Practices</a:t>
            </a:r>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marL="0" indent="0">
              <a:buNone/>
            </a:pPr>
            <a:endParaRPr lang="de-DE" b="1" dirty="0"/>
          </a:p>
          <a:p>
            <a:pPr>
              <a:buFont typeface="Arial" panose="020B0604020202020204" pitchFamily="34" charset="0"/>
              <a:buChar char="•"/>
            </a:pPr>
            <a:r>
              <a:rPr lang="de-DE" dirty="0"/>
              <a:t>Aussagekräftige Labels für Images</a:t>
            </a:r>
          </a:p>
          <a:p>
            <a:pPr>
              <a:buFont typeface="Arial" panose="020B0604020202020204" pitchFamily="34" charset="0"/>
              <a:buChar char="•"/>
            </a:pPr>
            <a:r>
              <a:rPr lang="de-DE" dirty="0"/>
              <a:t>Docker Image: </a:t>
            </a:r>
            <a:r>
              <a:rPr lang="de-DE" dirty="0" err="1"/>
              <a:t>unique</a:t>
            </a:r>
            <a:r>
              <a:rPr lang="de-DE" dirty="0"/>
              <a:t> ID</a:t>
            </a:r>
          </a:p>
          <a:p>
            <a:pPr lvl="1">
              <a:buFont typeface="Arial" panose="020B0604020202020204" pitchFamily="34" charset="0"/>
              <a:buChar char="•"/>
            </a:pPr>
            <a:r>
              <a:rPr lang="de-DE" dirty="0"/>
              <a:t>Beispiel: myimage:1f6ad45c7b3</a:t>
            </a:r>
          </a:p>
          <a:p>
            <a:pPr lvl="1">
              <a:buFont typeface="Arial" panose="020B0604020202020204" pitchFamily="34" charset="0"/>
              <a:buChar char="•"/>
            </a:pPr>
            <a:r>
              <a:rPr lang="de-DE" dirty="0"/>
              <a:t>Arbeiten mit IDs umständlich</a:t>
            </a:r>
          </a:p>
          <a:p>
            <a:pPr>
              <a:buFont typeface="Arial" panose="020B0604020202020204" pitchFamily="34" charset="0"/>
              <a:buChar char="•"/>
            </a:pPr>
            <a:r>
              <a:rPr lang="de-DE" dirty="0"/>
              <a:t>Alternative: Image Tagging!</a:t>
            </a:r>
          </a:p>
          <a:p>
            <a:pPr lvl="1">
              <a:buFont typeface="Arial" panose="020B0604020202020204" pitchFamily="34" charset="0"/>
              <a:buChar char="•"/>
            </a:pPr>
            <a:r>
              <a:rPr lang="de-DE" dirty="0"/>
              <a:t>Beispiel: myimage</a:t>
            </a:r>
            <a:r>
              <a:rPr lang="de-DE" dirty="0">
                <a:latin typeface="Consolas" panose="020B0609020204030204" pitchFamily="49" charset="0"/>
              </a:rPr>
              <a:t>:2.4.2</a:t>
            </a: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marL="0" indent="0">
              <a:buNone/>
            </a:pPr>
            <a:endParaRPr lang="de-DE" b="1" dirty="0"/>
          </a:p>
          <a:p>
            <a:pPr>
              <a:buFont typeface="Arial" panose="020B0604020202020204" pitchFamily="34" charset="0"/>
              <a:buChar char="•"/>
            </a:pPr>
            <a:r>
              <a:rPr lang="de-DE" dirty="0"/>
              <a:t>Lesbarkeit</a:t>
            </a:r>
          </a:p>
          <a:p>
            <a:pPr lvl="1">
              <a:buFont typeface="Arial" panose="020B0604020202020204" pitchFamily="34" charset="0"/>
              <a:buChar char="•"/>
            </a:pPr>
            <a:r>
              <a:rPr lang="de-DE" dirty="0"/>
              <a:t>ID vs. Tag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Wartung verschiedener Versionen</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Historie</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Durch konsistente Tagging-Strategie</a:t>
            </a:r>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a:t>
            </a:r>
            <a:r>
              <a:rPr lang="de-DE" b="1" u="sng" dirty="0"/>
              <a:t>während</a:t>
            </a:r>
            <a:r>
              <a:rPr lang="de-DE" b="1" dirty="0"/>
              <a:t>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2732</Words>
  <Application>Microsoft Office PowerPoint</Application>
  <PresentationFormat>Bildschirmpräsentation (4:3)</PresentationFormat>
  <Paragraphs>489</Paragraphs>
  <Slides>38</Slides>
  <Notes>21</Notes>
  <HiddenSlides>3</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Arial</vt:lpstr>
      <vt:lpstr>Consolas</vt:lpstr>
      <vt:lpstr>gitlab sans</vt:lpstr>
      <vt:lpstr>Monotype Sorts</vt:lpstr>
      <vt:lpstr>open sans</vt:lpstr>
      <vt:lpstr>open sans semibold</vt:lpstr>
      <vt:lpstr>Times New Roman</vt:lpstr>
      <vt:lpstr>Wingdings</vt:lpstr>
      <vt:lpstr>vorlneu</vt:lpstr>
      <vt:lpstr>Benutzerdefiniertes Design</vt:lpstr>
      <vt:lpstr>Tag 3: Docker, GitOps,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563</cp:revision>
  <cp:lastPrinted>1996-08-01T16:36:58Z</cp:lastPrinted>
  <dcterms:created xsi:type="dcterms:W3CDTF">2024-05-03T10:07:43Z</dcterms:created>
  <dcterms:modified xsi:type="dcterms:W3CDTF">2024-07-10T13:39:04Z</dcterms:modified>
</cp:coreProperties>
</file>