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7"/>
  </p:notesMasterIdLst>
  <p:handoutMasterIdLst>
    <p:handoutMasterId r:id="rId48"/>
  </p:handoutMasterIdLst>
  <p:sldIdLst>
    <p:sldId id="627" r:id="rId3"/>
    <p:sldId id="587" r:id="rId4"/>
    <p:sldId id="590" r:id="rId5"/>
    <p:sldId id="601" r:id="rId6"/>
    <p:sldId id="602" r:id="rId7"/>
    <p:sldId id="603" r:id="rId8"/>
    <p:sldId id="600" r:id="rId9"/>
    <p:sldId id="604" r:id="rId10"/>
    <p:sldId id="597" r:id="rId11"/>
    <p:sldId id="596" r:id="rId12"/>
    <p:sldId id="636" r:id="rId13"/>
    <p:sldId id="589" r:id="rId14"/>
    <p:sldId id="637" r:id="rId15"/>
    <p:sldId id="605" r:id="rId16"/>
    <p:sldId id="609" r:id="rId17"/>
    <p:sldId id="610" r:id="rId18"/>
    <p:sldId id="611" r:id="rId19"/>
    <p:sldId id="612" r:id="rId20"/>
    <p:sldId id="593" r:id="rId21"/>
    <p:sldId id="606" r:id="rId22"/>
    <p:sldId id="613" r:id="rId23"/>
    <p:sldId id="614" r:id="rId24"/>
    <p:sldId id="592" r:id="rId25"/>
    <p:sldId id="608" r:id="rId26"/>
    <p:sldId id="634" r:id="rId27"/>
    <p:sldId id="635" r:id="rId28"/>
    <p:sldId id="621" r:id="rId29"/>
    <p:sldId id="622" r:id="rId30"/>
    <p:sldId id="591" r:id="rId31"/>
    <p:sldId id="607" r:id="rId32"/>
    <p:sldId id="617" r:id="rId33"/>
    <p:sldId id="618" r:id="rId34"/>
    <p:sldId id="630" r:id="rId35"/>
    <p:sldId id="638" r:id="rId36"/>
    <p:sldId id="639" r:id="rId37"/>
    <p:sldId id="631" r:id="rId38"/>
    <p:sldId id="632" r:id="rId39"/>
    <p:sldId id="629" r:id="rId40"/>
    <p:sldId id="640" r:id="rId41"/>
    <p:sldId id="641" r:id="rId42"/>
    <p:sldId id="628" r:id="rId43"/>
    <p:sldId id="633" r:id="rId44"/>
    <p:sldId id="619" r:id="rId45"/>
    <p:sldId id="620" r:id="rId4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49FC"/>
    <a:srgbClr val="FFCC00"/>
    <a:srgbClr val="DDEEE8"/>
    <a:srgbClr val="008C5A"/>
    <a:srgbClr val="0D4F3C"/>
    <a:srgbClr val="037C03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0C7E1-BC2F-19FC-FF3D-58F301117C32}" v="433" dt="2024-06-07T09:49:5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92789" autoAdjust="0"/>
  </p:normalViewPr>
  <p:slideViewPr>
    <p:cSldViewPr>
      <p:cViewPr varScale="1">
        <p:scale>
          <a:sx n="118" d="100"/>
          <a:sy n="118" d="100"/>
        </p:scale>
        <p:origin x="204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https://encrypted-tbn0.gstatic.com/images?q=tbn:ANd9GcRAABUoTg0hRIRysVXsNZg21ojLCOSsljUElA&amp;s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2688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7619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0166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85691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6782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3681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9952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30747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6746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8007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1810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7020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04111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997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0878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28026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601551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36523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250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9949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67101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38074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083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https://aws.amazon.com/de/devops/continuous-integration/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https://b1286009.smushcdn.com/1286009/wp-content/uploads/2020/04/a-world-without-ci.cd-meme.jpg?lossy=1&amp;strip=1&amp;webp=1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8359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06.09.24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628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Tag-2_4-CI_CD.pptx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964F7D-C646-8733-EA51-BA7ACA78AB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A6EA141-3D84-723D-2A02-224189674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in </a:t>
            </a:r>
            <a:r>
              <a:rPr lang="de-DE" altLang="de-DE" sz="1400" u="sng" dirty="0" err="1"/>
              <a:t>GitLab</a:t>
            </a:r>
            <a:r>
              <a:rPr lang="de-DE" altLang="de-DE" sz="1400" u="sng" dirty="0"/>
              <a:t> CI/CD &amp; </a:t>
            </a:r>
            <a:r>
              <a:rPr lang="de-DE" altLang="de-DE" sz="1400" u="sng" dirty="0" err="1"/>
              <a:t>gitlab-ci.yml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8809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3074" name="Picture 2" descr="Why the World Needs CI/CD | Flexagon">
            <a:extLst>
              <a:ext uri="{FF2B5EF4-FFF2-40B4-BE49-F238E27FC236}">
                <a16:creationId xmlns:a16="http://schemas.microsoft.com/office/drawing/2014/main" id="{6B3BD708-89D9-2A3B-48E9-3578730D2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1300162"/>
            <a:ext cx="843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5A92F0D-F1A2-5DA4-AA64-E049BA0A98E9}"/>
              </a:ext>
            </a:extLst>
          </p:cNvPr>
          <p:cNvSpPr txBox="1"/>
          <p:nvPr/>
        </p:nvSpPr>
        <p:spPr bwMode="auto">
          <a:xfrm>
            <a:off x="3179135" y="6271812"/>
            <a:ext cx="60818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https://b1286009.smushcdn.com/1286009/wp-content/uploads/2020/04/a-world-without-ci.cd-meme.jpg?lossy=1&amp;strip=1&amp;webp=1​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CI/CD mit </a:t>
            </a:r>
            <a:r>
              <a:rPr lang="de-DE" b="1" dirty="0" err="1"/>
              <a:t>GitLab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Definition der (einen) Pipeline eines Projektes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Eine oder mehrere Stages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Versionierung zusammen mit Code und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Linting</a:t>
            </a:r>
            <a:r>
              <a:rPr lang="de-DE" dirty="0"/>
              <a:t> möglich (und sinnvoll)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Commits</a:t>
            </a:r>
            <a:r>
              <a:rPr lang="de-DE" dirty="0"/>
              <a:t> stoßen Pipeline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benötigt </a:t>
            </a:r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</p:spTree>
    <p:extLst>
      <p:ext uri="{BB962C8B-B14F-4D97-AF65-F5344CB8AC3E}">
        <p14:creationId xmlns:p14="http://schemas.microsoft.com/office/powerpoint/2010/main" val="169123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Stages werden oben in der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Stage kann mehrere Jobs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Jobs einer Stage können parallel laufen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098" name="Picture 2" descr="CI/CD pipelines | GitLab">
            <a:extLst>
              <a:ext uri="{FF2B5EF4-FFF2-40B4-BE49-F238E27FC236}">
                <a16:creationId xmlns:a16="http://schemas.microsoft.com/office/drawing/2014/main" id="{C1FA6D5B-FF36-2B08-0DA1-24240B5D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44816" cy="36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Skripte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Enthalten Logik eines Jobs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before_script</a:t>
            </a:r>
            <a:r>
              <a:rPr lang="de-DE" dirty="0"/>
              <a:t>: Initialisierung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script</a:t>
            </a:r>
            <a:r>
              <a:rPr lang="de-DE" dirty="0"/>
              <a:t>: Durchführung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after_script</a:t>
            </a:r>
            <a:r>
              <a:rPr lang="de-DE" dirty="0"/>
              <a:t>: Bereinigung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Nutzbare </a:t>
            </a:r>
            <a:r>
              <a:rPr lang="de-DE" dirty="0" err="1"/>
              <a:t>Commands</a:t>
            </a:r>
            <a:r>
              <a:rPr lang="de-DE" dirty="0"/>
              <a:t> abhängig von konfiguriertem </a:t>
            </a:r>
            <a:r>
              <a:rPr lang="de-DE" dirty="0" err="1"/>
              <a:t>Executor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82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1187624" y="1500180"/>
            <a:ext cx="65280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frontend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frontend..."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backend..."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1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B59C517-E785-BE9D-692C-1029CBF1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Grundlagen von </a:t>
            </a:r>
            <a:r>
              <a:rPr lang="de-DE" dirty="0" err="1"/>
              <a:t>GitLab</a:t>
            </a:r>
            <a:r>
              <a:rPr lang="de-DE" dirty="0"/>
              <a:t> CI/CD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Erstellen Sie ein neues </a:t>
            </a:r>
            <a:r>
              <a:rPr lang="de-DE" sz="2400" dirty="0" err="1"/>
              <a:t>GitLab</a:t>
            </a:r>
            <a:r>
              <a:rPr lang="de-DE" sz="2400" dirty="0"/>
              <a:t>-Repository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eine .</a:t>
            </a:r>
            <a:r>
              <a:rPr lang="de-DE" sz="2400" dirty="0" err="1"/>
              <a:t>gitlab</a:t>
            </a:r>
            <a:r>
              <a:rPr lang="de-DE" sz="2400" dirty="0"/>
              <a:t>-</a:t>
            </a:r>
            <a:r>
              <a:rPr lang="de-DE" sz="2400" dirty="0" err="1"/>
              <a:t>ci.yml</a:t>
            </a:r>
            <a:r>
              <a:rPr lang="de-DE" sz="2400" dirty="0"/>
              <a:t>-Datei im Stammverzeichnis des Projekts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Schreiben Sie eine einfache Konfiguration, die einen Job namens </a:t>
            </a:r>
            <a:r>
              <a:rPr lang="de-DE" sz="2400" dirty="0" err="1"/>
              <a:t>build_job</a:t>
            </a:r>
            <a:r>
              <a:rPr lang="de-DE" sz="2400" dirty="0"/>
              <a:t> definiert, der "Hello, World!" ausgibt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72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47664" y="2564904"/>
            <a:ext cx="6529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"Hello, World!"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11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</a:p>
          <a:p>
            <a:pPr marL="0" indent="0">
              <a:buNone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Die CI/CD-Pipeline mit Stages strukturieren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Definieren Sie 2 neue Stages namens </a:t>
            </a:r>
            <a:r>
              <a:rPr lang="de-DE" sz="2400" dirty="0" err="1"/>
              <a:t>test</a:t>
            </a:r>
            <a:r>
              <a:rPr lang="de-DE" sz="2400" dirty="0"/>
              <a:t> und deploy mit je einem Job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Lassen Sie den </a:t>
            </a:r>
            <a:r>
              <a:rPr lang="de-DE" sz="2400" dirty="0" err="1"/>
              <a:t>build_job</a:t>
            </a:r>
            <a:r>
              <a:rPr lang="de-DE" sz="2400" dirty="0"/>
              <a:t> eine Dummy-Datei erstellen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Überprüfen Sie in der </a:t>
            </a:r>
            <a:r>
              <a:rPr lang="de-DE" sz="2400" dirty="0" err="1"/>
              <a:t>test</a:t>
            </a:r>
            <a:r>
              <a:rPr lang="de-DE" sz="2400" dirty="0"/>
              <a:t> Stage das Vorhandensein der Datei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Sehen Sie sich nach Ausführen der Pipeline die Logs für die beiden Jobs an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19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47664" y="1844824"/>
            <a:ext cx="652958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</a:t>
            </a:r>
            <a:r>
              <a:rPr lang="de-DE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–l</a:t>
            </a:r>
          </a:p>
          <a:p>
            <a:endParaRPr lang="en-US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2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aus CI/CD-Pipelines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-Ergebnisse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Testberichte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bleiben für eine gewisse Zeit verfügbar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Zugriff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Download über </a:t>
            </a:r>
            <a:r>
              <a:rPr lang="de-DE" dirty="0" err="1"/>
              <a:t>GitLab</a:t>
            </a:r>
            <a:r>
              <a:rPr lang="de-DE" dirty="0"/>
              <a:t> GUI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Weitergabe zwischen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</a:t>
            </a:r>
            <a:r>
              <a:rPr lang="de-DE" dirty="0" err="1"/>
              <a:t>Artifacts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Standard-</a:t>
            </a:r>
            <a:r>
              <a:rPr lang="de-DE" dirty="0" err="1"/>
              <a:t>Artifacts</a:t>
            </a:r>
            <a:r>
              <a:rPr lang="de-DE" dirty="0"/>
              <a:t>: Allgemeine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Reports: Test-, Sicherheits-, Qualitätsberichte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Cache: Temporäre Dateien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961818-9FFA-849E-34B2-1211D00DCA0E}"/>
              </a:ext>
            </a:extLst>
          </p:cNvPr>
          <p:cNvSpPr txBox="1"/>
          <p:nvPr/>
        </p:nvSpPr>
        <p:spPr bwMode="auto">
          <a:xfrm>
            <a:off x="1907704" y="1844824"/>
            <a:ext cx="6528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xelatex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mycv.tex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mycv.pdf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37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Dateien zwischen Jobs und Stages mittels </a:t>
            </a:r>
            <a:r>
              <a:rPr lang="de-DE" dirty="0" err="1"/>
              <a:t>Artifacts</a:t>
            </a:r>
            <a:r>
              <a:rPr lang="de-DE" dirty="0"/>
              <a:t> wiederverwenden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Modifizieren Sie den </a:t>
            </a:r>
            <a:r>
              <a:rPr lang="de-DE" sz="2400" dirty="0" err="1"/>
              <a:t>build_job</a:t>
            </a:r>
            <a:r>
              <a:rPr lang="de-DE" sz="2400" dirty="0"/>
              <a:t>, um die dummy_file.txt als </a:t>
            </a:r>
            <a:r>
              <a:rPr lang="de-DE" sz="2400" dirty="0" err="1"/>
              <a:t>Artifact</a:t>
            </a:r>
            <a:r>
              <a:rPr lang="de-DE" sz="2400" dirty="0"/>
              <a:t> zu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 err="1"/>
              <a:t>Änderen</a:t>
            </a:r>
            <a:r>
              <a:rPr lang="de-DE" sz="2400" dirty="0"/>
              <a:t> Sie den </a:t>
            </a:r>
            <a:r>
              <a:rPr lang="de-DE" sz="2400" dirty="0" err="1"/>
              <a:t>test_job</a:t>
            </a:r>
            <a:r>
              <a:rPr lang="de-DE" sz="2400" dirty="0"/>
              <a:t> und </a:t>
            </a:r>
            <a:r>
              <a:rPr lang="de-DE" sz="2400" dirty="0" err="1"/>
              <a:t>deploy_job</a:t>
            </a:r>
            <a:r>
              <a:rPr lang="de-DE" sz="2400" dirty="0"/>
              <a:t>, um dieses </a:t>
            </a:r>
            <a:r>
              <a:rPr lang="de-DE" sz="2400" dirty="0" err="1"/>
              <a:t>Artifact</a:t>
            </a:r>
            <a:r>
              <a:rPr lang="de-DE" sz="2400" dirty="0"/>
              <a:t> zu verwenden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Prüfen Sie wieder die Logs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74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49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 für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Variablen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CI/CD-Variablen: In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Projekt-Variablen: Im Projekt unter Einstellungen -&gt; CI/CD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Gruppen-Variablen: Auf Gruppenebene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Benutzerdefinierte Variablen: Vom Benutzer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Vordefinierte Variablen: Von </a:t>
            </a:r>
            <a:r>
              <a:rPr lang="de-DE" dirty="0" err="1"/>
              <a:t>GitLab</a:t>
            </a:r>
            <a:r>
              <a:rPr lang="de-DE" dirty="0"/>
              <a:t> bereitgestellt (z.B. CI_COMMIT_SHA)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Sicherheitsaspekte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Geschützte Variablen: Nur für geschützte </a:t>
            </a:r>
            <a:r>
              <a:rPr lang="de-DE" dirty="0" err="1"/>
              <a:t>Branches</a:t>
            </a:r>
            <a:r>
              <a:rPr lang="de-DE" dirty="0"/>
              <a:t>/Tags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Vertrauliche Variablen: Verstecken den Wert im Job-Log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377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AC552-0471-1D6B-3FD0-5E184FD5257E}"/>
              </a:ext>
            </a:extLst>
          </p:cNvPr>
          <p:cNvSpPr txBox="1"/>
          <p:nvPr/>
        </p:nvSpPr>
        <p:spPr bwMode="auto">
          <a:xfrm>
            <a:off x="493390" y="1916832"/>
            <a:ext cx="813658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global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job1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</a:t>
            </a:r>
            <a:r>
              <a:rPr lang="de-DE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job2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47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einer Pipeline als gerichteter, azyklischer 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Kombination mit Stages nutzbar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Übergabe von Variablen und Artefakten möglich</a:t>
            </a:r>
          </a:p>
        </p:txBody>
      </p:sp>
    </p:spTree>
    <p:extLst>
      <p:ext uri="{BB962C8B-B14F-4D97-AF65-F5344CB8AC3E}">
        <p14:creationId xmlns:p14="http://schemas.microsoft.com/office/powerpoint/2010/main" val="4158671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DAGs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323850" y="1523276"/>
            <a:ext cx="8516937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build-core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core module..."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build-utils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utils module..."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build-deployable: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needs: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[build-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core,build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-utils]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deployable..."</a:t>
            </a:r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91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Einführung von Variablen</a:t>
            </a:r>
            <a:br>
              <a:rPr lang="de-DE" b="1" dirty="0"/>
            </a:b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Die CI/CD Pipeline mit Variablen flexibler gestalten</a:t>
            </a:r>
            <a:br>
              <a:rPr lang="de-DE" dirty="0">
                <a:ea typeface="+mn-lt"/>
                <a:cs typeface="+mn-lt"/>
              </a:rPr>
            </a:b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eine Variable DUMMY_FILE hinzu</a:t>
            </a:r>
            <a:endParaRPr lang="de-DE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Ersetzen Sie alle Verweise auf "dummy_file.txt" mit der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252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4: Einführung von Variablen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287844" y="1793569"/>
            <a:ext cx="4983111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variables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DUMMY_FILE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"dummy_file.txt"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touch $DUMMY_FILE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artifacts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paths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</p:txBody>
      </p:sp>
    </p:spTree>
    <p:extLst>
      <p:ext uri="{BB962C8B-B14F-4D97-AF65-F5344CB8AC3E}">
        <p14:creationId xmlns:p14="http://schemas.microsoft.com/office/powerpoint/2010/main" val="48021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zur Steuerung der Ausführung von Jobs in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Konfiguration in 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Ersetzt </a:t>
            </a:r>
            <a:r>
              <a:rPr lang="de-DE" b="1" dirty="0" err="1"/>
              <a:t>only</a:t>
            </a:r>
            <a:r>
              <a:rPr lang="de-DE" dirty="0"/>
              <a:t> und </a:t>
            </a:r>
            <a:r>
              <a:rPr lang="de-DE" b="1" dirty="0" err="1"/>
              <a:t>except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Wichtige Schlüsselwörter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if</a:t>
            </a:r>
            <a:r>
              <a:rPr lang="de-DE" dirty="0"/>
              <a:t>: Bedingungen basierend auf Variablen oder Pipeline-Status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changes</a:t>
            </a:r>
            <a:r>
              <a:rPr lang="de-DE" dirty="0"/>
              <a:t>: Bedingungen basierend auf Dateiänderungen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exists</a:t>
            </a:r>
            <a:r>
              <a:rPr lang="de-DE" dirty="0"/>
              <a:t>: Bedingungen basierend auf dem Vorhandensein von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when</a:t>
            </a:r>
            <a:r>
              <a:rPr lang="de-DE" dirty="0"/>
              <a:t>: Bestimmt, wann ein Job ausgeführt wird (</a:t>
            </a:r>
            <a:r>
              <a:rPr lang="de-DE" dirty="0" err="1"/>
              <a:t>on_success</a:t>
            </a:r>
            <a:r>
              <a:rPr lang="de-DE" dirty="0"/>
              <a:t>, </a:t>
            </a:r>
            <a:r>
              <a:rPr lang="de-DE" dirty="0" err="1"/>
              <a:t>on_failure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, </a:t>
            </a:r>
            <a:r>
              <a:rPr lang="de-DE" dirty="0" err="1"/>
              <a:t>delayed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982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1026" name="Picture 2" descr="What Is CI/CD and How Does It Work? | Synopsys">
            <a:extLst>
              <a:ext uri="{FF2B5EF4-FFF2-40B4-BE49-F238E27FC236}">
                <a16:creationId xmlns:a16="http://schemas.microsoft.com/office/drawing/2014/main" id="{E4870A2B-DC00-A2BA-268F-0FDAE8F98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2" y="1988071"/>
            <a:ext cx="5763716" cy="28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99503E2-B0E5-EF9C-A49A-1654D48DC941}"/>
              </a:ext>
            </a:extLst>
          </p:cNvPr>
          <p:cNvSpPr txBox="1"/>
          <p:nvPr/>
        </p:nvSpPr>
        <p:spPr bwMode="auto">
          <a:xfrm>
            <a:off x="4067944" y="6237312"/>
            <a:ext cx="53406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https://encrypted-tbn0.gstatic.com/images?q=tbn:ANd9GcRAABUoTg0hRIRysVXsNZg21ojLCOSsljUElA&amp;s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E24E27-5B7B-6348-7004-DF7AF55D9307}"/>
              </a:ext>
            </a:extLst>
          </p:cNvPr>
          <p:cNvSpPr txBox="1"/>
          <p:nvPr/>
        </p:nvSpPr>
        <p:spPr bwMode="auto">
          <a:xfrm>
            <a:off x="323850" y="1628800"/>
            <a:ext cx="882014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deploy-prod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"Deploy to production server"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$CI_COMMIT_BRANCH == $CI_DEFAULT_BRANCH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85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Bedingte Ausführung von Jobs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Jobs basierend auf Regeln nur bedingt ausführen.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Modifizieren Sie den </a:t>
            </a:r>
            <a:r>
              <a:rPr lang="de-DE" sz="2400" dirty="0" err="1"/>
              <a:t>deploy_job</a:t>
            </a:r>
            <a:r>
              <a:rPr lang="de-DE" sz="2400" dirty="0"/>
              <a:t>, um ihn nur dann zu starten, wenn bei manueller Ausführung der Pipeline die Variable DEPLOY_TO_PRODUCTION auf den Wert „1“ gesetzt wurde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55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Bedingte Ausführung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 (nur </a:t>
            </a:r>
            <a:r>
              <a:rPr lang="de-DE" dirty="0" err="1"/>
              <a:t>deploy_job</a:t>
            </a:r>
            <a:r>
              <a:rPr lang="de-DE" dirty="0"/>
              <a:t>):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331640" y="2060848"/>
            <a:ext cx="652958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</a:p>
          <a:p>
            <a:r>
              <a:rPr lang="de-DE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  </a:t>
            </a:r>
            <a:r>
              <a:rPr lang="de-DE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when</a:t>
            </a:r>
            <a:r>
              <a:rPr lang="de-DE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manual</a:t>
            </a:r>
            <a:endParaRPr lang="de-DE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rules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if</a:t>
            </a:r>
            <a:r>
              <a:rPr lang="de-DE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$DEPLOY_TO_PRODUCTION == "1" </a:t>
            </a:r>
            <a:endParaRPr lang="de-DE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4757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Defaults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Zentrale Vorgaben für einzelne Keywords und Blöcke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Überschreibung in Jobs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02469" y="2940576"/>
            <a:ext cx="882014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default: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image: </a:t>
            </a:r>
            <a:r>
              <a:rPr lang="en-US" dirty="0">
                <a:solidFill>
                  <a:srgbClr val="0249F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docker:27.0.3-cli</a:t>
            </a:r>
          </a:p>
          <a:p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249F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on_success</a:t>
            </a:r>
            <a:endParaRPr lang="en-US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-image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docker push example-repo/example-app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37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Verwendung von Defaults</a:t>
            </a:r>
            <a:br>
              <a:rPr lang="de-DE" b="1" dirty="0"/>
            </a:b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Durch Verwendung von Defaults Redundanz vermeiden</a:t>
            </a:r>
            <a:br>
              <a:rPr lang="de-DE" dirty="0"/>
            </a:b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  <a:endParaRPr lang="de-DE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Fügen Sie einen Default-Block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Definieren Sie dort ein</a:t>
            </a:r>
            <a:r>
              <a:rPr lang="de-DE" sz="2400" i="1" dirty="0">
                <a:cs typeface="Arial"/>
              </a:rPr>
              <a:t> </a:t>
            </a:r>
            <a:r>
              <a:rPr lang="de-DE" sz="2400" i="1" dirty="0" err="1">
                <a:cs typeface="Arial"/>
              </a:rPr>
              <a:t>before_script</a:t>
            </a:r>
            <a:r>
              <a:rPr lang="de-DE" sz="2400" dirty="0">
                <a:cs typeface="Arial"/>
              </a:rPr>
              <a:t>, das simuliert eine </a:t>
            </a:r>
            <a:r>
              <a:rPr lang="de-DE" sz="2400" dirty="0" err="1">
                <a:cs typeface="Arial"/>
              </a:rPr>
              <a:t>Dependency</a:t>
            </a:r>
            <a:r>
              <a:rPr lang="de-DE" sz="2400" dirty="0">
                <a:cs typeface="Arial"/>
              </a:rPr>
              <a:t> installiert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Deaktivieren Sie diesen Default im deploy-</a:t>
            </a:r>
            <a:r>
              <a:rPr lang="de-DE" sz="2400" dirty="0" err="1">
                <a:cs typeface="Arial"/>
              </a:rPr>
              <a:t>Step</a:t>
            </a:r>
            <a:r>
              <a:rPr lang="de-DE" sz="2400" dirty="0">
                <a:cs typeface="Arial"/>
              </a:rPr>
              <a:t> mit </a:t>
            </a:r>
            <a:r>
              <a:rPr lang="de-DE" sz="2400" i="1" dirty="0" err="1">
                <a:cs typeface="Arial"/>
              </a:rPr>
              <a:t>before_script</a:t>
            </a:r>
            <a:r>
              <a:rPr lang="de-DE" sz="2400" i="1" dirty="0">
                <a:cs typeface="Arial"/>
              </a:rPr>
              <a:t> : []</a:t>
            </a:r>
            <a:endParaRPr lang="de-DE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e-DE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e-DE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e-DE" sz="2400" dirty="0">
              <a:cs typeface="Arial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8463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6: Einführung von Defaults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123728" y="1988840"/>
            <a:ext cx="498311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endParaRPr lang="en-US" sz="1000" dirty="0">
              <a:solidFill>
                <a:srgbClr val="0000FF"/>
              </a:solidFill>
              <a:latin typeface="Consolas"/>
            </a:endParaRP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default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</a:t>
            </a:r>
            <a:r>
              <a:rPr lang="en-US" sz="1000" dirty="0" err="1">
                <a:solidFill>
                  <a:srgbClr val="800000"/>
                </a:solidFill>
                <a:latin typeface="Consolas"/>
              </a:rPr>
              <a:t>before_script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"Installing dependency..."</a:t>
            </a:r>
          </a:p>
          <a:p>
            <a:pPr eaLnBrk="1" hangingPunct="1"/>
            <a:br>
              <a:rPr lang="en-US" sz="1000" dirty="0">
                <a:latin typeface="Consolas"/>
              </a:rPr>
            </a:br>
            <a:r>
              <a:rPr lang="en-US" sz="1000" dirty="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  <a:r>
              <a:rPr lang="en-US" sz="1000" dirty="0">
                <a:solidFill>
                  <a:srgbClr val="800000"/>
                </a:solidFill>
                <a:latin typeface="Consolas"/>
              </a:rPr>
              <a:t>  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  stage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build</a:t>
            </a:r>
            <a:endParaRPr lang="en-US" sz="1000" dirty="0">
              <a:solidFill>
                <a:srgbClr val="800000"/>
              </a:solidFill>
              <a:latin typeface="Consolas"/>
            </a:endParaRP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  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 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</a:t>
            </a:r>
            <a:br>
              <a:rPr lang="en-US" sz="1000" dirty="0">
                <a:latin typeface="Consolas"/>
              </a:rPr>
            </a:br>
            <a:r>
              <a:rPr lang="en-US" sz="1000" dirty="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br>
              <a:rPr lang="en-US" sz="1000" dirty="0">
                <a:latin typeface="Consolas"/>
              </a:rPr>
            </a:br>
            <a:r>
              <a:rPr lang="en-US" sz="1000" dirty="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  </a:t>
            </a:r>
            <a:r>
              <a:rPr lang="en-US" sz="1000" dirty="0" err="1">
                <a:solidFill>
                  <a:srgbClr val="800000"/>
                </a:solidFill>
                <a:latin typeface="Consolas"/>
              </a:rPr>
              <a:t>before_script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[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]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</p:txBody>
      </p:sp>
    </p:spTree>
    <p:extLst>
      <p:ext uri="{BB962C8B-B14F-4D97-AF65-F5344CB8AC3E}">
        <p14:creationId xmlns:p14="http://schemas.microsoft.com/office/powerpoint/2010/main" val="1916387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Extension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wiederverwendbarer Job Templates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 („Erweiterung“) nach Bedarf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Überschreibung (eingeschränkt)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720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Extension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01898" y="1488103"/>
            <a:ext cx="882014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image: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maven:3.9.8-eclipse-temurin-11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compile: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extends: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- 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mvn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clean compile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extends: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- 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mvn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verify</a:t>
            </a:r>
          </a:p>
        </p:txBody>
      </p:sp>
    </p:spTree>
    <p:extLst>
      <p:ext uri="{BB962C8B-B14F-4D97-AF65-F5344CB8AC3E}">
        <p14:creationId xmlns:p14="http://schemas.microsoft.com/office/powerpoint/2010/main" val="3798667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Includes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Wiederverwendung von Variablen, Jobs, Job Templates, Defaults und ganzer 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 Projektgrenzen hinweg nutzbar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23851" y="3356992"/>
            <a:ext cx="882014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'https://gitlab.com/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myproj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/raw/main/.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tpl.yml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'templates/.before-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project: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pipepline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-tools/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gitlab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-ci-includes'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ref: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file: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'templates/.ci-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87164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</a:t>
            </a:r>
            <a:r>
              <a:rPr lang="de-DE" b="1" dirty="0" err="1"/>
              <a:t>Extensions</a:t>
            </a:r>
            <a:r>
              <a:rPr lang="de-DE" b="1" dirty="0"/>
              <a:t> und Includes</a:t>
            </a:r>
            <a:br>
              <a:rPr lang="de-DE" b="1" dirty="0"/>
            </a:b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Mit Hilfe von </a:t>
            </a:r>
            <a:r>
              <a:rPr lang="de-DE" dirty="0" err="1"/>
              <a:t>Extensions</a:t>
            </a:r>
            <a:r>
              <a:rPr lang="de-DE" dirty="0"/>
              <a:t> und Includes Konfiguration wiederverwenden</a:t>
            </a:r>
            <a:br>
              <a:rPr lang="de-DE" dirty="0"/>
            </a:b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Ersetzen Sie das Skript der vorherigen Aufgabe durch ein äquivalentes, das eine Extension verwendet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Lagern Sie die Definition der Extension mittels eines Includes in eine andere Datei aus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61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/>
              <a:t>Integration</a:t>
            </a:r>
            <a:r>
              <a:rPr lang="de-DE" b="1" dirty="0"/>
              <a:t>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Regelmäßiges Zusammenführen von Codeänderungen in gemeinsames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Häufige </a:t>
            </a:r>
            <a:r>
              <a:rPr lang="de-DE" b="1" dirty="0" err="1"/>
              <a:t>Commits</a:t>
            </a:r>
            <a:r>
              <a:rPr lang="de-DE" dirty="0"/>
              <a:t>: Regelmäßiges Integrieren kleiner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Builds</a:t>
            </a:r>
            <a:r>
              <a:rPr lang="de-DE" dirty="0"/>
              <a:t>: Jeder Commit triggert einen </a:t>
            </a:r>
            <a:r>
              <a:rPr lang="de-DE" dirty="0" err="1"/>
              <a:t>Build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Jeder </a:t>
            </a:r>
            <a:r>
              <a:rPr lang="de-DE" dirty="0" err="1"/>
              <a:t>Build</a:t>
            </a:r>
            <a:r>
              <a:rPr lang="de-DE" dirty="0"/>
              <a:t> wird getestet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Feedback</a:t>
            </a:r>
            <a:r>
              <a:rPr lang="de-DE" dirty="0"/>
              <a:t>: Schnelles Feedback für Entwickler bei Fehlern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von Fehlern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Verbesserte Zusammenarbeit und Codequalität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</a:t>
            </a:r>
            <a:r>
              <a:rPr lang="de-DE" b="1" dirty="0" err="1"/>
              <a:t>Extensions</a:t>
            </a:r>
            <a:r>
              <a:rPr lang="de-DE" b="1" dirty="0"/>
              <a:t> und Includes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1043608" y="1857435"/>
            <a:ext cx="331236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include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800000"/>
                </a:solidFill>
                <a:latin typeface="Consolas"/>
              </a:rPr>
              <a:t>  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- </a:t>
            </a:r>
            <a:r>
              <a:rPr lang="en-US" sz="1200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'.prepare-</a:t>
            </a:r>
            <a:r>
              <a:rPr lang="en-US" sz="1200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environment.yml</a:t>
            </a:r>
            <a:r>
              <a:rPr lang="en-US" sz="1200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/>
            <a:br>
              <a:rPr lang="en-US" sz="1200" dirty="0">
                <a:latin typeface="Consolas"/>
              </a:rPr>
            </a:br>
            <a:r>
              <a:rPr lang="en-US" sz="120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pPr eaLnBrk="1" hangingPunct="1"/>
            <a:r>
              <a:rPr lang="en-US" sz="1200" dirty="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  <a:endParaRPr lang="en-US" sz="1200" dirty="0">
              <a:solidFill>
                <a:srgbClr val="800000"/>
              </a:solidFill>
              <a:latin typeface="Consolas"/>
            </a:endParaRP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  extends: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1200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prepare-environment</a:t>
            </a: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  stage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build</a:t>
            </a:r>
            <a:endParaRPr lang="en-US" sz="1200" dirty="0">
              <a:solidFill>
                <a:srgbClr val="800000"/>
              </a:solidFill>
              <a:latin typeface="Consolas"/>
            </a:endParaRP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  script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br>
              <a:rPr lang="en-US" sz="1200" dirty="0">
                <a:latin typeface="Consolas"/>
              </a:rPr>
            </a:br>
            <a:r>
              <a:rPr lang="en-US" sz="1200" dirty="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  extends: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1200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prepare-environment</a:t>
            </a:r>
            <a:endParaRPr lang="en-US" sz="1200" dirty="0">
              <a:solidFill>
                <a:srgbClr val="800000"/>
              </a:solidFill>
              <a:latin typeface="Consolas"/>
            </a:endParaRP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  stage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br>
              <a:rPr lang="en-US" sz="1200" dirty="0">
                <a:latin typeface="Consolas"/>
              </a:rPr>
            </a:br>
            <a:r>
              <a:rPr lang="en-US" sz="1200" dirty="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7A70CF8-7B36-2FA3-4B67-CF977204D4D8}"/>
              </a:ext>
            </a:extLst>
          </p:cNvPr>
          <p:cNvSpPr txBox="1"/>
          <p:nvPr/>
        </p:nvSpPr>
        <p:spPr bwMode="auto">
          <a:xfrm>
            <a:off x="4644008" y="2432430"/>
            <a:ext cx="3312368" cy="1007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.prepare-environment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 </a:t>
            </a:r>
            <a:r>
              <a:rPr lang="en-US" sz="1000" dirty="0" err="1">
                <a:solidFill>
                  <a:srgbClr val="800000"/>
                </a:solidFill>
                <a:latin typeface="Consolas"/>
              </a:rPr>
              <a:t>before_script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"Installing dependency..."</a:t>
            </a:r>
          </a:p>
          <a:p>
            <a:endParaRPr lang="en-US" sz="1000" b="0" dirty="0">
              <a:solidFill>
                <a:srgbClr val="0249FC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000" dirty="0">
                <a:latin typeface="Consolas"/>
              </a:rPr>
            </a:br>
            <a:endParaRPr lang="en-US" sz="10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40A6B93-B500-E483-9656-03F8236A92D9}"/>
              </a:ext>
            </a:extLst>
          </p:cNvPr>
          <p:cNvSpPr txBox="1"/>
          <p:nvPr/>
        </p:nvSpPr>
        <p:spPr bwMode="auto">
          <a:xfrm>
            <a:off x="4355976" y="1846922"/>
            <a:ext cx="4248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latin typeface="+mj-lt"/>
              </a:rPr>
              <a:t>.prepare-</a:t>
            </a:r>
            <a:r>
              <a:rPr lang="en-US" dirty="0" err="1">
                <a:latin typeface="+mj-lt"/>
              </a:rPr>
              <a:t>environment.yml</a:t>
            </a:r>
            <a:r>
              <a:rPr lang="en-US" dirty="0">
                <a:latin typeface="+mj-lt"/>
              </a:rPr>
              <a:t> :</a:t>
            </a:r>
            <a:endParaRPr lang="en-US" b="0" dirty="0">
              <a:effectLst/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6987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Scheduled</a:t>
            </a:r>
            <a:r>
              <a:rPr lang="de-DE" b="1" dirty="0"/>
              <a:t> Pipelines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Automatische Ausführung zu vorgegebenen Zeiten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Manuelles Anstoßen ebenfalls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Konfiguration über </a:t>
            </a:r>
            <a:r>
              <a:rPr lang="de-DE" dirty="0" err="1"/>
              <a:t>GitLab</a:t>
            </a:r>
            <a:r>
              <a:rPr lang="de-DE" dirty="0"/>
              <a:t> GUI (erfordert </a:t>
            </a:r>
            <a:r>
              <a:rPr lang="de-DE" dirty="0" err="1"/>
              <a:t>Owner</a:t>
            </a:r>
            <a:r>
              <a:rPr lang="de-DE" dirty="0"/>
              <a:t>-Rechte)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8458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Scheduled</a:t>
            </a:r>
            <a:r>
              <a:rPr lang="de-DE" b="1" dirty="0"/>
              <a:t> Pipelines</a:t>
            </a:r>
          </a:p>
        </p:txBody>
      </p:sp>
      <p:pic>
        <p:nvPicPr>
          <p:cNvPr id="5" name="Grafik 4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25A24A35-C196-7CF1-9AA2-4202B4789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42" y="1556792"/>
            <a:ext cx="684771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6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8A90D-FDD8-2C84-D482-E2AA7BBB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8: Parallelisierung von Jobs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CI/CD Pipeline durch Parallelisierung von Jobs beschleunigen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mehrere Jobs in der test-Stage hinzu, die verschiedene Tests parallel ausführen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939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8: Parallelisierung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68381" y="1853475"/>
            <a:ext cx="65295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</a:t>
            </a:r>
            <a:endParaRPr lang="de-DE" sz="800" dirty="0">
              <a:latin typeface="Consolas"/>
            </a:endParaRPr>
          </a:p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  DUMMY_FILE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 </a:t>
            </a:r>
            <a:r>
              <a:rPr lang="de-DE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"dummy_file.txt"</a:t>
            </a:r>
            <a:endParaRPr lang="de-DE" sz="800" dirty="0">
              <a:latin typeface="Consolas"/>
            </a:endParaRPr>
          </a:p>
          <a:p>
            <a:endParaRPr lang="de-DE" sz="8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800" dirty="0">
              <a:cs typeface="Times New Roman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test_job_1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1..."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test_job_2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2..."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0848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Delivery</a:t>
            </a:r>
            <a:r>
              <a:rPr lang="de-DE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Sicherstellen, dass der Code jederzeit bereit für ein Release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Umfassende Tests zur Sicherstellung der Codequalität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Release Management</a:t>
            </a:r>
            <a:r>
              <a:rPr lang="de-DE" dirty="0"/>
              <a:t>: Vorbereitung auf häufige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Deployments</a:t>
            </a:r>
            <a:r>
              <a:rPr lang="de-DE" dirty="0"/>
              <a:t>: Manuelle oder automatisierte Bereitstellung in </a:t>
            </a:r>
            <a:r>
              <a:rPr lang="de-DE" dirty="0" err="1"/>
              <a:t>Staging</a:t>
            </a:r>
            <a:r>
              <a:rPr lang="de-DE" dirty="0"/>
              <a:t>-Umgebungen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 Bereitstellung neuer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Reduzierung von Risiken und Fehlern bei Releases</a:t>
            </a:r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Deployment</a:t>
            </a:r>
            <a:endParaRPr lang="de-DE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Vollständig automatisierte Bereitstellung in die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Deployment</a:t>
            </a:r>
            <a:r>
              <a:rPr lang="de-DE" b="1" dirty="0"/>
              <a:t>-Pipeline</a:t>
            </a:r>
            <a:r>
              <a:rPr lang="de-DE" dirty="0"/>
              <a:t>: Kein manueller Eingriff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Monitoring</a:t>
            </a:r>
            <a:r>
              <a:rPr lang="de-DE" dirty="0"/>
              <a:t>: Kontinuierliche Überwachung und schnelle Reaktion auf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Rollback-Strategie</a:t>
            </a:r>
            <a:r>
              <a:rPr lang="de-DE" dirty="0"/>
              <a:t>: Mechanismen zur schnellen Rücknahme fehlerhafter </a:t>
            </a:r>
            <a:r>
              <a:rPr lang="de-DE" dirty="0" err="1"/>
              <a:t>Deployments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Extrem schnelle Veröffentlichung von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Sofortige Reaktion auf Marktanforderungen und Benutzerfeedback</a:t>
            </a:r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Vorteile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Schnellere Lieferung: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Schnellere Bereitstellung von Updates und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Höhere Qualität: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 Tests und </a:t>
            </a:r>
            <a:r>
              <a:rPr lang="de-DE" dirty="0" err="1"/>
              <a:t>Builds</a:t>
            </a:r>
            <a:r>
              <a:rPr lang="de-DE" dirty="0"/>
              <a:t> verbessern die Codequalität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Bessere Zusammenarbeit: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Förderung von Teamarbeit und kontinuierlichem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Reduzierte Risiken: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und Behebung von Fehlern minimiert Produktionsrisiken</a:t>
            </a: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Nachteile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Komplexität der Einrichtung:</a:t>
            </a:r>
          </a:p>
          <a:p>
            <a:pPr lvl="1">
              <a:buFont typeface="Arial" pitchFamily="2" charset="2"/>
              <a:buChar char="•"/>
            </a:pPr>
            <a:r>
              <a:rPr lang="de-DE" dirty="0">
                <a:ea typeface="+mn-lt"/>
                <a:cs typeface="+mn-lt"/>
              </a:rPr>
              <a:t>Hoher Aufwand für CI/CD-Implementierung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Kulturelle Anpassungen: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Erfordert Veränderung der Team-Arbeitsweise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Abhängigkeit von Automatisierung: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Starkes Vertrauen auf Automatisierung kann problematisch sein, wenn die automatisierten Prozesse fehlschlagen oder Fehler enthalten</a:t>
            </a:r>
            <a:endParaRPr lang="de-DE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Kosten:</a:t>
            </a:r>
            <a:endParaRPr lang="de-DE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Zusätzliche Kosten für Tools und Schulungen</a:t>
            </a: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59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7404443-982D-1DF9-5885-3696E3C5FFE1}"/>
              </a:ext>
            </a:extLst>
          </p:cNvPr>
          <p:cNvSpPr>
            <a:spLocks/>
          </p:cNvSpPr>
          <p:nvPr/>
        </p:nvSpPr>
        <p:spPr bwMode="auto">
          <a:xfrm>
            <a:off x="208164" y="1869926"/>
            <a:ext cx="2520280" cy="3240360"/>
          </a:xfrm>
          <a:prstGeom prst="roundRect">
            <a:avLst>
              <a:gd name="adj" fmla="val 32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Continous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1700" dirty="0">
                <a:solidFill>
                  <a:schemeClr val="bg1"/>
                </a:solidFill>
                <a:latin typeface="+mj-lt"/>
              </a:rPr>
              <a:t>I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ntegration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551F127-751F-7B71-2506-5BA943FEC7A6}"/>
              </a:ext>
            </a:extLst>
          </p:cNvPr>
          <p:cNvSpPr/>
          <p:nvPr/>
        </p:nvSpPr>
        <p:spPr bwMode="auto">
          <a:xfrm>
            <a:off x="395536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DF3095-1189-32CA-96F1-A1AB984E6268}"/>
              </a:ext>
            </a:extLst>
          </p:cNvPr>
          <p:cNvSpPr txBox="1"/>
          <p:nvPr/>
        </p:nvSpPr>
        <p:spPr bwMode="auto">
          <a:xfrm>
            <a:off x="395536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47C08C6-5EAB-CCCB-B920-B7DF9D57C25B}"/>
              </a:ext>
            </a:extLst>
          </p:cNvPr>
          <p:cNvSpPr/>
          <p:nvPr/>
        </p:nvSpPr>
        <p:spPr bwMode="auto">
          <a:xfrm>
            <a:off x="1564322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44BC3-6597-70F9-5D26-4065988E960A}"/>
              </a:ext>
            </a:extLst>
          </p:cNvPr>
          <p:cNvSpPr txBox="1"/>
          <p:nvPr/>
        </p:nvSpPr>
        <p:spPr bwMode="auto">
          <a:xfrm>
            <a:off x="1564322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F69707-104A-9B26-52F9-7943B85368DE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1403648" y="2884292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50B8ACD-B42A-46B1-3148-7F6DCAFA4544}"/>
              </a:ext>
            </a:extLst>
          </p:cNvPr>
          <p:cNvSpPr/>
          <p:nvPr/>
        </p:nvSpPr>
        <p:spPr bwMode="auto">
          <a:xfrm>
            <a:off x="2915816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6D1822-80C5-25B0-AE06-B871A8D35E5C}"/>
              </a:ext>
            </a:extLst>
          </p:cNvPr>
          <p:cNvSpPr txBox="1"/>
          <p:nvPr/>
        </p:nvSpPr>
        <p:spPr bwMode="auto">
          <a:xfrm>
            <a:off x="2915816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F67580-910B-5644-90DB-1F789577A8F2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 flipV="1">
            <a:off x="2572434" y="2879646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F53674B-E1F0-BB63-61F7-654295B84079}"/>
              </a:ext>
            </a:extLst>
          </p:cNvPr>
          <p:cNvSpPr/>
          <p:nvPr/>
        </p:nvSpPr>
        <p:spPr bwMode="auto">
          <a:xfrm>
            <a:off x="4211962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C650DC-23AC-8877-43ED-871E2852141D}"/>
              </a:ext>
            </a:extLst>
          </p:cNvPr>
          <p:cNvSpPr txBox="1"/>
          <p:nvPr/>
        </p:nvSpPr>
        <p:spPr bwMode="auto">
          <a:xfrm>
            <a:off x="4211962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67974FC-86DC-6A27-C505-3A932DE7E624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 bwMode="auto">
          <a:xfrm>
            <a:off x="3923928" y="2879646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637D238-C186-AC26-E62A-63C65AC1A2CC}"/>
              </a:ext>
            </a:extLst>
          </p:cNvPr>
          <p:cNvSpPr/>
          <p:nvPr/>
        </p:nvSpPr>
        <p:spPr bwMode="auto">
          <a:xfrm>
            <a:off x="5508108" y="2632266"/>
            <a:ext cx="1008112" cy="504056"/>
          </a:xfrm>
          <a:prstGeom prst="roundRect">
            <a:avLst/>
          </a:prstGeom>
          <a:solidFill>
            <a:srgbClr val="FFCC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2B5ED6A-9B7E-0607-89AD-04C0F3D4338B}"/>
              </a:ext>
            </a:extLst>
          </p:cNvPr>
          <p:cNvSpPr txBox="1"/>
          <p:nvPr/>
        </p:nvSpPr>
        <p:spPr bwMode="auto">
          <a:xfrm>
            <a:off x="5508108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353084-E63B-FC52-2104-326400AA57FA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5220074" y="2879646"/>
            <a:ext cx="14401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299FBB-B003-47EF-3B16-913F17689408}"/>
              </a:ext>
            </a:extLst>
          </p:cNvPr>
          <p:cNvCxnSpPr/>
          <p:nvPr/>
        </p:nvCxnSpPr>
        <p:spPr bwMode="auto">
          <a:xfrm>
            <a:off x="5364088" y="2780928"/>
            <a:ext cx="0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03027FC-7EFA-EF57-1996-2A46D49D1649}"/>
              </a:ext>
            </a:extLst>
          </p:cNvPr>
          <p:cNvSpPr/>
          <p:nvPr/>
        </p:nvSpPr>
        <p:spPr bwMode="auto">
          <a:xfrm>
            <a:off x="6804254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65FCD1F-8682-1D7B-0FBD-5D39B7C14F3E}"/>
              </a:ext>
            </a:extLst>
          </p:cNvPr>
          <p:cNvSpPr txBox="1"/>
          <p:nvPr/>
        </p:nvSpPr>
        <p:spPr bwMode="auto">
          <a:xfrm>
            <a:off x="6804254" y="276423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9E487F9-B1A1-64DA-3D05-592338515067}"/>
              </a:ext>
            </a:extLst>
          </p:cNvPr>
          <p:cNvCxnSpPr>
            <a:stCxn id="20" idx="3"/>
            <a:endCxn id="34" idx="1"/>
          </p:cNvCxnSpPr>
          <p:nvPr/>
        </p:nvCxnSpPr>
        <p:spPr bwMode="auto">
          <a:xfrm>
            <a:off x="6516220" y="2884294"/>
            <a:ext cx="2880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C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08008E5-01FA-0A96-CEDB-015A210932AF}"/>
              </a:ext>
            </a:extLst>
          </p:cNvPr>
          <p:cNvSpPr/>
          <p:nvPr/>
        </p:nvSpPr>
        <p:spPr bwMode="auto">
          <a:xfrm>
            <a:off x="395530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024D5DD-6CB7-CA9E-2E0C-3747C7C07447}"/>
              </a:ext>
            </a:extLst>
          </p:cNvPr>
          <p:cNvSpPr txBox="1"/>
          <p:nvPr/>
        </p:nvSpPr>
        <p:spPr bwMode="auto">
          <a:xfrm>
            <a:off x="395530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5BA940BE-C47B-B77F-A297-529B524E6EDD}"/>
              </a:ext>
            </a:extLst>
          </p:cNvPr>
          <p:cNvSpPr/>
          <p:nvPr/>
        </p:nvSpPr>
        <p:spPr bwMode="auto">
          <a:xfrm>
            <a:off x="1564316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3D967F-190A-96C7-96DE-977DF218B89C}"/>
              </a:ext>
            </a:extLst>
          </p:cNvPr>
          <p:cNvSpPr txBox="1"/>
          <p:nvPr/>
        </p:nvSpPr>
        <p:spPr bwMode="auto">
          <a:xfrm>
            <a:off x="1564316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532A87D-CAC6-018A-074F-3CF15E09CFF8}"/>
              </a:ext>
            </a:extLst>
          </p:cNvPr>
          <p:cNvCxnSpPr>
            <a:stCxn id="41" idx="3"/>
            <a:endCxn id="43" idx="1"/>
          </p:cNvCxnSpPr>
          <p:nvPr/>
        </p:nvCxnSpPr>
        <p:spPr bwMode="auto">
          <a:xfrm>
            <a:off x="1403642" y="4180436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EDBC004-8BA4-0C10-DC50-279217C3716F}"/>
              </a:ext>
            </a:extLst>
          </p:cNvPr>
          <p:cNvSpPr/>
          <p:nvPr/>
        </p:nvSpPr>
        <p:spPr bwMode="auto">
          <a:xfrm>
            <a:off x="2915810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145AD-A811-39FD-A2B9-7D0E85E9A776}"/>
              </a:ext>
            </a:extLst>
          </p:cNvPr>
          <p:cNvSpPr txBox="1"/>
          <p:nvPr/>
        </p:nvSpPr>
        <p:spPr bwMode="auto">
          <a:xfrm>
            <a:off x="2915810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4396FED-9610-5024-7F47-F1B6E819CB79}"/>
              </a:ext>
            </a:extLst>
          </p:cNvPr>
          <p:cNvCxnSpPr>
            <a:stCxn id="43" idx="3"/>
            <a:endCxn id="46" idx="1"/>
          </p:cNvCxnSpPr>
          <p:nvPr/>
        </p:nvCxnSpPr>
        <p:spPr bwMode="auto">
          <a:xfrm flipV="1">
            <a:off x="2572428" y="4175790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B0FBDC84-83C6-F961-18F2-C82CBEA7E053}"/>
              </a:ext>
            </a:extLst>
          </p:cNvPr>
          <p:cNvSpPr/>
          <p:nvPr/>
        </p:nvSpPr>
        <p:spPr bwMode="auto">
          <a:xfrm>
            <a:off x="4211956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BE0F630-B80E-5495-6669-53CE20166B8F}"/>
              </a:ext>
            </a:extLst>
          </p:cNvPr>
          <p:cNvSpPr txBox="1"/>
          <p:nvPr/>
        </p:nvSpPr>
        <p:spPr bwMode="auto">
          <a:xfrm>
            <a:off x="4211956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23DDBC1-F9EC-3DA1-606A-AA0097327C71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 bwMode="auto">
          <a:xfrm>
            <a:off x="3923922" y="417579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9257657E-1D83-B846-1828-88C5A2097651}"/>
              </a:ext>
            </a:extLst>
          </p:cNvPr>
          <p:cNvSpPr/>
          <p:nvPr/>
        </p:nvSpPr>
        <p:spPr bwMode="auto">
          <a:xfrm>
            <a:off x="6804254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C078C6A-B7AC-ECB6-38CB-36766AA56C17}"/>
              </a:ext>
            </a:extLst>
          </p:cNvPr>
          <p:cNvSpPr txBox="1"/>
          <p:nvPr/>
        </p:nvSpPr>
        <p:spPr bwMode="auto">
          <a:xfrm>
            <a:off x="6803836" y="4069554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065D2509-6E47-9EAB-34A8-B5B3601D1C30}"/>
              </a:ext>
            </a:extLst>
          </p:cNvPr>
          <p:cNvSpPr/>
          <p:nvPr/>
        </p:nvSpPr>
        <p:spPr bwMode="auto">
          <a:xfrm>
            <a:off x="5508108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ED6F361F-A42F-ED99-EF1E-D8E8FF56A3FD}"/>
              </a:ext>
            </a:extLst>
          </p:cNvPr>
          <p:cNvSpPr txBox="1"/>
          <p:nvPr/>
        </p:nvSpPr>
        <p:spPr bwMode="auto">
          <a:xfrm>
            <a:off x="5508108" y="400030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049" name="Gerader Verbinder 2048">
            <a:extLst>
              <a:ext uri="{FF2B5EF4-FFF2-40B4-BE49-F238E27FC236}">
                <a16:creationId xmlns:a16="http://schemas.microsoft.com/office/drawing/2014/main" id="{4BEE7699-020F-6FE2-B93D-D65402A9302E}"/>
              </a:ext>
            </a:extLst>
          </p:cNvPr>
          <p:cNvCxnSpPr>
            <a:cxnSpLocks/>
            <a:endCxn id="2048" idx="1"/>
          </p:cNvCxnSpPr>
          <p:nvPr/>
        </p:nvCxnSpPr>
        <p:spPr bwMode="auto">
          <a:xfrm>
            <a:off x="5220074" y="418497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52" name="Gerader Verbinder 2051">
            <a:extLst>
              <a:ext uri="{FF2B5EF4-FFF2-40B4-BE49-F238E27FC236}">
                <a16:creationId xmlns:a16="http://schemas.microsoft.com/office/drawing/2014/main" id="{4968B9B7-354C-BC55-9E84-29D5ABF550CB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 bwMode="auto">
          <a:xfrm>
            <a:off x="6516220" y="4189618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56" name="Textfeld 2055">
            <a:extLst>
              <a:ext uri="{FF2B5EF4-FFF2-40B4-BE49-F238E27FC236}">
                <a16:creationId xmlns:a16="http://schemas.microsoft.com/office/drawing/2014/main" id="{E825550E-CCB5-0CE3-7C8E-72AEBBC65E1E}"/>
              </a:ext>
            </a:extLst>
          </p:cNvPr>
          <p:cNvSpPr txBox="1"/>
          <p:nvPr/>
        </p:nvSpPr>
        <p:spPr bwMode="auto">
          <a:xfrm>
            <a:off x="4067939" y="3203571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Delivery</a:t>
            </a:r>
            <a:endParaRPr lang="de-DE" sz="1200" dirty="0">
              <a:latin typeface="Arial" charset="0"/>
            </a:endParaRPr>
          </a:p>
        </p:txBody>
      </p:sp>
      <p:sp>
        <p:nvSpPr>
          <p:cNvPr id="2057" name="Textfeld 2056">
            <a:extLst>
              <a:ext uri="{FF2B5EF4-FFF2-40B4-BE49-F238E27FC236}">
                <a16:creationId xmlns:a16="http://schemas.microsoft.com/office/drawing/2014/main" id="{29B9DA1F-C581-2263-D3F6-27564B0C9F60}"/>
              </a:ext>
            </a:extLst>
          </p:cNvPr>
          <p:cNvSpPr txBox="1"/>
          <p:nvPr/>
        </p:nvSpPr>
        <p:spPr bwMode="auto">
          <a:xfrm>
            <a:off x="3923922" y="4437199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Deployment</a:t>
            </a:r>
            <a:endParaRPr lang="de-DE" sz="1200" dirty="0">
              <a:latin typeface="Arial" charset="0"/>
            </a:endParaRPr>
          </a:p>
        </p:txBody>
      </p:sp>
      <p:sp>
        <p:nvSpPr>
          <p:cNvPr id="2058" name="Rechteck 2057">
            <a:extLst>
              <a:ext uri="{FF2B5EF4-FFF2-40B4-BE49-F238E27FC236}">
                <a16:creationId xmlns:a16="http://schemas.microsoft.com/office/drawing/2014/main" id="{53297076-7778-E6A6-BBD7-5053742163E5}"/>
              </a:ext>
            </a:extLst>
          </p:cNvPr>
          <p:cNvSpPr/>
          <p:nvPr/>
        </p:nvSpPr>
        <p:spPr bwMode="auto">
          <a:xfrm>
            <a:off x="5724128" y="1340768"/>
            <a:ext cx="216024" cy="21602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9" name="Rechteck 2058">
            <a:extLst>
              <a:ext uri="{FF2B5EF4-FFF2-40B4-BE49-F238E27FC236}">
                <a16:creationId xmlns:a16="http://schemas.microsoft.com/office/drawing/2014/main" id="{1EAC33D4-6F41-8C00-25FB-DFDFB332BEDC}"/>
              </a:ext>
            </a:extLst>
          </p:cNvPr>
          <p:cNvSpPr/>
          <p:nvPr/>
        </p:nvSpPr>
        <p:spPr bwMode="auto">
          <a:xfrm>
            <a:off x="5724128" y="1615764"/>
            <a:ext cx="216024" cy="216024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0" name="Textfeld 2059">
            <a:extLst>
              <a:ext uri="{FF2B5EF4-FFF2-40B4-BE49-F238E27FC236}">
                <a16:creationId xmlns:a16="http://schemas.microsoft.com/office/drawing/2014/main" id="{EA914E8C-424C-CBD8-1DD0-530A04D6CCCE}"/>
              </a:ext>
            </a:extLst>
          </p:cNvPr>
          <p:cNvSpPr txBox="1"/>
          <p:nvPr/>
        </p:nvSpPr>
        <p:spPr bwMode="auto">
          <a:xfrm>
            <a:off x="6012164" y="1333361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AUTOMATIC</a:t>
            </a:r>
          </a:p>
        </p:txBody>
      </p:sp>
      <p:sp>
        <p:nvSpPr>
          <p:cNvPr id="2061" name="Textfeld 2060">
            <a:extLst>
              <a:ext uri="{FF2B5EF4-FFF2-40B4-BE49-F238E27FC236}">
                <a16:creationId xmlns:a16="http://schemas.microsoft.com/office/drawing/2014/main" id="{C3C57DFD-6B75-EDE5-93CD-9A88F78601F8}"/>
              </a:ext>
            </a:extLst>
          </p:cNvPr>
          <p:cNvSpPr txBox="1"/>
          <p:nvPr/>
        </p:nvSpPr>
        <p:spPr bwMode="auto">
          <a:xfrm>
            <a:off x="6084168" y="1615764"/>
            <a:ext cx="792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2659</Words>
  <Application>Microsoft Macintosh PowerPoint</Application>
  <PresentationFormat>Bildschirmpräsentation (4:3)</PresentationFormat>
  <Paragraphs>553</Paragraphs>
  <Slides>44</Slides>
  <Notes>34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44</vt:i4>
      </vt:variant>
    </vt:vector>
  </HeadingPairs>
  <TitlesOfParts>
    <vt:vector size="50" baseType="lpstr">
      <vt:lpstr>Arial</vt:lpstr>
      <vt:lpstr>Consolas</vt:lpstr>
      <vt:lpstr>Monotype Sorts</vt:lpstr>
      <vt:lpstr>Times New Roman</vt:lpstr>
      <vt:lpstr>vorlneu</vt:lpstr>
      <vt:lpstr>Benutzerdefiniertes Design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Jan Lühr</cp:lastModifiedBy>
  <cp:revision>354</cp:revision>
  <cp:lastPrinted>1996-08-01T16:36:58Z</cp:lastPrinted>
  <dcterms:created xsi:type="dcterms:W3CDTF">2024-05-03T10:07:43Z</dcterms:created>
  <dcterms:modified xsi:type="dcterms:W3CDTF">2024-09-06T08:49:08Z</dcterms:modified>
</cp:coreProperties>
</file>