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7"/>
  </p:notesMasterIdLst>
  <p:handoutMasterIdLst>
    <p:handoutMasterId r:id="rId48"/>
  </p:handoutMasterIdLst>
  <p:sldIdLst>
    <p:sldId id="623" r:id="rId3"/>
    <p:sldId id="626" r:id="rId4"/>
    <p:sldId id="627" r:id="rId5"/>
    <p:sldId id="587" r:id="rId6"/>
    <p:sldId id="590" r:id="rId7"/>
    <p:sldId id="601" r:id="rId8"/>
    <p:sldId id="602" r:id="rId9"/>
    <p:sldId id="603" r:id="rId10"/>
    <p:sldId id="600" r:id="rId11"/>
    <p:sldId id="604" r:id="rId12"/>
    <p:sldId id="597" r:id="rId13"/>
    <p:sldId id="596" r:id="rId14"/>
    <p:sldId id="636" r:id="rId15"/>
    <p:sldId id="589" r:id="rId16"/>
    <p:sldId id="637" r:id="rId17"/>
    <p:sldId id="605" r:id="rId18"/>
    <p:sldId id="593" r:id="rId19"/>
    <p:sldId id="606" r:id="rId20"/>
    <p:sldId id="592" r:id="rId21"/>
    <p:sldId id="608" r:id="rId22"/>
    <p:sldId id="634" r:id="rId23"/>
    <p:sldId id="635" r:id="rId24"/>
    <p:sldId id="591" r:id="rId25"/>
    <p:sldId id="607" r:id="rId26"/>
    <p:sldId id="630" r:id="rId27"/>
    <p:sldId id="631" r:id="rId28"/>
    <p:sldId id="632" r:id="rId29"/>
    <p:sldId id="629" r:id="rId30"/>
    <p:sldId id="628" r:id="rId31"/>
    <p:sldId id="633" r:id="rId32"/>
    <p:sldId id="609" r:id="rId33"/>
    <p:sldId id="610" r:id="rId34"/>
    <p:sldId id="611" r:id="rId35"/>
    <p:sldId id="612" r:id="rId36"/>
    <p:sldId id="613" r:id="rId37"/>
    <p:sldId id="614" r:id="rId38"/>
    <p:sldId id="615" r:id="rId39"/>
    <p:sldId id="616" r:id="rId40"/>
    <p:sldId id="621" r:id="rId41"/>
    <p:sldId id="622" r:id="rId42"/>
    <p:sldId id="617" r:id="rId43"/>
    <p:sldId id="618" r:id="rId44"/>
    <p:sldId id="619" r:id="rId45"/>
    <p:sldId id="620" r:id="rId4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FFCC00"/>
    <a:srgbClr val="DDEEE8"/>
    <a:srgbClr val="008C5A"/>
    <a:srgbClr val="0D4F3C"/>
    <a:srgbClr val="037C03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0C7E1-BC2F-19FC-FF3D-58F301117C32}" v="433" dt="2024-06-07T09:49:5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2758" autoAdjust="0"/>
  </p:normalViewPr>
  <p:slideViewPr>
    <p:cSldViewPr>
      <p:cViewPr varScale="1">
        <p:scale>
          <a:sx n="134" d="100"/>
          <a:sy n="134" d="100"/>
        </p:scale>
        <p:origin x="26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https://encrypted-tbn0.gstatic.com/images?q=tbn:ANd9GcRAABUoTg0hRIRysVXsNZg21ojLCOSsljUElA&amp;s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54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995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38007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18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411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0280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60155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3652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6710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380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496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5727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33453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24488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400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48041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019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85785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1265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7020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823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3002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083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https://aws.amazon.com/de/devops/continuous-integration/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792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Quelle: https://b1286009.smushcdn.com/1286009/wp-content/uploads/2020/04/a-world-without-ci.cd-meme.jpg?lossy=1&amp;strip=1&amp;webp=1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433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36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08.07.2024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36287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Tag-2_4-CI_CD.pptx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964F7D-C646-8733-EA51-BA7ACA78AB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6EA141-3D84-723D-2A02-224189674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09.07.2024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Nachteile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Komplexität der Einrichtung:</a:t>
            </a:r>
          </a:p>
          <a:p>
            <a:pPr lvl="1">
              <a:buFont typeface="Arial" pitchFamily="2" charset="2"/>
              <a:buChar char="•"/>
            </a:pPr>
            <a:r>
              <a:rPr lang="de-DE" dirty="0">
                <a:ea typeface="+mn-lt"/>
                <a:cs typeface="+mn-lt"/>
              </a:rPr>
              <a:t>Hoher Aufwand für CI/CD-Implementierung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Kulturelle Anpassungen: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ea typeface="+mn-lt"/>
                <a:cs typeface="+mn-lt"/>
              </a:rPr>
              <a:t>Erfordert Veränderung der Team-Arbeitsweise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Abhängigkeit von Automatisierung: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Starkes Vertrauen auf Automatisierung kann problematisch sein, wenn die automatisierten Prozesse fehlschlagen oder Fehler enthalten</a:t>
            </a:r>
            <a:endParaRPr lang="de-DE" dirty="0"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</a:t>
            </a:r>
            <a:endParaRPr lang="de-DE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Zusätzliche Kosten für Tools und Schulungen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59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404443-982D-1DF9-5885-3696E3C5FFE1}"/>
              </a:ext>
            </a:extLst>
          </p:cNvPr>
          <p:cNvSpPr>
            <a:spLocks/>
          </p:cNvSpPr>
          <p:nvPr/>
        </p:nvSpPr>
        <p:spPr bwMode="auto">
          <a:xfrm>
            <a:off x="208164" y="1869926"/>
            <a:ext cx="2520280" cy="3240360"/>
          </a:xfrm>
          <a:prstGeom prst="roundRect">
            <a:avLst>
              <a:gd name="adj" fmla="val 32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Continous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de-DE" sz="1700" dirty="0">
                <a:solidFill>
                  <a:schemeClr val="bg1"/>
                </a:solidFill>
                <a:latin typeface="+mj-lt"/>
              </a:rPr>
              <a:t>I</a:t>
            </a:r>
            <a:r>
              <a:rPr kumimoji="0" lang="de-DE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ntegration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551F127-751F-7B71-2506-5BA943FEC7A6}"/>
              </a:ext>
            </a:extLst>
          </p:cNvPr>
          <p:cNvSpPr/>
          <p:nvPr/>
        </p:nvSpPr>
        <p:spPr bwMode="auto">
          <a:xfrm>
            <a:off x="395536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DF3095-1189-32CA-96F1-A1AB984E6268}"/>
              </a:ext>
            </a:extLst>
          </p:cNvPr>
          <p:cNvSpPr txBox="1"/>
          <p:nvPr/>
        </p:nvSpPr>
        <p:spPr bwMode="auto">
          <a:xfrm>
            <a:off x="395536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47C08C6-5EAB-CCCB-B920-B7DF9D57C25B}"/>
              </a:ext>
            </a:extLst>
          </p:cNvPr>
          <p:cNvSpPr/>
          <p:nvPr/>
        </p:nvSpPr>
        <p:spPr bwMode="auto">
          <a:xfrm>
            <a:off x="1564322" y="2636912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44BC3-6597-70F9-5D26-4065988E960A}"/>
              </a:ext>
            </a:extLst>
          </p:cNvPr>
          <p:cNvSpPr txBox="1"/>
          <p:nvPr/>
        </p:nvSpPr>
        <p:spPr bwMode="auto">
          <a:xfrm>
            <a:off x="1564322" y="2768876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F69707-104A-9B26-52F9-7943B85368DE}"/>
              </a:ext>
            </a:extLst>
          </p:cNvPr>
          <p:cNvCxnSpPr>
            <a:stCxn id="6" idx="3"/>
            <a:endCxn id="8" idx="1"/>
          </p:cNvCxnSpPr>
          <p:nvPr/>
        </p:nvCxnSpPr>
        <p:spPr bwMode="auto">
          <a:xfrm>
            <a:off x="1403648" y="2884292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50B8ACD-B42A-46B1-3148-7F6DCAFA4544}"/>
              </a:ext>
            </a:extLst>
          </p:cNvPr>
          <p:cNvSpPr/>
          <p:nvPr/>
        </p:nvSpPr>
        <p:spPr bwMode="auto">
          <a:xfrm>
            <a:off x="2915816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76D1822-80C5-25B0-AE06-B871A8D35E5C}"/>
              </a:ext>
            </a:extLst>
          </p:cNvPr>
          <p:cNvSpPr txBox="1"/>
          <p:nvPr/>
        </p:nvSpPr>
        <p:spPr bwMode="auto">
          <a:xfrm>
            <a:off x="2915816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F67580-910B-5644-90DB-1F789577A8F2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 flipV="1">
            <a:off x="2572434" y="2879646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F53674B-E1F0-BB63-61F7-654295B84079}"/>
              </a:ext>
            </a:extLst>
          </p:cNvPr>
          <p:cNvSpPr/>
          <p:nvPr/>
        </p:nvSpPr>
        <p:spPr bwMode="auto">
          <a:xfrm>
            <a:off x="4211962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C650DC-23AC-8877-43ED-871E2852141D}"/>
              </a:ext>
            </a:extLst>
          </p:cNvPr>
          <p:cNvSpPr txBox="1"/>
          <p:nvPr/>
        </p:nvSpPr>
        <p:spPr bwMode="auto">
          <a:xfrm>
            <a:off x="4211962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67974FC-86DC-6A27-C505-3A932DE7E62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 bwMode="auto">
          <a:xfrm>
            <a:off x="3923928" y="2879646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637D238-C186-AC26-E62A-63C65AC1A2CC}"/>
              </a:ext>
            </a:extLst>
          </p:cNvPr>
          <p:cNvSpPr/>
          <p:nvPr/>
        </p:nvSpPr>
        <p:spPr bwMode="auto">
          <a:xfrm>
            <a:off x="5508108" y="2632266"/>
            <a:ext cx="1008112" cy="504056"/>
          </a:xfrm>
          <a:prstGeom prst="roundRect">
            <a:avLst/>
          </a:prstGeom>
          <a:solidFill>
            <a:srgbClr val="FFCC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2B5ED6A-9B7E-0607-89AD-04C0F3D4338B}"/>
              </a:ext>
            </a:extLst>
          </p:cNvPr>
          <p:cNvSpPr txBox="1"/>
          <p:nvPr/>
        </p:nvSpPr>
        <p:spPr bwMode="auto">
          <a:xfrm>
            <a:off x="5508108" y="2694980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353084-E63B-FC52-2104-326400AA57FA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5220074" y="2879646"/>
            <a:ext cx="14401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4299FBB-B003-47EF-3B16-913F17689408}"/>
              </a:ext>
            </a:extLst>
          </p:cNvPr>
          <p:cNvCxnSpPr/>
          <p:nvPr/>
        </p:nvCxnSpPr>
        <p:spPr bwMode="auto">
          <a:xfrm>
            <a:off x="5364088" y="2780928"/>
            <a:ext cx="0" cy="2160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003027FC-7EFA-EF57-1996-2A46D49D1649}"/>
              </a:ext>
            </a:extLst>
          </p:cNvPr>
          <p:cNvSpPr/>
          <p:nvPr/>
        </p:nvSpPr>
        <p:spPr bwMode="auto">
          <a:xfrm>
            <a:off x="6804254" y="263226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5FCD1F-8682-1D7B-0FBD-5D39B7C14F3E}"/>
              </a:ext>
            </a:extLst>
          </p:cNvPr>
          <p:cNvSpPr txBox="1"/>
          <p:nvPr/>
        </p:nvSpPr>
        <p:spPr bwMode="auto">
          <a:xfrm>
            <a:off x="6804254" y="276423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9E487F9-B1A1-64DA-3D05-592338515067}"/>
              </a:ext>
            </a:extLst>
          </p:cNvPr>
          <p:cNvCxnSpPr>
            <a:stCxn id="20" idx="3"/>
            <a:endCxn id="34" idx="1"/>
          </p:cNvCxnSpPr>
          <p:nvPr/>
        </p:nvCxnSpPr>
        <p:spPr bwMode="auto">
          <a:xfrm>
            <a:off x="6516220" y="2884294"/>
            <a:ext cx="2880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CC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08008E5-01FA-0A96-CEDB-015A210932AF}"/>
              </a:ext>
            </a:extLst>
          </p:cNvPr>
          <p:cNvSpPr/>
          <p:nvPr/>
        </p:nvSpPr>
        <p:spPr bwMode="auto">
          <a:xfrm>
            <a:off x="395530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024D5DD-6CB7-CA9E-2E0C-3747C7C07447}"/>
              </a:ext>
            </a:extLst>
          </p:cNvPr>
          <p:cNvSpPr txBox="1"/>
          <p:nvPr/>
        </p:nvSpPr>
        <p:spPr bwMode="auto">
          <a:xfrm>
            <a:off x="395530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BUILDS</a:t>
            </a:r>
            <a:endParaRPr lang="de-DE" sz="9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5BA940BE-C47B-B77F-A297-529B524E6EDD}"/>
              </a:ext>
            </a:extLst>
          </p:cNvPr>
          <p:cNvSpPr/>
          <p:nvPr/>
        </p:nvSpPr>
        <p:spPr bwMode="auto">
          <a:xfrm>
            <a:off x="1564316" y="3933056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63D967F-190A-96C7-96DE-977DF218B89C}"/>
              </a:ext>
            </a:extLst>
          </p:cNvPr>
          <p:cNvSpPr txBox="1"/>
          <p:nvPr/>
        </p:nvSpPr>
        <p:spPr bwMode="auto">
          <a:xfrm>
            <a:off x="1564316" y="4065020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TEST</a:t>
            </a:r>
            <a:endParaRPr lang="de-DE" sz="16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532A87D-CAC6-018A-074F-3CF15E09CFF8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1403642" y="4180436"/>
            <a:ext cx="1606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2EDBC004-8BA4-0C10-DC50-279217C3716F}"/>
              </a:ext>
            </a:extLst>
          </p:cNvPr>
          <p:cNvSpPr/>
          <p:nvPr/>
        </p:nvSpPr>
        <p:spPr bwMode="auto">
          <a:xfrm>
            <a:off x="2915810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145AD-A811-39FD-A2B9-7D0E85E9A776}"/>
              </a:ext>
            </a:extLst>
          </p:cNvPr>
          <p:cNvSpPr txBox="1"/>
          <p:nvPr/>
        </p:nvSpPr>
        <p:spPr bwMode="auto">
          <a:xfrm>
            <a:off x="2915810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ACCEPTANCE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TEST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4396FED-9610-5024-7F47-F1B6E819CB79}"/>
              </a:ext>
            </a:extLst>
          </p:cNvPr>
          <p:cNvCxnSpPr>
            <a:stCxn id="43" idx="3"/>
            <a:endCxn id="46" idx="1"/>
          </p:cNvCxnSpPr>
          <p:nvPr/>
        </p:nvCxnSpPr>
        <p:spPr bwMode="auto">
          <a:xfrm flipV="1">
            <a:off x="2572428" y="4175790"/>
            <a:ext cx="343382" cy="46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B0FBDC84-83C6-F961-18F2-C82CBEA7E053}"/>
              </a:ext>
            </a:extLst>
          </p:cNvPr>
          <p:cNvSpPr/>
          <p:nvPr/>
        </p:nvSpPr>
        <p:spPr bwMode="auto">
          <a:xfrm>
            <a:off x="4211956" y="392841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BE0F630-B80E-5495-6669-53CE20166B8F}"/>
              </a:ext>
            </a:extLst>
          </p:cNvPr>
          <p:cNvSpPr txBox="1"/>
          <p:nvPr/>
        </p:nvSpPr>
        <p:spPr bwMode="auto">
          <a:xfrm>
            <a:off x="4211956" y="399112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STAGING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023DDBC1-F9EC-3DA1-606A-AA0097327C71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 bwMode="auto">
          <a:xfrm>
            <a:off x="3923922" y="417579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9257657E-1D83-B846-1828-88C5A2097651}"/>
              </a:ext>
            </a:extLst>
          </p:cNvPr>
          <p:cNvSpPr/>
          <p:nvPr/>
        </p:nvSpPr>
        <p:spPr bwMode="auto">
          <a:xfrm>
            <a:off x="6804254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1C078C6A-B7AC-ECB6-38CB-36766AA56C17}"/>
              </a:ext>
            </a:extLst>
          </p:cNvPr>
          <p:cNvSpPr txBox="1"/>
          <p:nvPr/>
        </p:nvSpPr>
        <p:spPr bwMode="auto">
          <a:xfrm>
            <a:off x="6803836" y="4069554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SMOKE TESTS</a:t>
            </a:r>
          </a:p>
        </p:txBody>
      </p: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065D2509-6E47-9EAB-34A8-B5B3601D1C30}"/>
              </a:ext>
            </a:extLst>
          </p:cNvPr>
          <p:cNvSpPr/>
          <p:nvPr/>
        </p:nvSpPr>
        <p:spPr bwMode="auto">
          <a:xfrm>
            <a:off x="5508108" y="3937590"/>
            <a:ext cx="1008112" cy="504056"/>
          </a:xfrm>
          <a:prstGeom prst="roundRect">
            <a:avLst/>
          </a:prstGeom>
          <a:solidFill>
            <a:schemeClr val="accent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ED6F361F-A42F-ED99-EF1E-D8E8FF56A3FD}"/>
              </a:ext>
            </a:extLst>
          </p:cNvPr>
          <p:cNvSpPr txBox="1"/>
          <p:nvPr/>
        </p:nvSpPr>
        <p:spPr bwMode="auto">
          <a:xfrm>
            <a:off x="5508108" y="4000304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DEPLOY TO</a:t>
            </a:r>
          </a:p>
          <a:p>
            <a:pPr algn="ctr" eaLnBrk="1" hangingPunct="1"/>
            <a:r>
              <a:rPr lang="de-DE" sz="900" dirty="0">
                <a:solidFill>
                  <a:schemeClr val="bg1"/>
                </a:solidFill>
                <a:latin typeface="Arial" charset="0"/>
              </a:rPr>
              <a:t>PRODUCTION</a:t>
            </a:r>
          </a:p>
        </p:txBody>
      </p:sp>
      <p:cxnSp>
        <p:nvCxnSpPr>
          <p:cNvPr id="2049" name="Gerader Verbinder 2048">
            <a:extLst>
              <a:ext uri="{FF2B5EF4-FFF2-40B4-BE49-F238E27FC236}">
                <a16:creationId xmlns:a16="http://schemas.microsoft.com/office/drawing/2014/main" id="{4BEE7699-020F-6FE2-B93D-D65402A9302E}"/>
              </a:ext>
            </a:extLst>
          </p:cNvPr>
          <p:cNvCxnSpPr>
            <a:cxnSpLocks/>
            <a:endCxn id="2048" idx="1"/>
          </p:cNvCxnSpPr>
          <p:nvPr/>
        </p:nvCxnSpPr>
        <p:spPr bwMode="auto">
          <a:xfrm>
            <a:off x="5220074" y="4184970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52" name="Gerader Verbinder 2051">
            <a:extLst>
              <a:ext uri="{FF2B5EF4-FFF2-40B4-BE49-F238E27FC236}">
                <a16:creationId xmlns:a16="http://schemas.microsoft.com/office/drawing/2014/main" id="{4968B9B7-354C-BC55-9E84-29D5ABF550CB}"/>
              </a:ext>
            </a:extLst>
          </p:cNvPr>
          <p:cNvCxnSpPr>
            <a:cxnSpLocks/>
            <a:stCxn id="63" idx="3"/>
            <a:endCxn id="55" idx="1"/>
          </p:cNvCxnSpPr>
          <p:nvPr/>
        </p:nvCxnSpPr>
        <p:spPr bwMode="auto">
          <a:xfrm>
            <a:off x="6516220" y="4189618"/>
            <a:ext cx="2880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56" name="Textfeld 2055">
            <a:extLst>
              <a:ext uri="{FF2B5EF4-FFF2-40B4-BE49-F238E27FC236}">
                <a16:creationId xmlns:a16="http://schemas.microsoft.com/office/drawing/2014/main" id="{E825550E-CCB5-0CE3-7C8E-72AEBBC65E1E}"/>
              </a:ext>
            </a:extLst>
          </p:cNvPr>
          <p:cNvSpPr txBox="1"/>
          <p:nvPr/>
        </p:nvSpPr>
        <p:spPr bwMode="auto">
          <a:xfrm>
            <a:off x="4067939" y="3203571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Delivery</a:t>
            </a:r>
            <a:endParaRPr lang="de-DE" sz="1200" dirty="0">
              <a:latin typeface="Arial" charset="0"/>
            </a:endParaRPr>
          </a:p>
        </p:txBody>
      </p:sp>
      <p:sp>
        <p:nvSpPr>
          <p:cNvPr id="2057" name="Textfeld 2056">
            <a:extLst>
              <a:ext uri="{FF2B5EF4-FFF2-40B4-BE49-F238E27FC236}">
                <a16:creationId xmlns:a16="http://schemas.microsoft.com/office/drawing/2014/main" id="{29B9DA1F-C581-2263-D3F6-27564B0C9F60}"/>
              </a:ext>
            </a:extLst>
          </p:cNvPr>
          <p:cNvSpPr txBox="1"/>
          <p:nvPr/>
        </p:nvSpPr>
        <p:spPr bwMode="auto">
          <a:xfrm>
            <a:off x="3923922" y="4437199"/>
            <a:ext cx="24916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Continuous</a:t>
            </a:r>
            <a:r>
              <a:rPr lang="de-DE" sz="1200" dirty="0">
                <a:latin typeface="Arial" charset="0"/>
              </a:rPr>
              <a:t> </a:t>
            </a:r>
            <a:r>
              <a:rPr lang="de-DE" sz="1200" dirty="0" err="1">
                <a:latin typeface="Arial" charset="0"/>
              </a:rPr>
              <a:t>Deployment</a:t>
            </a:r>
            <a:endParaRPr lang="de-DE" sz="1200" dirty="0">
              <a:latin typeface="Arial" charset="0"/>
            </a:endParaRPr>
          </a:p>
        </p:txBody>
      </p:sp>
      <p:sp>
        <p:nvSpPr>
          <p:cNvPr id="2058" name="Rechteck 2057">
            <a:extLst>
              <a:ext uri="{FF2B5EF4-FFF2-40B4-BE49-F238E27FC236}">
                <a16:creationId xmlns:a16="http://schemas.microsoft.com/office/drawing/2014/main" id="{53297076-7778-E6A6-BBD7-5053742163E5}"/>
              </a:ext>
            </a:extLst>
          </p:cNvPr>
          <p:cNvSpPr/>
          <p:nvPr/>
        </p:nvSpPr>
        <p:spPr bwMode="auto">
          <a:xfrm>
            <a:off x="5724128" y="1340768"/>
            <a:ext cx="216024" cy="21602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9" name="Rechteck 2058">
            <a:extLst>
              <a:ext uri="{FF2B5EF4-FFF2-40B4-BE49-F238E27FC236}">
                <a16:creationId xmlns:a16="http://schemas.microsoft.com/office/drawing/2014/main" id="{1EAC33D4-6F41-8C00-25FB-DFDFB332BEDC}"/>
              </a:ext>
            </a:extLst>
          </p:cNvPr>
          <p:cNvSpPr/>
          <p:nvPr/>
        </p:nvSpPr>
        <p:spPr bwMode="auto">
          <a:xfrm>
            <a:off x="5724128" y="1615764"/>
            <a:ext cx="216024" cy="216024"/>
          </a:xfrm>
          <a:prstGeom prst="rect">
            <a:avLst/>
          </a:prstGeom>
          <a:solidFill>
            <a:srgbClr val="FFCC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0" name="Textfeld 2059">
            <a:extLst>
              <a:ext uri="{FF2B5EF4-FFF2-40B4-BE49-F238E27FC236}">
                <a16:creationId xmlns:a16="http://schemas.microsoft.com/office/drawing/2014/main" id="{EA914E8C-424C-CBD8-1DD0-530A04D6CCCE}"/>
              </a:ext>
            </a:extLst>
          </p:cNvPr>
          <p:cNvSpPr txBox="1"/>
          <p:nvPr/>
        </p:nvSpPr>
        <p:spPr bwMode="auto">
          <a:xfrm>
            <a:off x="6012164" y="1333361"/>
            <a:ext cx="10081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AUTOMATIC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C3C57DFD-6B75-EDE5-93CD-9A88F78601F8}"/>
              </a:ext>
            </a:extLst>
          </p:cNvPr>
          <p:cNvSpPr txBox="1"/>
          <p:nvPr/>
        </p:nvSpPr>
        <p:spPr bwMode="auto">
          <a:xfrm>
            <a:off x="6084168" y="1615764"/>
            <a:ext cx="79208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900" dirty="0">
                <a:latin typeface="Arial" charset="0"/>
              </a:rPr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295709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3074" name="Picture 2" descr="Why the World Needs CI/CD | Flexagon">
            <a:extLst>
              <a:ext uri="{FF2B5EF4-FFF2-40B4-BE49-F238E27FC236}">
                <a16:creationId xmlns:a16="http://schemas.microsoft.com/office/drawing/2014/main" id="{6B3BD708-89D9-2A3B-48E9-3578730D2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1300162"/>
            <a:ext cx="8439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5A92F0D-F1A2-5DA4-AA64-E049BA0A98E9}"/>
              </a:ext>
            </a:extLst>
          </p:cNvPr>
          <p:cNvSpPr txBox="1"/>
          <p:nvPr/>
        </p:nvSpPr>
        <p:spPr bwMode="auto">
          <a:xfrm>
            <a:off x="3179135" y="6271812"/>
            <a:ext cx="60818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https://b1286009.smushcdn.com/1286009/wp-content/uploads/2020/04/a-world-without-ci.cd-meme.jpg?lossy=1&amp;strip=1&amp;webp=1​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0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CI/CD mit </a:t>
            </a:r>
            <a:r>
              <a:rPr lang="de-DE" b="1" dirty="0" err="1"/>
              <a:t>GitLab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Definition der (einen) Pipeline eines Projektes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Eine oder mehrere Stages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Versionierung zusammen mit Code und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Linting</a:t>
            </a:r>
            <a:r>
              <a:rPr lang="de-DE" dirty="0"/>
              <a:t> möglich (und sinnvoll)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Commits</a:t>
            </a:r>
            <a:r>
              <a:rPr lang="de-DE" dirty="0"/>
              <a:t> stoßen Pipeline 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Ausführung benötigt </a:t>
            </a:r>
            <a:r>
              <a:rPr lang="de-DE" dirty="0" err="1"/>
              <a:t>GitLab</a:t>
            </a:r>
            <a:r>
              <a:rPr lang="de-DE" dirty="0"/>
              <a:t> Runner</a:t>
            </a:r>
          </a:p>
        </p:txBody>
      </p:sp>
    </p:spTree>
    <p:extLst>
      <p:ext uri="{BB962C8B-B14F-4D97-AF65-F5344CB8AC3E}">
        <p14:creationId xmlns:p14="http://schemas.microsoft.com/office/powerpoint/2010/main" val="16912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GitLab</a:t>
            </a:r>
            <a:r>
              <a:rPr lang="de-DE" b="1" dirty="0"/>
              <a:t> Stages und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Stages werden oben in der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 Stage kann mehrere Jobs haben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Jobs einer Stage können parallel laufen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098" name="Picture 2" descr="CI/CD pipelines | GitLab">
            <a:extLst>
              <a:ext uri="{FF2B5EF4-FFF2-40B4-BE49-F238E27FC236}">
                <a16:creationId xmlns:a16="http://schemas.microsoft.com/office/drawing/2014/main" id="{C1FA6D5B-FF36-2B08-0DA1-24240B5D4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344816" cy="36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9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Skripte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Enthalten Logik eines Jobs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before_script</a:t>
            </a:r>
            <a:r>
              <a:rPr lang="de-DE" dirty="0"/>
              <a:t>: Initialisierung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script</a:t>
            </a:r>
            <a:r>
              <a:rPr lang="de-DE" dirty="0"/>
              <a:t>: Durchführung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after_script</a:t>
            </a:r>
            <a:r>
              <a:rPr lang="de-DE" dirty="0"/>
              <a:t>: Bereinigung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 </a:t>
            </a:r>
            <a:r>
              <a:rPr lang="de-DE" dirty="0" err="1"/>
              <a:t>Commands</a:t>
            </a:r>
            <a:r>
              <a:rPr lang="de-DE" dirty="0"/>
              <a:t> abhängig von konkretem </a:t>
            </a:r>
            <a:r>
              <a:rPr lang="de-DE" dirty="0" err="1"/>
              <a:t>Executor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8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1187624" y="1500180"/>
            <a:ext cx="65280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frontend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frontend..."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backend..."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aus CI/CD-Pipelines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-Ergebnisse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Testberichte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Dateien bleiben für eine gewisse Zeit verfügbar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Zugriff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Download über </a:t>
            </a:r>
            <a:r>
              <a:rPr lang="de-DE" dirty="0" err="1"/>
              <a:t>GitLab</a:t>
            </a:r>
            <a:r>
              <a:rPr lang="de-DE" dirty="0"/>
              <a:t>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Weitergabe zwischen Jobs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</a:t>
            </a:r>
            <a:r>
              <a:rPr lang="de-DE" dirty="0" err="1"/>
              <a:t>Artifacts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Standard-</a:t>
            </a:r>
            <a:r>
              <a:rPr lang="de-DE" dirty="0" err="1"/>
              <a:t>Artifacts</a:t>
            </a:r>
            <a:r>
              <a:rPr lang="de-DE" dirty="0"/>
              <a:t>: Allgemeine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Reports: Test-, Sicherheits-, Qualitätsberichte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Cache: Temporäre Dateien</a:t>
            </a:r>
          </a:p>
        </p:txBody>
      </p:sp>
    </p:spTree>
    <p:extLst>
      <p:ext uri="{BB962C8B-B14F-4D97-AF65-F5344CB8AC3E}">
        <p14:creationId xmlns:p14="http://schemas.microsoft.com/office/powerpoint/2010/main" val="10133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Artifacts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961818-9FFA-849E-34B2-1211D00DCA0E}"/>
              </a:ext>
            </a:extLst>
          </p:cNvPr>
          <p:cNvSpPr txBox="1"/>
          <p:nvPr/>
        </p:nvSpPr>
        <p:spPr bwMode="auto">
          <a:xfrm>
            <a:off x="1907704" y="1844824"/>
            <a:ext cx="65280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xelatex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mycv.tex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mycv.pdf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437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Umgebungsvariablen für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Arten von Variablen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CI/CD-Variablen: In .</a:t>
            </a:r>
            <a:r>
              <a:rPr lang="de-DE" dirty="0" err="1"/>
              <a:t>gitlab-ci.yml</a:t>
            </a:r>
            <a:r>
              <a:rPr lang="de-DE" dirty="0"/>
              <a:t>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Projekt-Variablen: Im Projekt unter Einstellungen -&gt; CI/CD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Gruppen-Variablen: Auf Gruppenebene definiert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Benutzerdefinierte Variablen: Vom Benutzer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Vordefinierte Variablen: Von </a:t>
            </a:r>
            <a:r>
              <a:rPr lang="de-DE" dirty="0" err="1"/>
              <a:t>GitLab</a:t>
            </a:r>
            <a:r>
              <a:rPr lang="de-DE" dirty="0"/>
              <a:t> bereitgestellt (z.B. CI_COMMIT_SHA)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Sicherheitsaspekte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Geschützte Variablen: Nur für geschützte </a:t>
            </a:r>
            <a:r>
              <a:rPr lang="de-DE" dirty="0" err="1"/>
              <a:t>Branches</a:t>
            </a:r>
            <a:r>
              <a:rPr lang="de-DE" dirty="0"/>
              <a:t>/Tags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Vertrauliche Variablen: Verstecken den Wert im Job-Log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7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3DCFB-96BE-78F1-0678-EC4405A4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Variables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5AC552-0471-1D6B-3FD0-5E184FD5257E}"/>
              </a:ext>
            </a:extLst>
          </p:cNvPr>
          <p:cNvSpPr txBox="1"/>
          <p:nvPr/>
        </p:nvSpPr>
        <p:spPr bwMode="auto">
          <a:xfrm>
            <a:off x="493390" y="1916832"/>
            <a:ext cx="813658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global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job1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variables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JOB_VAR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 </a:t>
            </a:r>
            <a:r>
              <a:rPr lang="de-DE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</a:t>
            </a:r>
            <a:r>
              <a:rPr lang="de-DE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variable"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20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job2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20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20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"Variables </a:t>
            </a:r>
            <a:r>
              <a:rPr lang="de-DE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de-DE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'$GLOBAL_VAR' and '$JOB_VAR'"</a:t>
            </a:r>
            <a:endParaRPr lang="de-DE" sz="20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einer Pipeline als gerichteter, azyklischer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Kombination mit Stages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Übergabe von Variablen und Artefakten möglich</a:t>
            </a:r>
          </a:p>
        </p:txBody>
      </p:sp>
    </p:spTree>
    <p:extLst>
      <p:ext uri="{BB962C8B-B14F-4D97-AF65-F5344CB8AC3E}">
        <p14:creationId xmlns:p14="http://schemas.microsoft.com/office/powerpoint/2010/main" val="415867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5D894-C205-240B-EACE-153832C5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2263B-B497-253E-3C49-6BDD6C0E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DAGs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87C53F5-2973-8FAA-CA75-10074D9757CB}"/>
              </a:ext>
            </a:extLst>
          </p:cNvPr>
          <p:cNvSpPr txBox="1"/>
          <p:nvPr/>
        </p:nvSpPr>
        <p:spPr bwMode="auto">
          <a:xfrm>
            <a:off x="323850" y="1523276"/>
            <a:ext cx="8516937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build-core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core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build-utils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utils module..."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build-deployable: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needs: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[build-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core,build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-utils]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deployable..."</a:t>
            </a:r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9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Regeln zur Steuerung der Ausführung von Jobs in CI/CD-Pipelines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Konfiguration in .</a:t>
            </a:r>
            <a:r>
              <a:rPr lang="de-DE" dirty="0" err="1"/>
              <a:t>gitlab-ci.yml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Ersetzt </a:t>
            </a:r>
            <a:r>
              <a:rPr lang="de-DE" b="1" dirty="0" err="1"/>
              <a:t>only</a:t>
            </a:r>
            <a:r>
              <a:rPr lang="de-DE" dirty="0"/>
              <a:t> und </a:t>
            </a:r>
            <a:r>
              <a:rPr lang="de-DE" b="1" dirty="0" err="1"/>
              <a:t>except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Wichtige Schlüsselwörter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if</a:t>
            </a:r>
            <a:r>
              <a:rPr lang="de-DE" dirty="0"/>
              <a:t>: Bedingungen basierend auf Variablen oder Pipeline-Status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changes</a:t>
            </a:r>
            <a:r>
              <a:rPr lang="de-DE" dirty="0"/>
              <a:t>: Bedingungen basierend auf Dateiänderungen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exists</a:t>
            </a:r>
            <a:r>
              <a:rPr lang="de-DE" dirty="0"/>
              <a:t>: Bedingungen basierend auf dem Vorhandensein von Dateien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when</a:t>
            </a:r>
            <a:r>
              <a:rPr lang="de-DE" dirty="0"/>
              <a:t>: Bestimmt, wann ein Job ausgeführt wird (</a:t>
            </a:r>
            <a:r>
              <a:rPr lang="de-DE" dirty="0" err="1"/>
              <a:t>on_success</a:t>
            </a:r>
            <a:r>
              <a:rPr lang="de-DE" dirty="0"/>
              <a:t>, </a:t>
            </a:r>
            <a:r>
              <a:rPr lang="de-DE" dirty="0" err="1"/>
              <a:t>on_failure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, </a:t>
            </a:r>
            <a:r>
              <a:rPr lang="de-DE" dirty="0" err="1"/>
              <a:t>delayed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82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Rules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BE24E27-5B7B-6348-7004-DF7AF55D9307}"/>
              </a:ext>
            </a:extLst>
          </p:cNvPr>
          <p:cNvSpPr txBox="1"/>
          <p:nvPr/>
        </p:nvSpPr>
        <p:spPr bwMode="auto">
          <a:xfrm>
            <a:off x="323850" y="1628800"/>
            <a:ext cx="88201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deploy-prod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"Deploy to production server"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rules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$CI_COMMIT_BRANCH == $CI_DEFAULT_BRANCH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5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Defaults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Zentrale Vorgaben für einzelne Keywords und Blöcke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in Jobs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2469" y="2940576"/>
            <a:ext cx="88201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docker:27.0.3-cli</a:t>
            </a:r>
          </a:p>
          <a:p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249FC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on_success</a:t>
            </a: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-image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docker push example-repo/example-app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37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 wiederverwendbarer Job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Verwendung („Erweiterung“) nach Bedarf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Überschreibung (eingeschränkt) möglich</a:t>
            </a:r>
          </a:p>
        </p:txBody>
      </p:sp>
    </p:spTree>
    <p:extLst>
      <p:ext uri="{BB962C8B-B14F-4D97-AF65-F5344CB8AC3E}">
        <p14:creationId xmlns:p14="http://schemas.microsoft.com/office/powerpoint/2010/main" val="3855720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Extension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01898" y="1488103"/>
            <a:ext cx="88201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stage: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image: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maven:3.9.8-eclipse-temurin-11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compile: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clean compile</a:t>
            </a:r>
          </a:p>
          <a:p>
            <a:endParaRPr lang="en-US" b="0" dirty="0">
              <a:solidFill>
                <a:srgbClr val="8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extends: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.maven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script: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mvn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verify</a:t>
            </a:r>
          </a:p>
        </p:txBody>
      </p:sp>
    </p:spTree>
    <p:extLst>
      <p:ext uri="{BB962C8B-B14F-4D97-AF65-F5344CB8AC3E}">
        <p14:creationId xmlns:p14="http://schemas.microsoft.com/office/powerpoint/2010/main" val="3798667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Includes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Wiederverwendung von Variablen, Jobs, Job Templates, Defaults und ganzer Pipelines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 Projektgrenzen hinweg nutzbar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300DFB-F7A0-3AE1-8D8C-2D16867CB0F9}"/>
              </a:ext>
            </a:extLst>
          </p:cNvPr>
          <p:cNvSpPr txBox="1"/>
          <p:nvPr/>
        </p:nvSpPr>
        <p:spPr bwMode="auto">
          <a:xfrm>
            <a:off x="323851" y="3356992"/>
            <a:ext cx="88201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include: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'https://gitlab.com/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myproj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/raw/main/.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tpl.yml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'templates/.before-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- project: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pipepline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-tools/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gitlab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-ci-includes'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ref: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file: 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'templates/.ci-</a:t>
            </a:r>
            <a:r>
              <a:rPr lang="en-US" b="0" dirty="0" err="1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build.yml</a:t>
            </a:r>
            <a:r>
              <a:rPr lang="en-US" b="0" dirty="0">
                <a:solidFill>
                  <a:srgbClr val="0249F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8716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Automatische Ausführung zu vorgegebenen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Manuelles Anstoßen ebenfalls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Konfiguration über </a:t>
            </a:r>
            <a:r>
              <a:rPr lang="de-DE" dirty="0" err="1"/>
              <a:t>GitLab</a:t>
            </a:r>
            <a:r>
              <a:rPr lang="de-DE" dirty="0"/>
              <a:t> GUI (erfordert </a:t>
            </a:r>
            <a:r>
              <a:rPr lang="de-DE" dirty="0" err="1"/>
              <a:t>Owner</a:t>
            </a:r>
            <a:r>
              <a:rPr lang="de-DE" dirty="0"/>
              <a:t>-Rechte)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45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in </a:t>
            </a:r>
            <a:r>
              <a:rPr lang="de-DE" altLang="de-DE" sz="1400" u="sng" dirty="0" err="1"/>
              <a:t>GitLab</a:t>
            </a:r>
            <a:r>
              <a:rPr lang="de-DE" altLang="de-DE" sz="1400" u="sng" dirty="0"/>
              <a:t> CI/CD &amp; </a:t>
            </a:r>
            <a:r>
              <a:rPr lang="de-DE" altLang="de-DE" sz="1400" u="sng" dirty="0" err="1"/>
              <a:t>gitlab-ci.yml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8809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3B985-2812-BDBB-7E9D-A28D84AB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E26268B-C609-ACA5-B6B4-D8D23D94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Scheduled</a:t>
            </a:r>
            <a:r>
              <a:rPr lang="de-DE" b="1" dirty="0"/>
              <a:t> Pipelines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25A24A35-C196-7CF1-9AA2-4202B4789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1556792"/>
            <a:ext cx="684771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06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B59C517-E785-BE9D-692C-1029CBF1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 die Grundlagen von </a:t>
            </a:r>
            <a:r>
              <a:rPr lang="de-DE" dirty="0" err="1"/>
              <a:t>GitLab</a:t>
            </a:r>
            <a:r>
              <a:rPr lang="de-DE" dirty="0"/>
              <a:t> CI/CD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 neues </a:t>
            </a:r>
            <a:r>
              <a:rPr lang="de-DE" dirty="0" err="1"/>
              <a:t>GitLab</a:t>
            </a:r>
            <a:r>
              <a:rPr lang="de-DE" dirty="0"/>
              <a:t>-Repository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.</a:t>
            </a:r>
            <a:r>
              <a:rPr lang="de-DE" dirty="0" err="1"/>
              <a:t>gitlab</a:t>
            </a:r>
            <a:r>
              <a:rPr lang="de-DE" dirty="0"/>
              <a:t>-</a:t>
            </a:r>
            <a:r>
              <a:rPr lang="de-DE" dirty="0" err="1"/>
              <a:t>ci.yml</a:t>
            </a:r>
            <a:r>
              <a:rPr lang="de-DE" dirty="0"/>
              <a:t>-Datei im Stammverzeichnis des Projekts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Schreibe eine einfache Konfiguration, die einen Job namens </a:t>
            </a:r>
            <a:r>
              <a:rPr lang="de-DE" dirty="0" err="1"/>
              <a:t>hello_world</a:t>
            </a:r>
            <a:r>
              <a:rPr lang="de-DE" dirty="0"/>
              <a:t> definiert, der "Hello, World!" ausgibt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03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1: Einführung in </a:t>
            </a:r>
            <a:r>
              <a:rPr lang="de-DE" b="1" dirty="0" err="1"/>
              <a:t>GitLab</a:t>
            </a:r>
            <a:r>
              <a:rPr lang="de-DE" b="1" dirty="0"/>
              <a:t>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47664" y="2564904"/>
            <a:ext cx="6529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"Hello, World!"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0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Stages in </a:t>
            </a:r>
            <a:r>
              <a:rPr lang="de-DE" dirty="0" err="1"/>
              <a:t>GitLab</a:t>
            </a:r>
            <a:r>
              <a:rPr lang="de-DE" dirty="0"/>
              <a:t> CI funktionieren und wie sie zur Strukturierung von Jobs verwendet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Erweitere die .</a:t>
            </a:r>
            <a:r>
              <a:rPr lang="de-DE" dirty="0" err="1"/>
              <a:t>gitlab-ci.yml</a:t>
            </a:r>
            <a:r>
              <a:rPr lang="de-DE" dirty="0"/>
              <a:t>, um zwei Stages (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test</a:t>
            </a:r>
            <a:r>
              <a:rPr lang="de-DE" dirty="0"/>
              <a:t>) zu definieren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</a:t>
            </a:r>
            <a:r>
              <a:rPr lang="de-DE" dirty="0" err="1"/>
              <a:t>build</a:t>
            </a:r>
            <a:r>
              <a:rPr lang="de-DE" dirty="0"/>
              <a:t>-Stage hinzu, der eine Dummy-Datei erstellt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einen Job in der test-Stage hinzu, der diese Datei überprüft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91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2: Verwendung von Stages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1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</a:t>
            </a:r>
            <a:r>
              <a:rPr lang="de-DE" dirty="0" err="1"/>
              <a:t>Artifacts</a:t>
            </a:r>
            <a:r>
              <a:rPr lang="de-DE" dirty="0"/>
              <a:t> verwendet, um Dateien zwischen Jobs und Stages zu teilen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build_job</a:t>
            </a:r>
            <a:r>
              <a:rPr lang="de-DE" dirty="0"/>
              <a:t>, um die dummy_file.txt als </a:t>
            </a:r>
            <a:r>
              <a:rPr lang="de-DE" dirty="0" err="1"/>
              <a:t>Artifact</a:t>
            </a:r>
            <a:r>
              <a:rPr lang="de-DE" dirty="0"/>
              <a:t> zu speichern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Ändere den </a:t>
            </a:r>
            <a:r>
              <a:rPr lang="de-DE" dirty="0" err="1"/>
              <a:t>test_job</a:t>
            </a:r>
            <a:r>
              <a:rPr lang="de-DE" dirty="0"/>
              <a:t>, um dieses </a:t>
            </a:r>
            <a:r>
              <a:rPr lang="de-DE" dirty="0" err="1"/>
              <a:t>Artifact</a:t>
            </a:r>
            <a:r>
              <a:rPr lang="de-DE" dirty="0"/>
              <a:t> herunterzuladen und zu verwenden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29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3: Verwendung von </a:t>
            </a:r>
            <a:r>
              <a:rPr lang="de-DE" b="1" dirty="0" err="1"/>
              <a:t>Artifacts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"Testing the project..."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 -l dummy_file.txt</a:t>
            </a:r>
            <a:endParaRPr lang="en-US" sz="1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3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wie man einen </a:t>
            </a:r>
            <a:r>
              <a:rPr lang="de-DE" dirty="0" err="1"/>
              <a:t>Deployment</a:t>
            </a:r>
            <a:r>
              <a:rPr lang="de-DE" dirty="0"/>
              <a:t>-Job hinzufügt und </a:t>
            </a:r>
            <a:r>
              <a:rPr lang="de-DE" dirty="0" err="1"/>
              <a:t>Artifacts</a:t>
            </a:r>
            <a:r>
              <a:rPr lang="de-DE" dirty="0"/>
              <a:t> verwendet, um </a:t>
            </a:r>
            <a:r>
              <a:rPr lang="de-DE" dirty="0" err="1"/>
              <a:t>Build</a:t>
            </a:r>
            <a:r>
              <a:rPr lang="de-DE" dirty="0"/>
              <a:t>-Artefakte zu deployen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deploy-Stage hinzu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Erstelle einen </a:t>
            </a:r>
            <a:r>
              <a:rPr lang="de-DE" dirty="0" err="1"/>
              <a:t>deploy_job</a:t>
            </a:r>
            <a:r>
              <a:rPr lang="de-DE" dirty="0"/>
              <a:t>, der das </a:t>
            </a:r>
            <a:r>
              <a:rPr lang="de-DE" dirty="0" err="1"/>
              <a:t>Artifact</a:t>
            </a:r>
            <a:r>
              <a:rPr lang="de-DE" dirty="0"/>
              <a:t> herunterlädt und einen simulierten </a:t>
            </a:r>
            <a:r>
              <a:rPr lang="de-DE" dirty="0" err="1"/>
              <a:t>Deployment</a:t>
            </a:r>
            <a:r>
              <a:rPr lang="de-DE" dirty="0"/>
              <a:t>-Prozess ausführt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324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4: Erweiterung mit einem Deploy-Job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"Building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touch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artifacts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paths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Testing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deploy_job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stage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e-DE" sz="11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script</a:t>
            </a:r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echo "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Deploying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project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- </a:t>
            </a:r>
            <a:r>
              <a:rPr lang="de-DE" sz="11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ls</a:t>
            </a:r>
            <a:r>
              <a:rPr lang="de-DE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-l dummy_file.txt</a:t>
            </a: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de-DE" sz="11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e-DE" sz="11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9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 marL="457200" indent="-457200">
              <a:buAutoNum type="arabicPeriod"/>
            </a:pPr>
            <a:r>
              <a:rPr lang="de-DE" b="1" dirty="0"/>
              <a:t>Ziel</a:t>
            </a:r>
            <a:r>
              <a:rPr lang="de-DE" dirty="0"/>
              <a:t>: Lerne, </a:t>
            </a:r>
            <a:r>
              <a:rPr lang="de-DE" dirty="0">
                <a:ea typeface="+mn-lt"/>
                <a:cs typeface="+mn-lt"/>
              </a:rPr>
              <a:t>wie man Variablen in </a:t>
            </a:r>
            <a:r>
              <a:rPr lang="de-DE" dirty="0" err="1">
                <a:ea typeface="+mn-lt"/>
                <a:cs typeface="+mn-lt"/>
              </a:rPr>
              <a:t>GitLab</a:t>
            </a:r>
            <a:r>
              <a:rPr lang="de-DE" dirty="0">
                <a:ea typeface="+mn-lt"/>
                <a:cs typeface="+mn-lt"/>
              </a:rPr>
              <a:t> CI/CD Pipelines verwenden kann, um den Entwicklungsprozess flexibler zu gestalten und die Wartbarkeit des Codes zu verbessern.</a:t>
            </a:r>
            <a:endParaRPr lang="de-DE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eine Variable DUMMY_FILE hinzu</a:t>
            </a:r>
            <a:endParaRPr lang="de-DE" dirty="0"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cs typeface="Arial"/>
              </a:rPr>
              <a:t>Ersetze alle Verweise auf "dummy_file.txt" mit der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4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>
              <a:buNone/>
            </a:pPr>
            <a:r>
              <a:rPr lang="de-DE" b="1" dirty="0"/>
              <a:t>Aufgabe 5: Einführung von Variablen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516D05-F548-F56C-DF2F-B5B2036DC0D5}"/>
              </a:ext>
            </a:extLst>
          </p:cNvPr>
          <p:cNvSpPr txBox="1"/>
          <p:nvPr/>
        </p:nvSpPr>
        <p:spPr bwMode="auto">
          <a:xfrm>
            <a:off x="2287844" y="1793569"/>
            <a:ext cx="498311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variables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DUMMY_FILE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"dummy_file.txt"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dirty="0">
                <a:solidFill>
                  <a:srgbClr val="800000"/>
                </a:solidFill>
                <a:latin typeface="Consolas"/>
              </a:rPr>
              <a:t>stages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build_job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build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"Building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touch $DUMMY_FILE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artifacts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paths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test_job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test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"Testing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  <a:p>
            <a:pPr eaLnBrk="1" hangingPunct="1"/>
            <a:br>
              <a:rPr lang="en-US" sz="1050" dirty="0">
                <a:latin typeface="Consolas"/>
              </a:rPr>
            </a:br>
            <a:r>
              <a:rPr lang="en-US" sz="1050" err="1">
                <a:solidFill>
                  <a:srgbClr val="800000"/>
                </a:solidFill>
                <a:latin typeface="Consolas"/>
              </a:rPr>
              <a:t>deploy_job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stage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deploy</a:t>
            </a:r>
          </a:p>
          <a:p>
            <a:pPr eaLnBrk="1" hangingPunct="1"/>
            <a:r>
              <a:rPr lang="en-US" sz="1050" dirty="0">
                <a:solidFill>
                  <a:srgbClr val="800000"/>
                </a:solidFill>
                <a:latin typeface="Consolas"/>
              </a:rPr>
              <a:t>  script</a:t>
            </a:r>
            <a:r>
              <a:rPr lang="en-US" sz="105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echo "Deploying the project..."</a:t>
            </a:r>
          </a:p>
          <a:p>
            <a:pPr eaLnBrk="1" hangingPunct="1"/>
            <a:r>
              <a:rPr lang="en-US" sz="1050" dirty="0">
                <a:solidFill>
                  <a:srgbClr val="3B3B3B"/>
                </a:solidFill>
                <a:latin typeface="Consolas"/>
              </a:rPr>
              <a:t>    -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ls -l $DUMMY_FILE</a:t>
            </a:r>
          </a:p>
        </p:txBody>
      </p:sp>
    </p:spTree>
    <p:extLst>
      <p:ext uri="{BB962C8B-B14F-4D97-AF65-F5344CB8AC3E}">
        <p14:creationId xmlns:p14="http://schemas.microsoft.com/office/powerpoint/2010/main" val="4156526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bedingt ausführt, basierend auf bestimmten Bedingungen wie </a:t>
            </a:r>
            <a:r>
              <a:rPr lang="de-DE" dirty="0" err="1"/>
              <a:t>Branches</a:t>
            </a:r>
            <a:r>
              <a:rPr lang="de-DE" dirty="0"/>
              <a:t> oder Tags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Modifiziere den </a:t>
            </a:r>
            <a:r>
              <a:rPr lang="de-DE" dirty="0" err="1"/>
              <a:t>deploy_job</a:t>
            </a:r>
            <a:r>
              <a:rPr lang="de-DE" dirty="0"/>
              <a:t>, um ihn nur auf dem main-Branch auszuführen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55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6: Bedingte Ausführung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619672" y="1919553"/>
            <a:ext cx="65295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variables:</a:t>
            </a:r>
            <a:endParaRPr lang="de-DE" sz="900" dirty="0">
              <a:latin typeface="Consolas"/>
            </a:endParaRPr>
          </a:p>
          <a:p>
            <a:r>
              <a:rPr lang="de-DE" sz="9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  DUMMY_FILE: "dummy_file.txt"</a:t>
            </a:r>
            <a:endParaRPr lang="de-DE" sz="900" dirty="0">
              <a:latin typeface="Consolas"/>
            </a:endParaRPr>
          </a:p>
          <a:p>
            <a:endParaRPr lang="de-DE" sz="9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900"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  <a:cs typeface="Times New Roman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$DUMMY_FILE</a:t>
            </a:r>
            <a:endParaRPr lang="de-DE" sz="900" b="0" dirty="0">
              <a:solidFill>
                <a:srgbClr val="0000FF"/>
              </a:solidFill>
              <a:effectLst/>
              <a:highlight>
                <a:srgbClr val="FFFFFF"/>
              </a:highlight>
              <a:latin typeface="Consolas"/>
              <a:cs typeface="Times New Roman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9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9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9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9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9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9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9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900" b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4757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E86C8-FEC2-33AC-46AE-0549A82F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8A90D-FDD8-2C84-D482-E2AA7BBB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</a:t>
            </a:r>
            <a:r>
              <a:rPr lang="de-DE" dirty="0"/>
              <a:t>: Verstehe, wie man Jobs parallelisiert, um die CI/CD-Pipeline zu beschleunigen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Füge mehrere Jobs in der test-Stage hinzu, die verschiedene Tests parallel ausführen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939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F2E8AEA4-8F06-E96C-F551-3CA6B4EF1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 7: Parallelisierung von Jobs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Mögliche Lösung: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DB68D3-B1CF-991D-D74F-7392734A154E}"/>
              </a:ext>
            </a:extLst>
          </p:cNvPr>
          <p:cNvSpPr txBox="1"/>
          <p:nvPr/>
        </p:nvSpPr>
        <p:spPr bwMode="auto">
          <a:xfrm>
            <a:off x="1568381" y="1853475"/>
            <a:ext cx="65295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variables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</a:t>
            </a:r>
            <a:endParaRPr lang="de-DE" sz="800" dirty="0">
              <a:latin typeface="Consolas"/>
            </a:endParaRPr>
          </a:p>
          <a:p>
            <a:r>
              <a:rPr lang="de-DE" sz="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  DUMMY_FILE</a:t>
            </a:r>
            <a:r>
              <a:rPr lang="de-DE" sz="800" dirty="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: </a:t>
            </a:r>
            <a:r>
              <a:rPr lang="de-DE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"dummy_file.txt"</a:t>
            </a:r>
            <a:endParaRPr lang="de-DE" sz="800" dirty="0">
              <a:latin typeface="Consolas"/>
            </a:endParaRPr>
          </a:p>
          <a:p>
            <a:endParaRPr lang="de-DE" sz="800" dirty="0">
              <a:solidFill>
                <a:srgbClr val="8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  <a:endParaRPr lang="de-DE" sz="800">
              <a:cs typeface="Times New Roman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build_job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build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"Building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touch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artifacts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paths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  -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test_job_1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1..."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test_job_2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"Running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test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2..."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br>
              <a:rPr lang="de-DE" sz="800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deploy_job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stage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script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echo "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Deploying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the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project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..."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ls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 -l 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$DUMMY</a:t>
            </a:r>
            <a:r>
              <a:rPr lang="de-DE" sz="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  <a:cs typeface="Times New Roman"/>
              </a:rPr>
              <a:t>_</a:t>
            </a:r>
            <a:r>
              <a:rPr lang="de-DE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cs typeface="Times New Roman"/>
              </a:rPr>
              <a:t>FILE</a:t>
            </a:r>
            <a:endParaRPr lang="de-DE" sz="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</a:t>
            </a:r>
            <a:r>
              <a:rPr lang="de-DE" sz="800" b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/>
              </a:rPr>
              <a:t>only</a:t>
            </a:r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de-DE" sz="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/>
              </a:rPr>
              <a:t>    - </a:t>
            </a:r>
            <a:r>
              <a:rPr lang="de-DE" sz="8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/>
              </a:rPr>
              <a:t>main</a:t>
            </a:r>
            <a:endParaRPr lang="de-DE" sz="800" b="0" dirty="0" err="1">
              <a:solidFill>
                <a:srgbClr val="3B3B3B"/>
              </a:solidFill>
              <a:effectLst/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848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2EB4E-4B87-3A94-66CB-0424D340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E4870A2B-DC00-A2BA-268F-0FDAE8F98A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42" y="1988071"/>
            <a:ext cx="5763716" cy="288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99503E2-B0E5-EF9C-A49A-1654D48DC941}"/>
              </a:ext>
            </a:extLst>
          </p:cNvPr>
          <p:cNvSpPr txBox="1"/>
          <p:nvPr/>
        </p:nvSpPr>
        <p:spPr bwMode="auto">
          <a:xfrm>
            <a:off x="4067944" y="6237312"/>
            <a:ext cx="53406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de-DE" sz="800" dirty="0">
                <a:latin typeface="Arial"/>
                <a:cs typeface="Arial"/>
              </a:rPr>
              <a:t>https://encrypted-tbn0.gstatic.com/images?q=tbn:ANd9GcRAABUoTg0hRIRysVXsNZg21ojLCOSsljUElA&amp;s</a:t>
            </a:r>
            <a:endParaRPr lang="de-DE" sz="800" dirty="0"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94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/>
              <a:t>Integration</a:t>
            </a:r>
            <a:r>
              <a:rPr lang="de-DE" b="1" dirty="0"/>
              <a:t>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Regelmäßiges Zusammenführen von Codeänderungen in gemeinsames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Häufige </a:t>
            </a:r>
            <a:r>
              <a:rPr lang="de-DE" b="1" dirty="0" err="1"/>
              <a:t>Commits</a:t>
            </a:r>
            <a:r>
              <a:rPr lang="de-DE" dirty="0"/>
              <a:t>: Regelmäßiges Integrieren kleiner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Builds</a:t>
            </a:r>
            <a:r>
              <a:rPr lang="de-DE" dirty="0"/>
              <a:t>: Jeder Commit triggert einen </a:t>
            </a:r>
            <a:r>
              <a:rPr lang="de-DE" dirty="0" err="1"/>
              <a:t>Build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Jeder </a:t>
            </a:r>
            <a:r>
              <a:rPr lang="de-DE" dirty="0" err="1"/>
              <a:t>Build</a:t>
            </a:r>
            <a:r>
              <a:rPr lang="de-DE" dirty="0"/>
              <a:t> wird getestet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Feedback</a:t>
            </a:r>
            <a:r>
              <a:rPr lang="de-DE" dirty="0"/>
              <a:t>: Schnelles Feedback für Entwickler bei Fehlern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Verbesserte Zusammenarbeit und Codequalität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12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Delivery</a:t>
            </a:r>
            <a:r>
              <a:rPr lang="de-DE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Sicherstellen, dass der Code jederzeit bereit für ein Release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Tests</a:t>
            </a:r>
            <a:r>
              <a:rPr lang="de-DE" dirty="0"/>
              <a:t>: Umfassende Tests zur Sicherstellung der Codequalität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Release Management</a:t>
            </a:r>
            <a:r>
              <a:rPr lang="de-DE" dirty="0"/>
              <a:t>: Vorbereitung auf häufige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 err="1"/>
              <a:t>Deployments</a:t>
            </a:r>
            <a:r>
              <a:rPr lang="de-DE" dirty="0"/>
              <a:t>: Manuelle oder automatisierte Bereitstellung in </a:t>
            </a:r>
            <a:r>
              <a:rPr lang="de-DE" dirty="0" err="1"/>
              <a:t>Staging</a:t>
            </a:r>
            <a:r>
              <a:rPr lang="de-DE" dirty="0"/>
              <a:t>-Umgebungen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 Bereitstellung neuer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Reduzierung von Risiken und Fehlern bei Releases</a:t>
            </a:r>
          </a:p>
        </p:txBody>
      </p:sp>
    </p:spTree>
    <p:extLst>
      <p:ext uri="{BB962C8B-B14F-4D97-AF65-F5344CB8AC3E}">
        <p14:creationId xmlns:p14="http://schemas.microsoft.com/office/powerpoint/2010/main" val="69968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5F4F27F-EA27-84BE-FDD1-AE4BEA6A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Continuous</a:t>
            </a:r>
            <a:r>
              <a:rPr lang="de-DE" b="1" dirty="0"/>
              <a:t> </a:t>
            </a:r>
            <a:r>
              <a:rPr lang="de-DE" b="1" u="sng" dirty="0" err="1"/>
              <a:t>Deployment</a:t>
            </a:r>
            <a:endParaRPr lang="de-DE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Vollständig automatisierte Bereitstellung in die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Schlüsselprinzipien: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Automatisierte </a:t>
            </a:r>
            <a:r>
              <a:rPr lang="de-DE" b="1" dirty="0" err="1"/>
              <a:t>Deployment</a:t>
            </a:r>
            <a:r>
              <a:rPr lang="de-DE" b="1" dirty="0"/>
              <a:t>-Pipeline</a:t>
            </a:r>
            <a:r>
              <a:rPr lang="de-DE" dirty="0"/>
              <a:t>: Kein manueller Eingriff notwendig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Monitoring</a:t>
            </a:r>
            <a:r>
              <a:rPr lang="de-DE" dirty="0"/>
              <a:t>: Kontinuierliche Überwachung und schnelle Reaktion auf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1" dirty="0"/>
              <a:t>Rollback-Strategie</a:t>
            </a:r>
            <a:r>
              <a:rPr lang="de-DE" dirty="0"/>
              <a:t>: Mechanismen zur schnellen Rücknahme fehlerhafter </a:t>
            </a:r>
            <a:r>
              <a:rPr lang="de-DE" dirty="0" err="1"/>
              <a:t>Deployments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 schnelle Veröffentlichung von Änderungen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Sofortige Reaktion auf Marktanforderungen und Benutzerfeedback</a:t>
            </a:r>
          </a:p>
        </p:txBody>
      </p:sp>
    </p:spTree>
    <p:extLst>
      <p:ext uri="{BB962C8B-B14F-4D97-AF65-F5344CB8AC3E}">
        <p14:creationId xmlns:p14="http://schemas.microsoft.com/office/powerpoint/2010/main" val="293151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61811-DDD3-CD36-300B-D3CAEEB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50ACE7-620C-13EC-C5A9-67889F05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6937" cy="54006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Vorteile von CI/CD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Schnellere Lieferung: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Schnellere Bereitstellung von Updates und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Höhere Qualität: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Regelmäßige Tests und </a:t>
            </a:r>
            <a:r>
              <a:rPr lang="de-DE" dirty="0" err="1"/>
              <a:t>Builds</a:t>
            </a:r>
            <a:r>
              <a:rPr lang="de-DE" dirty="0"/>
              <a:t> verbessern die Codequalität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Bessere Zusammenarbeit: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Förderung von Teamarbeit und kontinuierlichem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Reduzierte Risiken: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Früherkennung und Behebung von Fehlern minimiert Produktionsrisiken</a:t>
            </a:r>
          </a:p>
        </p:txBody>
      </p:sp>
    </p:spTree>
    <p:extLst>
      <p:ext uri="{BB962C8B-B14F-4D97-AF65-F5344CB8AC3E}">
        <p14:creationId xmlns:p14="http://schemas.microsoft.com/office/powerpoint/2010/main" val="15188439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2623</Words>
  <Application>Microsoft Office PowerPoint</Application>
  <PresentationFormat>Bildschirmpräsentation (4:3)</PresentationFormat>
  <Paragraphs>540</Paragraphs>
  <Slides>44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44</vt:i4>
      </vt:variant>
    </vt:vector>
  </HeadingPairs>
  <TitlesOfParts>
    <vt:vector size="50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2: Git-Workflows, CI/CD, GitLab CI </vt:lpstr>
      <vt:lpstr>Agenda</vt:lpstr>
      <vt:lpstr>Agenda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267</cp:revision>
  <cp:lastPrinted>1996-08-01T16:36:58Z</cp:lastPrinted>
  <dcterms:created xsi:type="dcterms:W3CDTF">2024-05-03T10:07:43Z</dcterms:created>
  <dcterms:modified xsi:type="dcterms:W3CDTF">2024-07-08T19:58:41Z</dcterms:modified>
</cp:coreProperties>
</file>