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</p:sldMasterIdLst>
  <p:notesMasterIdLst>
    <p:notesMasterId r:id="rId43"/>
  </p:notesMasterIdLst>
  <p:handoutMasterIdLst>
    <p:handoutMasterId r:id="rId44"/>
  </p:handoutMasterIdLst>
  <p:sldIdLst>
    <p:sldId id="604" r:id="rId4"/>
    <p:sldId id="606" r:id="rId5"/>
    <p:sldId id="607" r:id="rId6"/>
    <p:sldId id="596" r:id="rId7"/>
    <p:sldId id="287" r:id="rId8"/>
    <p:sldId id="326" r:id="rId9"/>
    <p:sldId id="443" r:id="rId10"/>
    <p:sldId id="444" r:id="rId11"/>
    <p:sldId id="445" r:id="rId12"/>
    <p:sldId id="446" r:id="rId13"/>
    <p:sldId id="447" r:id="rId14"/>
    <p:sldId id="448" r:id="rId15"/>
    <p:sldId id="449" r:id="rId16"/>
    <p:sldId id="450" r:id="rId17"/>
    <p:sldId id="451" r:id="rId18"/>
    <p:sldId id="452" r:id="rId19"/>
    <p:sldId id="453" r:id="rId20"/>
    <p:sldId id="454" r:id="rId21"/>
    <p:sldId id="597" r:id="rId22"/>
    <p:sldId id="426" r:id="rId23"/>
    <p:sldId id="427" r:id="rId24"/>
    <p:sldId id="428" r:id="rId25"/>
    <p:sldId id="429" r:id="rId26"/>
    <p:sldId id="431" r:id="rId27"/>
    <p:sldId id="455" r:id="rId28"/>
    <p:sldId id="456" r:id="rId29"/>
    <p:sldId id="457" r:id="rId30"/>
    <p:sldId id="458" r:id="rId31"/>
    <p:sldId id="459" r:id="rId32"/>
    <p:sldId id="460" r:id="rId33"/>
    <p:sldId id="461" r:id="rId34"/>
    <p:sldId id="462" r:id="rId35"/>
    <p:sldId id="463" r:id="rId36"/>
    <p:sldId id="464" r:id="rId37"/>
    <p:sldId id="466" r:id="rId38"/>
    <p:sldId id="467" r:id="rId39"/>
    <p:sldId id="598" r:id="rId40"/>
    <p:sldId id="438" r:id="rId41"/>
    <p:sldId id="468" r:id="rId42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F2F2F2"/>
    <a:srgbClr val="81CCFF"/>
    <a:srgbClr val="0249FC"/>
    <a:srgbClr val="037C03"/>
    <a:srgbClr val="FF6600"/>
    <a:srgbClr val="0D4F3C"/>
    <a:srgbClr val="FFFFFF"/>
    <a:srgbClr val="800000"/>
    <a:srgbClr val="0601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586" autoAdjust="0"/>
  </p:normalViewPr>
  <p:slideViewPr>
    <p:cSldViewPr>
      <p:cViewPr varScale="1">
        <p:scale>
          <a:sx n="104" d="100"/>
          <a:sy n="104" d="100"/>
        </p:scale>
        <p:origin x="63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5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9040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307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55030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11.06.2024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939955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Tag-2_1-Gitflow-Workflow.pptx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617D3A7-8EBE-0603-D771-E12236E2F58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0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18775ED5-B6F6-24D1-0E10-D596605D06B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11.06.2024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6424613"/>
            <a:ext cx="1939955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Tag-2_1-Gitflow-Workflow.pptx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2E7D4D8-B5A6-E1E5-01DF-B7F25F1EB9E5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1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10" Type="http://schemas.openxmlformats.org/officeDocument/2006/relationships/image" Target="../media/image16.sv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10" Type="http://schemas.openxmlformats.org/officeDocument/2006/relationships/image" Target="../media/image16.sv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10" Type="http://schemas.openxmlformats.org/officeDocument/2006/relationships/image" Target="../media/image16.sv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nvie.com/posts/a-successful-git-branching-model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nvie.com/posts/a-successful-git-branching-model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5471839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2: Vertiefung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-Workflow, CI/CD &amp;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 CI 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18.06.2024,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development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1883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2848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Development Branch</a:t>
            </a:r>
          </a:p>
          <a:p>
            <a:r>
              <a:rPr lang="de-DE" altLang="de-DE" dirty="0"/>
              <a:t>Häufig nur kurz als </a:t>
            </a:r>
            <a:r>
              <a:rPr lang="de-DE" altLang="de-DE" b="1" dirty="0" err="1"/>
              <a:t>dev</a:t>
            </a:r>
            <a:r>
              <a:rPr lang="de-DE" altLang="de-DE" dirty="0"/>
              <a:t> bezeichnet</a:t>
            </a:r>
          </a:p>
          <a:p>
            <a:r>
              <a:rPr lang="de-DE" altLang="de-DE" dirty="0"/>
              <a:t>Neben </a:t>
            </a:r>
            <a:r>
              <a:rPr lang="de-DE" altLang="de-DE" b="1" dirty="0" err="1"/>
              <a:t>main</a:t>
            </a:r>
            <a:r>
              <a:rPr lang="de-DE" altLang="de-DE" dirty="0"/>
              <a:t> der zweite dauerhaft existierende Branch</a:t>
            </a:r>
          </a:p>
          <a:p>
            <a:r>
              <a:rPr lang="de-DE" altLang="de-DE" dirty="0"/>
              <a:t>Dient zur Integration von Features und Bugfixes</a:t>
            </a:r>
          </a:p>
          <a:p>
            <a:r>
              <a:rPr lang="de-DE" altLang="de-DE" dirty="0"/>
              <a:t>Sollte immer eine vollfunktionsfähige Version der Software enthalten</a:t>
            </a:r>
          </a:p>
        </p:txBody>
      </p:sp>
    </p:spTree>
    <p:extLst>
      <p:ext uri="{BB962C8B-B14F-4D97-AF65-F5344CB8AC3E}">
        <p14:creationId xmlns:p14="http://schemas.microsoft.com/office/powerpoint/2010/main" val="339433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development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1883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Development Branch</a:t>
            </a:r>
          </a:p>
          <a:p>
            <a:r>
              <a:rPr lang="de-DE" altLang="de-DE" dirty="0"/>
              <a:t>Direkte </a:t>
            </a:r>
            <a:r>
              <a:rPr lang="de-DE" altLang="de-DE" dirty="0" err="1"/>
              <a:t>Commits</a:t>
            </a:r>
            <a:r>
              <a:rPr lang="de-DE" altLang="de-DE" dirty="0"/>
              <a:t> auf Development sind unüblich und sollten vermieden werden</a:t>
            </a:r>
          </a:p>
          <a:p>
            <a:r>
              <a:rPr lang="de-DE" altLang="de-DE" dirty="0"/>
              <a:t>Enthält die komplette Historie des Projekts</a:t>
            </a:r>
          </a:p>
        </p:txBody>
      </p:sp>
    </p:spTree>
    <p:extLst>
      <p:ext uri="{BB962C8B-B14F-4D97-AF65-F5344CB8AC3E}">
        <p14:creationId xmlns:p14="http://schemas.microsoft.com/office/powerpoint/2010/main" val="2588914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1883" y="5964753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Feature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Zweigen vom Development Branch ab</a:t>
            </a:r>
          </a:p>
          <a:p>
            <a:r>
              <a:rPr lang="de-DE" altLang="de-DE" dirty="0"/>
              <a:t>Entwickler entwickelt im Feature Branch getrennt von anderen </a:t>
            </a:r>
            <a:r>
              <a:rPr lang="de-DE" altLang="de-DE" dirty="0" err="1"/>
              <a:t>Branches</a:t>
            </a:r>
            <a:r>
              <a:rPr lang="de-DE" altLang="de-DE" dirty="0"/>
              <a:t> sein Feature</a:t>
            </a:r>
          </a:p>
          <a:p>
            <a:r>
              <a:rPr lang="de-DE" altLang="de-DE" dirty="0"/>
              <a:t>Isolation ermöglicht Experimente ohne andere </a:t>
            </a:r>
            <a:r>
              <a:rPr lang="de-DE" altLang="de-DE" dirty="0" err="1"/>
              <a:t>Branches</a:t>
            </a:r>
            <a:r>
              <a:rPr lang="de-DE" altLang="de-DE" dirty="0"/>
              <a:t> zu beeinflussen</a:t>
            </a:r>
          </a:p>
        </p:txBody>
      </p:sp>
    </p:spTree>
    <p:extLst>
      <p:ext uri="{BB962C8B-B14F-4D97-AF65-F5344CB8AC3E}">
        <p14:creationId xmlns:p14="http://schemas.microsoft.com/office/powerpoint/2010/main" val="2170176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1883" y="5964753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/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Feature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Oft langlebigere Feature </a:t>
            </a:r>
            <a:r>
              <a:rPr lang="de-DE" altLang="de-DE" dirty="0" err="1"/>
              <a:t>Branches</a:t>
            </a:r>
            <a:r>
              <a:rPr lang="de-DE" altLang="de-DE" dirty="0"/>
              <a:t> als bei anderen Workflows</a:t>
            </a:r>
          </a:p>
          <a:p>
            <a:pPr lvl="1"/>
            <a:r>
              <a:rPr lang="de-DE" altLang="de-DE" dirty="0"/>
              <a:t>Kann Integration von Features in Development erschweren</a:t>
            </a:r>
          </a:p>
          <a:p>
            <a:pPr lvl="1"/>
            <a:r>
              <a:rPr lang="de-DE" altLang="de-DE" dirty="0"/>
              <a:t>Entwickler ist selbst verantwortlich Änderungen vom Development zeitnah in seinen Feature Branch einzubauen, um auf einem aktuellen Stand zu bleiben</a:t>
            </a:r>
          </a:p>
          <a:p>
            <a:pPr marL="719138" lvl="1" indent="-261938">
              <a:buNone/>
            </a:pPr>
            <a:r>
              <a:rPr lang="de-DE" altLang="de-DE" dirty="0">
                <a:sym typeface="Wingdings" panose="05000000000000000000" pitchFamily="2" charset="2"/>
              </a:rPr>
              <a:t>	 Falls möglich Feature regelmäßig auf Development </a:t>
            </a:r>
            <a:r>
              <a:rPr lang="de-DE" altLang="de-DE" dirty="0" err="1">
                <a:sym typeface="Wingdings" panose="05000000000000000000" pitchFamily="2" charset="2"/>
              </a:rPr>
              <a:t>rebasen</a:t>
            </a:r>
            <a:endParaRPr lang="de-DE" altLang="de-DE" dirty="0"/>
          </a:p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63477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1883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Release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Werden für die Release Phase verwendet</a:t>
            </a:r>
          </a:p>
          <a:p>
            <a:r>
              <a:rPr lang="de-DE" altLang="de-DE" dirty="0"/>
              <a:t>Zweigen vom Development ab, wenn dieser zu einem Release bereit ist</a:t>
            </a:r>
          </a:p>
          <a:p>
            <a:r>
              <a:rPr lang="de-DE" altLang="de-DE" dirty="0"/>
              <a:t>In einem Release Branch werden keine Features mehr hinzugefügt</a:t>
            </a:r>
          </a:p>
        </p:txBody>
      </p:sp>
    </p:spTree>
    <p:extLst>
      <p:ext uri="{BB962C8B-B14F-4D97-AF65-F5344CB8AC3E}">
        <p14:creationId xmlns:p14="http://schemas.microsoft.com/office/powerpoint/2010/main" val="1996148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00B0F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glow rad="139700">
              <a:srgbClr val="FF0000">
                <a:alpha val="40000"/>
              </a:srgb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1883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Release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Enthalten ausschließlich Bugfixes und für den Anpassung für das Release</a:t>
            </a:r>
          </a:p>
          <a:p>
            <a:r>
              <a:rPr lang="de-DE" altLang="de-DE" dirty="0"/>
              <a:t>Ein Release Branch wird nach Abschluss der Anpassungen in den Main-Branch </a:t>
            </a:r>
            <a:r>
              <a:rPr lang="de-DE" altLang="de-DE" dirty="0" err="1"/>
              <a:t>gemerged</a:t>
            </a:r>
            <a:r>
              <a:rPr lang="de-DE" altLang="de-DE" dirty="0"/>
              <a:t> und gilt danach als abgeschlossen</a:t>
            </a:r>
          </a:p>
          <a:p>
            <a:r>
              <a:rPr lang="de-DE" altLang="de-DE" dirty="0"/>
              <a:t>Für das nächste Release wird ein neuer Release Branch angelegt</a:t>
            </a:r>
          </a:p>
        </p:txBody>
      </p:sp>
    </p:spTree>
    <p:extLst>
      <p:ext uri="{BB962C8B-B14F-4D97-AF65-F5344CB8AC3E}">
        <p14:creationId xmlns:p14="http://schemas.microsoft.com/office/powerpoint/2010/main" val="2270801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glow rad="101600">
              <a:srgbClr val="FF0000">
                <a:alpha val="60000"/>
              </a:srgb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1883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Release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b="1" dirty="0"/>
              <a:t>Wichtig</a:t>
            </a:r>
            <a:r>
              <a:rPr lang="de-DE" altLang="de-DE" dirty="0"/>
              <a:t>: Bugfixes und Anpassungen nach dem Release wieder in den Development Branch überführen</a:t>
            </a:r>
          </a:p>
          <a:p>
            <a:pPr lvl="1"/>
            <a:r>
              <a:rPr lang="de-DE" altLang="de-DE" dirty="0"/>
              <a:t>Sonst landen Anpassungen nur im Main-Branch</a:t>
            </a:r>
          </a:p>
          <a:p>
            <a:pPr lvl="1"/>
            <a:r>
              <a:rPr lang="de-DE" altLang="de-DE" dirty="0"/>
              <a:t>Verhindert, dass man beim nächsten Release wieder die gleichen Fehler beheben muss</a:t>
            </a:r>
          </a:p>
        </p:txBody>
      </p:sp>
    </p:spTree>
    <p:extLst>
      <p:ext uri="{BB962C8B-B14F-4D97-AF65-F5344CB8AC3E}">
        <p14:creationId xmlns:p14="http://schemas.microsoft.com/office/powerpoint/2010/main" val="2545066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rgbClr val="C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rgbClr val="F2F2F2"/>
                </a:solidFill>
                <a:latin typeface="Arial" charset="0"/>
              </a:rPr>
              <a:t>hotfix</a:t>
            </a:r>
            <a:endParaRPr lang="de-DE" sz="1200" b="1" dirty="0">
              <a:solidFill>
                <a:srgbClr val="F2F2F2"/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1883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Hotfix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dirty="0"/>
              <a:t>Sind für Hotfixes der Releases gedacht</a:t>
            </a:r>
          </a:p>
          <a:p>
            <a:r>
              <a:rPr lang="de-DE" altLang="de-DE" dirty="0"/>
              <a:t>Zweigen vom Main-Branch ab und werden nach Abschluss wieder in diesen </a:t>
            </a:r>
            <a:r>
              <a:rPr lang="de-DE" altLang="de-DE" dirty="0" err="1"/>
              <a:t>gemerged</a:t>
            </a:r>
            <a:endParaRPr lang="de-DE" altLang="de-DE" dirty="0"/>
          </a:p>
          <a:p>
            <a:r>
              <a:rPr lang="de-DE" altLang="de-DE" dirty="0"/>
              <a:t>Beheben Bugs, deren Fix nicht bis zum nächsten Release warten kann</a:t>
            </a:r>
          </a:p>
        </p:txBody>
      </p:sp>
    </p:spTree>
    <p:extLst>
      <p:ext uri="{BB962C8B-B14F-4D97-AF65-F5344CB8AC3E}">
        <p14:creationId xmlns:p14="http://schemas.microsoft.com/office/powerpoint/2010/main" val="1883317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rgbClr val="C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2F2F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main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rgbClr val="F2F2F2"/>
                </a:solidFill>
                <a:latin typeface="Arial" charset="0"/>
              </a:rPr>
              <a:t>hotfix</a:t>
            </a:r>
            <a:endParaRPr lang="de-DE" sz="1200" b="1" dirty="0">
              <a:solidFill>
                <a:srgbClr val="F2F2F2"/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2F2F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1883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9111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Hotfix </a:t>
            </a:r>
            <a:r>
              <a:rPr lang="de-DE" altLang="de-DE" b="1" dirty="0" err="1"/>
              <a:t>Branches</a:t>
            </a:r>
            <a:endParaRPr lang="de-DE" altLang="de-DE" b="1" dirty="0"/>
          </a:p>
          <a:p>
            <a:r>
              <a:rPr lang="de-DE" altLang="de-DE" b="1" dirty="0"/>
              <a:t>Wichtig auch hier</a:t>
            </a:r>
            <a:r>
              <a:rPr lang="de-DE" altLang="de-DE" dirty="0"/>
              <a:t>: Unbedingt Fixes in den Development übernehmen</a:t>
            </a:r>
            <a:br>
              <a:rPr lang="de-DE" altLang="de-DE" dirty="0"/>
            </a:br>
            <a:r>
              <a:rPr lang="de-DE" altLang="de-DE" dirty="0"/>
              <a:t>Sonst läuft man Gefahr, beim nächsten Release wieder den gleichen Fehler mit auszuliefern</a:t>
            </a:r>
          </a:p>
        </p:txBody>
      </p:sp>
    </p:spTree>
    <p:extLst>
      <p:ext uri="{BB962C8B-B14F-4D97-AF65-F5344CB8AC3E}">
        <p14:creationId xmlns:p14="http://schemas.microsoft.com/office/powerpoint/2010/main" val="856252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2437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/>
              <a:t>Beispielszenario</a:t>
            </a:r>
          </a:p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und </a:t>
            </a:r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arbeiten jeweils an eigenen Features 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495DB727-AA08-8B6C-D0CF-937ABCD4B76F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93EE887-88BB-27AE-544D-3A4C3FB05B47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D15D832-DD89-12B4-A628-58C66509656A}"/>
              </a:ext>
            </a:extLst>
          </p:cNvPr>
          <p:cNvCxnSpPr>
            <a:stCxn id="29" idx="6"/>
            <a:endCxn id="30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D1EC653-1BB8-8B7C-7BE3-53DC1FC9DC68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079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und </a:t>
            </a:r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beginnen gleichzeitig, indem sie sich den aktuellen </a:t>
            </a:r>
            <a:r>
              <a:rPr lang="de-DE" altLang="de-DE" kern="0" dirty="0" err="1"/>
              <a:t>dev</a:t>
            </a:r>
            <a:r>
              <a:rPr lang="de-DE" altLang="de-DE" kern="0" dirty="0"/>
              <a:t> aus dem Repository abrufen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9BB082B5-C4C4-3592-FFC4-57F4C5D28F57}"/>
              </a:ext>
            </a:extLst>
          </p:cNvPr>
          <p:cNvSpPr txBox="1"/>
          <p:nvPr/>
        </p:nvSpPr>
        <p:spPr bwMode="auto">
          <a:xfrm>
            <a:off x="1259632" y="5001153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663D904-4999-A4B8-E12E-33C332BAE596}"/>
              </a:ext>
            </a:extLst>
          </p:cNvPr>
          <p:cNvSpPr txBox="1"/>
          <p:nvPr/>
        </p:nvSpPr>
        <p:spPr bwMode="auto">
          <a:xfrm>
            <a:off x="6372200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6ABD857-43DD-BB4C-9BE7-F6A7FA989F58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FFC2096-14EA-F026-5D98-7A4D45BC5474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9D6E0AFA-E2FB-41C2-FB5E-4D788D6A965D}"/>
              </a:ext>
            </a:extLst>
          </p:cNvPr>
          <p:cNvCxnSpPr>
            <a:stCxn id="4" idx="6"/>
            <a:endCxn id="5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47B20EFB-95B8-53A3-6FCC-85CEBF638179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299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erstellt lokal einen eigenen Feature Branch und fügt diesem zwei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hinzu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25C3744-887E-42FF-5719-0D58AA3A27E3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18600ADB-F353-A460-471B-1DCCCE0A8D95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AAE28786-63AE-5C80-3854-5311299D8423}"/>
              </a:ext>
            </a:extLst>
          </p:cNvPr>
          <p:cNvCxnSpPr>
            <a:stCxn id="25" idx="6"/>
            <a:endCxn id="26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5E2F75C-BA8C-2205-5609-6D125F034853}"/>
              </a:ext>
            </a:extLst>
          </p:cNvPr>
          <p:cNvSpPr/>
          <p:nvPr/>
        </p:nvSpPr>
        <p:spPr bwMode="auto">
          <a:xfrm>
            <a:off x="6077491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stCxn id="43" idx="6"/>
            <a:endCxn id="44" idx="2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6A856975-E237-5A6E-ECBB-217020ED10D4}"/>
              </a:ext>
            </a:extLst>
          </p:cNvPr>
          <p:cNvSpPr/>
          <p:nvPr/>
        </p:nvSpPr>
        <p:spPr bwMode="auto">
          <a:xfrm>
            <a:off x="6581547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F1BBB68B-29CF-2448-C8FF-83970E22B739}"/>
              </a:ext>
            </a:extLst>
          </p:cNvPr>
          <p:cNvCxnSpPr>
            <a:endCxn id="46" idx="2"/>
          </p:cNvCxnSpPr>
          <p:nvPr/>
        </p:nvCxnSpPr>
        <p:spPr bwMode="auto">
          <a:xfrm>
            <a:off x="6365523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E29D4BA9-ECFD-E7CA-95BE-2413157C8A45}"/>
              </a:ext>
            </a:extLst>
          </p:cNvPr>
          <p:cNvSpPr/>
          <p:nvPr/>
        </p:nvSpPr>
        <p:spPr bwMode="auto">
          <a:xfrm>
            <a:off x="7085603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7D919EA-79C8-8461-DDB9-E7EAAD35C631}"/>
              </a:ext>
            </a:extLst>
          </p:cNvPr>
          <p:cNvCxnSpPr>
            <a:endCxn id="48" idx="2"/>
          </p:cNvCxnSpPr>
          <p:nvPr/>
        </p:nvCxnSpPr>
        <p:spPr bwMode="auto">
          <a:xfrm>
            <a:off x="6869579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0663D904-4999-A4B8-E12E-33C332BAE596}"/>
              </a:ext>
            </a:extLst>
          </p:cNvPr>
          <p:cNvSpPr txBox="1"/>
          <p:nvPr/>
        </p:nvSpPr>
        <p:spPr bwMode="auto">
          <a:xfrm>
            <a:off x="7373635" y="5010684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359A8E6-CDC4-41B0-3500-8060855B2167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4C77F71-56A2-22D5-319C-9A401EF19061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973876-62FA-EBA2-229B-EE9A3FC99581}"/>
              </a:ext>
            </a:extLst>
          </p:cNvPr>
          <p:cNvCxnSpPr>
            <a:endCxn id="6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A6AF703-5860-6BF0-151F-936537F6E5EB}"/>
              </a:ext>
            </a:extLst>
          </p:cNvPr>
          <p:cNvSpPr txBox="1"/>
          <p:nvPr/>
        </p:nvSpPr>
        <p:spPr bwMode="auto">
          <a:xfrm>
            <a:off x="2267744" y="5583941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BAA9447F-400A-E417-B1CB-58454C96BA73}"/>
              </a:ext>
            </a:extLst>
          </p:cNvPr>
          <p:cNvCxnSpPr>
            <a:cxnSpLocks/>
            <a:stCxn id="26" idx="6"/>
            <a:endCxn id="4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B7301B8D-084B-B42E-C926-08183144E367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7304FB9-DE17-1624-EBF5-212102D74652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306015F3-BBC0-EFEF-6CCE-0BBFF02C43AD}"/>
              </a:ext>
            </a:extLst>
          </p:cNvPr>
          <p:cNvCxnSpPr>
            <a:stCxn id="16" idx="6"/>
            <a:endCxn id="17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4E555665-DCC8-3244-6A75-4C6AA3DF9253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792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erstellt für sein Feature ebenfalls einen eigenen Branch und fügt einen Commit hinzu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6D89ADB-0954-B489-FAED-8F44819A4E3F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628212A-05C7-D0DE-305A-86A6830DF9BE}"/>
              </a:ext>
            </a:extLst>
          </p:cNvPr>
          <p:cNvCxnSpPr>
            <a:cxnSpLocks/>
            <a:stCxn id="43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A4D3404-BAEF-2BB7-054B-6F4F1CB54154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0DB3A6C-7C12-FCF7-B574-01E456C9D0F1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34226B1C-6065-015F-9D6A-557035973044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88508BB-AEF3-9531-B3FD-8224708DDDE4}"/>
              </a:ext>
            </a:extLst>
          </p:cNvPr>
          <p:cNvCxnSpPr>
            <a:stCxn id="13" idx="6"/>
            <a:endCxn id="14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395001C6-4007-213B-6623-C0E14AE576BF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21E3E0EF-4F18-4E73-26F5-697F0F12D092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AE9C8A4F-244F-D06F-BA76-6D9E316790F9}"/>
              </a:ext>
            </a:extLst>
          </p:cNvPr>
          <p:cNvCxnSpPr>
            <a:endCxn id="17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EA04BD35-16E2-CC74-060A-40652A1ED227}"/>
              </a:ext>
            </a:extLst>
          </p:cNvPr>
          <p:cNvSpPr txBox="1"/>
          <p:nvPr/>
        </p:nvSpPr>
        <p:spPr bwMode="auto">
          <a:xfrm>
            <a:off x="2267744" y="549160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B45A75D3-24B9-1E01-BE0A-B59F7DAFF166}"/>
              </a:ext>
            </a:extLst>
          </p:cNvPr>
          <p:cNvCxnSpPr>
            <a:cxnSpLocks/>
            <a:stCxn id="14" idx="6"/>
            <a:endCxn id="16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66948247-B892-37FA-7F7B-F299DD64DCC2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4" name="Ellipse 1023">
            <a:extLst>
              <a:ext uri="{FF2B5EF4-FFF2-40B4-BE49-F238E27FC236}">
                <a16:creationId xmlns:a16="http://schemas.microsoft.com/office/drawing/2014/main" id="{17C41FFE-28BC-2A0E-D4D4-EF9A68327F4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5" name="Ellipse 1024">
            <a:extLst>
              <a:ext uri="{FF2B5EF4-FFF2-40B4-BE49-F238E27FC236}">
                <a16:creationId xmlns:a16="http://schemas.microsoft.com/office/drawing/2014/main" id="{D2F40207-7FE2-6B1C-8A15-038BC41D193C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CE3F4340-8C71-7115-EF16-FB7834E5574F}"/>
              </a:ext>
            </a:extLst>
          </p:cNvPr>
          <p:cNvCxnSpPr>
            <a:endCxn id="1025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9" name="Gerader Verbinder 1028">
            <a:extLst>
              <a:ext uri="{FF2B5EF4-FFF2-40B4-BE49-F238E27FC236}">
                <a16:creationId xmlns:a16="http://schemas.microsoft.com/office/drawing/2014/main" id="{9854CEB6-A8DF-FBB3-5B66-FEF1971062F5}"/>
              </a:ext>
            </a:extLst>
          </p:cNvPr>
          <p:cNvCxnSpPr>
            <a:cxnSpLocks/>
            <a:stCxn id="62" idx="6"/>
            <a:endCxn id="1024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0" name="Textfeld 1029">
            <a:extLst>
              <a:ext uri="{FF2B5EF4-FFF2-40B4-BE49-F238E27FC236}">
                <a16:creationId xmlns:a16="http://schemas.microsoft.com/office/drawing/2014/main" id="{086EC3FC-A197-1CDC-AD4A-853F8909B7D2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1" name="Textfeld 1030">
            <a:extLst>
              <a:ext uri="{FF2B5EF4-FFF2-40B4-BE49-F238E27FC236}">
                <a16:creationId xmlns:a16="http://schemas.microsoft.com/office/drawing/2014/main" id="{76244ED0-ED80-11DE-CF2A-459B80463A35}"/>
              </a:ext>
            </a:extLst>
          </p:cNvPr>
          <p:cNvSpPr txBox="1"/>
          <p:nvPr/>
        </p:nvSpPr>
        <p:spPr bwMode="auto">
          <a:xfrm>
            <a:off x="7397248" y="549160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032" name="Ellipse 1031">
            <a:extLst>
              <a:ext uri="{FF2B5EF4-FFF2-40B4-BE49-F238E27FC236}">
                <a16:creationId xmlns:a16="http://schemas.microsoft.com/office/drawing/2014/main" id="{1F528A99-FB0D-27E6-87DD-6B0655E71AD8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3" name="Ellipse 1032">
            <a:extLst>
              <a:ext uri="{FF2B5EF4-FFF2-40B4-BE49-F238E27FC236}">
                <a16:creationId xmlns:a16="http://schemas.microsoft.com/office/drawing/2014/main" id="{D0C7051B-0C04-E269-52C1-27AAA8562FBB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4" name="Gerader Verbinder 1033">
            <a:extLst>
              <a:ext uri="{FF2B5EF4-FFF2-40B4-BE49-F238E27FC236}">
                <a16:creationId xmlns:a16="http://schemas.microsoft.com/office/drawing/2014/main" id="{57A02531-306D-F976-D380-15A9DA9529EB}"/>
              </a:ext>
            </a:extLst>
          </p:cNvPr>
          <p:cNvCxnSpPr>
            <a:stCxn id="1032" idx="6"/>
            <a:endCxn id="103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Textfeld 1034">
            <a:extLst>
              <a:ext uri="{FF2B5EF4-FFF2-40B4-BE49-F238E27FC236}">
                <a16:creationId xmlns:a16="http://schemas.microsoft.com/office/drawing/2014/main" id="{C472CBA2-6556-4164-6858-4DCC706B293A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91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Beide können ihre Änderungen ohne Konflikte ins </a:t>
            </a:r>
            <a:r>
              <a:rPr lang="de-DE" altLang="de-DE" kern="0" dirty="0" err="1"/>
              <a:t>GitLab</a:t>
            </a:r>
            <a:r>
              <a:rPr lang="de-DE" altLang="de-DE" kern="0" dirty="0"/>
              <a:t>-Repository pushen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5" name="Textfeld 1024">
            <a:extLst>
              <a:ext uri="{FF2B5EF4-FFF2-40B4-BE49-F238E27FC236}">
                <a16:creationId xmlns:a16="http://schemas.microsoft.com/office/drawing/2014/main" id="{E1626782-74A5-8B8A-A833-F7E74C66EA58}"/>
              </a:ext>
            </a:extLst>
          </p:cNvPr>
          <p:cNvSpPr txBox="1"/>
          <p:nvPr/>
        </p:nvSpPr>
        <p:spPr bwMode="auto">
          <a:xfrm>
            <a:off x="2267744" y="549160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4" name="Textfeld 1033">
            <a:extLst>
              <a:ext uri="{FF2B5EF4-FFF2-40B4-BE49-F238E27FC236}">
                <a16:creationId xmlns:a16="http://schemas.microsoft.com/office/drawing/2014/main" id="{26CB7D36-1689-B1B2-D87F-3760C40D3821}"/>
              </a:ext>
            </a:extLst>
          </p:cNvPr>
          <p:cNvSpPr txBox="1"/>
          <p:nvPr/>
        </p:nvSpPr>
        <p:spPr bwMode="auto">
          <a:xfrm>
            <a:off x="7397248" y="549160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40763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44819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28795" y="26805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5" idx="1"/>
            <a:endCxn id="1035" idx="2"/>
          </p:cNvCxnSpPr>
          <p:nvPr/>
        </p:nvCxnSpPr>
        <p:spPr bwMode="auto">
          <a:xfrm>
            <a:off x="6300192" y="2342862"/>
            <a:ext cx="140571" cy="3377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9" name="Textfeld 1038">
            <a:extLst>
              <a:ext uri="{FF2B5EF4-FFF2-40B4-BE49-F238E27FC236}">
                <a16:creationId xmlns:a16="http://schemas.microsoft.com/office/drawing/2014/main" id="{61F4E7F3-8540-3792-0CF5-537B93FDE50F}"/>
              </a:ext>
            </a:extLst>
          </p:cNvPr>
          <p:cNvSpPr txBox="1"/>
          <p:nvPr/>
        </p:nvSpPr>
        <p:spPr bwMode="auto">
          <a:xfrm>
            <a:off x="7263141" y="241766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4" name="Textfeld 1043">
            <a:extLst>
              <a:ext uri="{FF2B5EF4-FFF2-40B4-BE49-F238E27FC236}">
                <a16:creationId xmlns:a16="http://schemas.microsoft.com/office/drawing/2014/main" id="{B94C8ED3-9168-2BEA-7087-294CB1CDE1D0}"/>
              </a:ext>
            </a:extLst>
          </p:cNvPr>
          <p:cNvSpPr txBox="1"/>
          <p:nvPr/>
        </p:nvSpPr>
        <p:spPr bwMode="auto">
          <a:xfrm>
            <a:off x="7257856" y="278092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754392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Beide können beliebig weiter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hinzufügen und ins </a:t>
            </a:r>
            <a:r>
              <a:rPr lang="de-DE" altLang="de-DE" kern="0" dirty="0" err="1"/>
              <a:t>GitLab</a:t>
            </a:r>
            <a:r>
              <a:rPr lang="de-DE" altLang="de-DE" kern="0" dirty="0"/>
              <a:t> pushen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40763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44819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28795" y="26805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5" idx="1"/>
            <a:endCxn id="1035" idx="2"/>
          </p:cNvCxnSpPr>
          <p:nvPr/>
        </p:nvCxnSpPr>
        <p:spPr bwMode="auto">
          <a:xfrm>
            <a:off x="6300192" y="2342862"/>
            <a:ext cx="140571" cy="3377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52320" y="253978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36296" y="268380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E731EBA9-A629-80E7-D4E8-803BBB509413}"/>
              </a:ext>
            </a:extLst>
          </p:cNvPr>
          <p:cNvSpPr txBox="1"/>
          <p:nvPr/>
        </p:nvSpPr>
        <p:spPr bwMode="auto">
          <a:xfrm>
            <a:off x="7770642" y="242088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</p:spTree>
    <p:extLst>
      <p:ext uri="{BB962C8B-B14F-4D97-AF65-F5344CB8AC3E}">
        <p14:creationId xmlns:p14="http://schemas.microsoft.com/office/powerpoint/2010/main" val="2368803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008C5A"/>
                </a:solidFill>
              </a:rPr>
              <a:t>John</a:t>
            </a:r>
            <a:r>
              <a:rPr lang="de-DE" altLang="de-DE" kern="0" dirty="0"/>
              <a:t> ist mit seinem Feature fertig und erstellt einen 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-Request im </a:t>
            </a:r>
            <a:r>
              <a:rPr lang="de-DE" altLang="de-DE" kern="0" dirty="0" err="1"/>
              <a:t>GitLab</a:t>
            </a:r>
            <a:endParaRPr lang="de-DE" altLang="de-DE" kern="0" dirty="0"/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6300192" y="2204362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40763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44819" y="25365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28795" y="26805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5" idx="1"/>
            <a:endCxn id="1035" idx="2"/>
          </p:cNvCxnSpPr>
          <p:nvPr/>
        </p:nvCxnSpPr>
        <p:spPr bwMode="auto">
          <a:xfrm>
            <a:off x="6300192" y="2342862"/>
            <a:ext cx="140571" cy="3377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52320" y="253978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36296" y="268380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E731EBA9-A629-80E7-D4E8-803BBB509413}"/>
              </a:ext>
            </a:extLst>
          </p:cNvPr>
          <p:cNvSpPr txBox="1"/>
          <p:nvPr/>
        </p:nvSpPr>
        <p:spPr bwMode="auto">
          <a:xfrm>
            <a:off x="7770642" y="242088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5028515" y="3671402"/>
            <a:ext cx="864096" cy="576064"/>
          </a:xfrm>
          <a:prstGeom prst="borderCallout1">
            <a:avLst>
              <a:gd name="adj1" fmla="val 95379"/>
              <a:gd name="adj2" fmla="val 205500"/>
              <a:gd name="adj3" fmla="val 47912"/>
              <a:gd name="adj4" fmla="val 101059"/>
            </a:avLst>
          </a:prstGeom>
          <a:solidFill>
            <a:srgbClr val="008C5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</p:spTree>
    <p:extLst>
      <p:ext uri="{BB962C8B-B14F-4D97-AF65-F5344CB8AC3E}">
        <p14:creationId xmlns:p14="http://schemas.microsoft.com/office/powerpoint/2010/main" val="18444739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008C5A">
                <a:alpha val="60000"/>
              </a:srgbClr>
            </a:glow>
          </a:effectLst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Da auf </a:t>
            </a:r>
            <a:r>
              <a:rPr lang="de-DE" altLang="de-DE" kern="0" dirty="0" err="1"/>
              <a:t>dev</a:t>
            </a:r>
            <a:r>
              <a:rPr lang="de-DE" altLang="de-DE" kern="0" dirty="0"/>
              <a:t> seit Johns Feature keine </a:t>
            </a:r>
            <a:r>
              <a:rPr lang="de-DE" altLang="de-DE" kern="0" dirty="0" err="1"/>
              <a:t>Commits</a:t>
            </a:r>
            <a:r>
              <a:rPr lang="de-DE" altLang="de-DE" kern="0" dirty="0"/>
              <a:t> entstanden sind, kann Johns Branch per FF-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 eingebaut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5028515" y="3671402"/>
            <a:ext cx="864096" cy="576064"/>
          </a:xfrm>
          <a:prstGeom prst="borderCallout1">
            <a:avLst>
              <a:gd name="adj1" fmla="val 95379"/>
              <a:gd name="adj2" fmla="val 205500"/>
              <a:gd name="adj3" fmla="val 47912"/>
              <a:gd name="adj4" fmla="val 101059"/>
            </a:avLst>
          </a:prstGeom>
          <a:solidFill>
            <a:srgbClr val="008C5A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pic>
        <p:nvPicPr>
          <p:cNvPr id="31" name="Grafik 30" descr="Abzeichen Tick1 Silhouette">
            <a:extLst>
              <a:ext uri="{FF2B5EF4-FFF2-40B4-BE49-F238E27FC236}">
                <a16:creationId xmlns:a16="http://schemas.microsoft.com/office/drawing/2014/main" id="{EEB4E12C-194E-EDD5-CFAC-118F537453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88102" y="4059655"/>
            <a:ext cx="531969" cy="5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29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Stellt nun </a:t>
            </a:r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ihren MR, so entsteht das erste Mal ein Konfliktpotenzial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</p:spTree>
    <p:extLst>
      <p:ext uri="{BB962C8B-B14F-4D97-AF65-F5344CB8AC3E}">
        <p14:creationId xmlns:p14="http://schemas.microsoft.com/office/powerpoint/2010/main" val="5763567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Stehen </a:t>
            </a:r>
            <a:r>
              <a:rPr lang="de-DE" altLang="de-DE" kern="0" dirty="0">
                <a:solidFill>
                  <a:srgbClr val="7030A0"/>
                </a:solidFill>
              </a:rPr>
              <a:t>Janes</a:t>
            </a:r>
            <a:r>
              <a:rPr lang="de-DE" altLang="de-DE" kern="0" dirty="0"/>
              <a:t> Änderungen nicht in Konflikt zu </a:t>
            </a:r>
            <a:r>
              <a:rPr lang="de-DE" altLang="de-DE" kern="0" dirty="0">
                <a:solidFill>
                  <a:srgbClr val="008C5A"/>
                </a:solidFill>
              </a:rPr>
              <a:t>Johns</a:t>
            </a:r>
            <a:r>
              <a:rPr lang="de-DE" altLang="de-DE" kern="0" dirty="0"/>
              <a:t>, dann kann der 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-Request ausgeführt werden 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8363639" y="2203745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FC67DFA-DCDB-56EF-3183-4F9195494372}"/>
              </a:ext>
            </a:extLst>
          </p:cNvPr>
          <p:cNvSpPr/>
          <p:nvPr/>
        </p:nvSpPr>
        <p:spPr bwMode="auto">
          <a:xfrm>
            <a:off x="7994431" y="2206965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13A1354A-C493-F2B4-86A3-BFFE64BD9EC1}"/>
              </a:ext>
            </a:extLst>
          </p:cNvPr>
          <p:cNvCxnSpPr/>
          <p:nvPr/>
        </p:nvCxnSpPr>
        <p:spPr bwMode="auto">
          <a:xfrm>
            <a:off x="7773743" y="234855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EEE5B873-3D27-33B3-B405-42DF81F3DA10}"/>
              </a:ext>
            </a:extLst>
          </p:cNvPr>
          <p:cNvCxnSpPr>
            <a:cxnSpLocks/>
            <a:stCxn id="16" idx="2"/>
            <a:endCxn id="17" idx="6"/>
          </p:cNvCxnSpPr>
          <p:nvPr/>
        </p:nvCxnSpPr>
        <p:spPr bwMode="auto">
          <a:xfrm flipH="1">
            <a:off x="7765357" y="2350981"/>
            <a:ext cx="229074" cy="66951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FDE23EFD-CCB3-B1EA-708F-7014C502BA79}"/>
              </a:ext>
            </a:extLst>
          </p:cNvPr>
          <p:cNvSpPr txBox="1"/>
          <p:nvPr/>
        </p:nvSpPr>
        <p:spPr bwMode="auto">
          <a:xfrm>
            <a:off x="7798934" y="1755189"/>
            <a:ext cx="9045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latin typeface="Arial" charset="0"/>
              </a:rPr>
              <a:t>Merge</a:t>
            </a:r>
            <a:r>
              <a:rPr lang="de-DE" sz="1200" dirty="0">
                <a:latin typeface="Arial" charset="0"/>
              </a:rPr>
              <a:t>-Commit</a:t>
            </a:r>
          </a:p>
        </p:txBody>
      </p:sp>
      <p:pic>
        <p:nvPicPr>
          <p:cNvPr id="29" name="Grafik 28" descr="Abzeichen Tick1 Silhouette">
            <a:extLst>
              <a:ext uri="{FF2B5EF4-FFF2-40B4-BE49-F238E27FC236}">
                <a16:creationId xmlns:a16="http://schemas.microsoft.com/office/drawing/2014/main" id="{13F8C0E3-4C0F-567F-7797-A1F9D678B1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06585" y="4142782"/>
            <a:ext cx="531969" cy="5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31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 err="1"/>
              <a:t>Gitflow</a:t>
            </a:r>
            <a:r>
              <a:rPr lang="de-DE" altLang="de-DE" sz="1400" u="sng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7461927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Stehen </a:t>
            </a:r>
            <a:r>
              <a:rPr lang="de-DE" altLang="de-DE" kern="0" dirty="0">
                <a:solidFill>
                  <a:srgbClr val="7030A0"/>
                </a:solidFill>
              </a:rPr>
              <a:t>Janes</a:t>
            </a:r>
            <a:r>
              <a:rPr lang="de-DE" altLang="de-DE" kern="0" dirty="0"/>
              <a:t> Änderungen im Konflikt mit </a:t>
            </a:r>
            <a:r>
              <a:rPr lang="de-DE" altLang="de-DE" kern="0" dirty="0">
                <a:solidFill>
                  <a:srgbClr val="008C5A"/>
                </a:solidFill>
              </a:rPr>
              <a:t>Johns</a:t>
            </a:r>
            <a:r>
              <a:rPr lang="de-DE" altLang="de-DE" kern="0" dirty="0"/>
              <a:t> Änderungen, so kann der MR nicht </a:t>
            </a:r>
            <a:r>
              <a:rPr lang="de-DE" altLang="de-DE" kern="0" dirty="0" err="1"/>
              <a:t>gemerged</a:t>
            </a:r>
            <a:r>
              <a:rPr lang="de-DE" altLang="de-DE" kern="0" dirty="0"/>
              <a:t>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3" name="Textfeld 1032">
            <a:extLst>
              <a:ext uri="{FF2B5EF4-FFF2-40B4-BE49-F238E27FC236}">
                <a16:creationId xmlns:a16="http://schemas.microsoft.com/office/drawing/2014/main" id="{EED9B560-63D2-3CB8-F332-6E6A104CAA89}"/>
              </a:ext>
            </a:extLst>
          </p:cNvPr>
          <p:cNvSpPr txBox="1"/>
          <p:nvPr/>
        </p:nvSpPr>
        <p:spPr bwMode="auto">
          <a:xfrm>
            <a:off x="1314718" y="5016199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054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muss die Änderungen vom Remote </a:t>
            </a:r>
            <a:r>
              <a:rPr lang="de-DE" altLang="de-DE" kern="0" dirty="0" err="1"/>
              <a:t>dev</a:t>
            </a:r>
            <a:r>
              <a:rPr lang="de-DE" altLang="de-DE" kern="0" dirty="0"/>
              <a:t> Branch mittels </a:t>
            </a:r>
            <a:r>
              <a:rPr lang="de-DE" altLang="de-DE" kern="0" dirty="0" err="1">
                <a:latin typeface="Consolas" panose="020B0609020204030204" pitchFamily="49" charset="0"/>
              </a:rPr>
              <a:t>git</a:t>
            </a:r>
            <a:r>
              <a:rPr lang="de-DE" altLang="de-DE" kern="0" dirty="0">
                <a:latin typeface="Consolas" panose="020B0609020204030204" pitchFamily="49" charset="0"/>
              </a:rPr>
              <a:t> pull </a:t>
            </a:r>
            <a:r>
              <a:rPr lang="de-DE" altLang="de-DE" kern="0" dirty="0"/>
              <a:t>abrufen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0565951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>
                <a:solidFill>
                  <a:srgbClr val="7030A0"/>
                </a:solidFill>
              </a:rPr>
              <a:t>Jane</a:t>
            </a:r>
            <a:r>
              <a:rPr lang="de-DE" altLang="de-DE" kern="0" dirty="0"/>
              <a:t> kann nun entweder die Änderungen in ihren Branch </a:t>
            </a:r>
            <a:r>
              <a:rPr lang="de-DE" altLang="de-DE" kern="0" dirty="0" err="1"/>
              <a:t>mergen</a:t>
            </a:r>
            <a:r>
              <a:rPr lang="de-DE" altLang="de-DE" kern="0" dirty="0"/>
              <a:t> oder ihren Branch </a:t>
            </a:r>
            <a:r>
              <a:rPr lang="de-DE" altLang="de-DE" kern="0" dirty="0" err="1"/>
              <a:t>rebasen</a:t>
            </a:r>
            <a:endParaRPr lang="de-DE" altLang="de-DE" kern="0" dirty="0"/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2771800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3776146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 err="1"/>
              <a:t>Merge</a:t>
            </a:r>
            <a:endParaRPr lang="de-DE" altLang="de-DE" b="1" kern="0" dirty="0"/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0C0E5AD4-5C99-257B-E442-4A60F0A5A3F5}"/>
              </a:ext>
            </a:extLst>
          </p:cNvPr>
          <p:cNvSpPr txBox="1"/>
          <p:nvPr/>
        </p:nvSpPr>
        <p:spPr bwMode="auto">
          <a:xfrm>
            <a:off x="3391508" y="5497124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1" name="Ellipse 30">
            <a:extLst>
              <a:ext uri="{FF2B5EF4-FFF2-40B4-BE49-F238E27FC236}">
                <a16:creationId xmlns:a16="http://schemas.microsoft.com/office/drawing/2014/main" id="{400556BB-0EC2-867B-4ADA-8FD37B521E4B}"/>
              </a:ext>
            </a:extLst>
          </p:cNvPr>
          <p:cNvSpPr/>
          <p:nvPr/>
        </p:nvSpPr>
        <p:spPr bwMode="auto">
          <a:xfrm>
            <a:off x="2983826" y="5588893"/>
            <a:ext cx="288032" cy="2880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674CFC83-1380-74AC-38AF-5A64B9309694}"/>
              </a:ext>
            </a:extLst>
          </p:cNvPr>
          <p:cNvCxnSpPr>
            <a:cxnSpLocks/>
            <a:stCxn id="29" idx="6"/>
            <a:endCxn id="31" idx="2"/>
          </p:cNvCxnSpPr>
          <p:nvPr/>
        </p:nvCxnSpPr>
        <p:spPr bwMode="auto">
          <a:xfrm>
            <a:off x="2739792" y="5147562"/>
            <a:ext cx="244034" cy="58534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22624AC3-92C1-11F9-B94F-431CB003F8D9}"/>
              </a:ext>
            </a:extLst>
          </p:cNvPr>
          <p:cNvCxnSpPr/>
          <p:nvPr/>
        </p:nvCxnSpPr>
        <p:spPr bwMode="auto">
          <a:xfrm>
            <a:off x="2771800" y="573701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BE98A0AA-C8FD-B927-5531-21A9BE290105}"/>
              </a:ext>
            </a:extLst>
          </p:cNvPr>
          <p:cNvSpPr txBox="1"/>
          <p:nvPr/>
        </p:nvSpPr>
        <p:spPr bwMode="auto">
          <a:xfrm>
            <a:off x="2804872" y="5854139"/>
            <a:ext cx="9045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 err="1">
                <a:latin typeface="Arial" charset="0"/>
              </a:rPr>
              <a:t>Merge</a:t>
            </a:r>
            <a:r>
              <a:rPr lang="de-DE" sz="1200" dirty="0">
                <a:latin typeface="Arial" charset="0"/>
              </a:rPr>
              <a:t>-Commit</a:t>
            </a:r>
          </a:p>
        </p:txBody>
      </p:sp>
    </p:spTree>
    <p:extLst>
      <p:ext uri="{BB962C8B-B14F-4D97-AF65-F5344CB8AC3E}">
        <p14:creationId xmlns:p14="http://schemas.microsoft.com/office/powerpoint/2010/main" val="17441332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Inhaltsplatzhalter 18">
            <a:extLst>
              <a:ext uri="{FF2B5EF4-FFF2-40B4-BE49-F238E27FC236}">
                <a16:creationId xmlns:a16="http://schemas.microsoft.com/office/drawing/2014/main" id="{6FB00FD3-CCF7-3E98-00C3-D35B1CD24274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de-DE" altLang="de-DE" b="1" kern="0" dirty="0" err="1"/>
              <a:t>Rebase</a:t>
            </a:r>
            <a:endParaRPr lang="de-DE" altLang="de-DE" b="1" kern="0" dirty="0"/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664420C7-2E33-D379-2ADB-7F7358D81CB4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6012160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stCxn id="52" idx="6"/>
            <a:endCxn id="53" idx="2"/>
          </p:cNvCxnSpPr>
          <p:nvPr/>
        </p:nvCxnSpPr>
        <p:spPr bwMode="auto">
          <a:xfrm>
            <a:off x="5796136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765357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Ellipse 61">
            <a:extLst>
              <a:ext uri="{FF2B5EF4-FFF2-40B4-BE49-F238E27FC236}">
                <a16:creationId xmlns:a16="http://schemas.microsoft.com/office/drawing/2014/main" id="{CEB6DA73-2AA9-C2B1-38E4-26062E8BF055}"/>
              </a:ext>
            </a:extLst>
          </p:cNvPr>
          <p:cNvSpPr/>
          <p:nvPr/>
        </p:nvSpPr>
        <p:spPr bwMode="auto">
          <a:xfrm>
            <a:off x="1475656" y="5583941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F4D1F626-A627-8449-3166-D33B108BF585}"/>
              </a:ext>
            </a:extLst>
          </p:cNvPr>
          <p:cNvSpPr/>
          <p:nvPr/>
        </p:nvSpPr>
        <p:spPr bwMode="auto">
          <a:xfrm>
            <a:off x="1979712" y="5583941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24" name="Gerader Verbinder 1023">
            <a:extLst>
              <a:ext uri="{FF2B5EF4-FFF2-40B4-BE49-F238E27FC236}">
                <a16:creationId xmlns:a16="http://schemas.microsoft.com/office/drawing/2014/main" id="{6BE3BBD7-0857-DACB-096F-5EDC724A3141}"/>
              </a:ext>
            </a:extLst>
          </p:cNvPr>
          <p:cNvCxnSpPr>
            <a:endCxn id="63" idx="2"/>
          </p:cNvCxnSpPr>
          <p:nvPr/>
        </p:nvCxnSpPr>
        <p:spPr bwMode="auto">
          <a:xfrm>
            <a:off x="1763688" y="572795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26" name="Gerader Verbinder 1025">
            <a:extLst>
              <a:ext uri="{FF2B5EF4-FFF2-40B4-BE49-F238E27FC236}">
                <a16:creationId xmlns:a16="http://schemas.microsoft.com/office/drawing/2014/main" id="{DEAC82C2-4FD6-652F-546E-47DDD20FAFB2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 bwMode="auto">
          <a:xfrm>
            <a:off x="1266309" y="5145169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976349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760325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6300192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6465768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6969824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6753800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53" idx="6"/>
            <a:endCxn id="1041" idx="2"/>
          </p:cNvCxnSpPr>
          <p:nvPr/>
        </p:nvCxnSpPr>
        <p:spPr bwMode="auto">
          <a:xfrm>
            <a:off x="6300192" y="2348378"/>
            <a:ext cx="165576" cy="6688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10D0385A-DA23-F212-346E-05BC9987D2A9}"/>
              </a:ext>
            </a:extLst>
          </p:cNvPr>
          <p:cNvSpPr/>
          <p:nvPr/>
        </p:nvSpPr>
        <p:spPr bwMode="auto">
          <a:xfrm>
            <a:off x="2483768" y="5579948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C45BBDB-14DF-28E9-5DE5-E9D6F930A16B}"/>
              </a:ext>
            </a:extLst>
          </p:cNvPr>
          <p:cNvCxnSpPr>
            <a:endCxn id="4" idx="2"/>
          </p:cNvCxnSpPr>
          <p:nvPr/>
        </p:nvCxnSpPr>
        <p:spPr bwMode="auto">
          <a:xfrm>
            <a:off x="2267744" y="5723964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7483850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7267826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7477325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7261301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765357" y="2784148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16" name="Gewitterblitz 15">
            <a:extLst>
              <a:ext uri="{FF2B5EF4-FFF2-40B4-BE49-F238E27FC236}">
                <a16:creationId xmlns:a16="http://schemas.microsoft.com/office/drawing/2014/main" id="{E8E08F50-599E-A9F4-00B0-F1F0D7A7DF66}"/>
              </a:ext>
            </a:extLst>
          </p:cNvPr>
          <p:cNvSpPr/>
          <p:nvPr/>
        </p:nvSpPr>
        <p:spPr bwMode="auto">
          <a:xfrm>
            <a:off x="3084983" y="4042499"/>
            <a:ext cx="432048" cy="599861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CDE5F19D-44C7-ACF8-0686-57A6875A6A15}"/>
              </a:ext>
            </a:extLst>
          </p:cNvPr>
          <p:cNvSpPr/>
          <p:nvPr/>
        </p:nvSpPr>
        <p:spPr bwMode="auto">
          <a:xfrm>
            <a:off x="2945988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FD08692-60AA-155E-327D-1B84EF47ADC2}"/>
              </a:ext>
            </a:extLst>
          </p:cNvPr>
          <p:cNvSpPr/>
          <p:nvPr/>
        </p:nvSpPr>
        <p:spPr bwMode="auto">
          <a:xfrm>
            <a:off x="3450044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C26A2FFD-2D61-0216-EF88-E5DD32A7D840}"/>
              </a:ext>
            </a:extLst>
          </p:cNvPr>
          <p:cNvCxnSpPr>
            <a:endCxn id="34" idx="2"/>
          </p:cNvCxnSpPr>
          <p:nvPr/>
        </p:nvCxnSpPr>
        <p:spPr bwMode="auto">
          <a:xfrm>
            <a:off x="3234020" y="5719756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29D58F1F-0B24-DA9B-A980-9A278828318C}"/>
              </a:ext>
            </a:extLst>
          </p:cNvPr>
          <p:cNvCxnSpPr>
            <a:cxnSpLocks/>
            <a:endCxn id="33" idx="2"/>
          </p:cNvCxnSpPr>
          <p:nvPr/>
        </p:nvCxnSpPr>
        <p:spPr bwMode="auto">
          <a:xfrm>
            <a:off x="2736641" y="5136968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2F44DB99-9029-1D77-8C1B-12ED87FBB43F}"/>
              </a:ext>
            </a:extLst>
          </p:cNvPr>
          <p:cNvSpPr/>
          <p:nvPr/>
        </p:nvSpPr>
        <p:spPr bwMode="auto">
          <a:xfrm>
            <a:off x="3954100" y="557174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BC9BB9A6-A303-AC85-4546-F14EF68DC08F}"/>
              </a:ext>
            </a:extLst>
          </p:cNvPr>
          <p:cNvCxnSpPr>
            <a:endCxn id="39" idx="2"/>
          </p:cNvCxnSpPr>
          <p:nvPr/>
        </p:nvCxnSpPr>
        <p:spPr bwMode="auto">
          <a:xfrm>
            <a:off x="3738076" y="5715763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D2637C66-B69C-912B-D312-23297393470E}"/>
              </a:ext>
            </a:extLst>
          </p:cNvPr>
          <p:cNvSpPr txBox="1"/>
          <p:nvPr/>
        </p:nvSpPr>
        <p:spPr bwMode="auto">
          <a:xfrm>
            <a:off x="4286862" y="5488923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AD75F2D3-5EC6-EE23-9602-771F89D8395C}"/>
              </a:ext>
            </a:extLst>
          </p:cNvPr>
          <p:cNvCxnSpPr/>
          <p:nvPr/>
        </p:nvCxnSpPr>
        <p:spPr bwMode="auto">
          <a:xfrm>
            <a:off x="2483768" y="6165304"/>
            <a:ext cx="792088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215245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>
            <a:glow rad="101600">
              <a:srgbClr val="7030A0">
                <a:alpha val="60000"/>
              </a:srgbClr>
            </a:glow>
          </a:effectLst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cxnSpLocks/>
            <a:endCxn id="53" idx="2"/>
          </p:cNvCxnSpPr>
          <p:nvPr/>
        </p:nvCxnSpPr>
        <p:spPr bwMode="auto">
          <a:xfrm>
            <a:off x="5292080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7261301" y="2211742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5968237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256269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5796136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7448875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7952931" y="287326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7736907" y="301727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45" name="Gerader Verbinder 1044">
            <a:extLst>
              <a:ext uri="{FF2B5EF4-FFF2-40B4-BE49-F238E27FC236}">
                <a16:creationId xmlns:a16="http://schemas.microsoft.com/office/drawing/2014/main" id="{EBB148C1-A8B8-B041-AA8C-21D0A7129F78}"/>
              </a:ext>
            </a:extLst>
          </p:cNvPr>
          <p:cNvCxnSpPr>
            <a:cxnSpLocks/>
            <a:stCxn id="14" idx="6"/>
            <a:endCxn id="1041" idx="2"/>
          </p:cNvCxnSpPr>
          <p:nvPr/>
        </p:nvCxnSpPr>
        <p:spPr bwMode="auto">
          <a:xfrm>
            <a:off x="7267826" y="2350981"/>
            <a:ext cx="181049" cy="66629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6979794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6763770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8460432" y="2876481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8244408" y="3020497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8BF70588-0D08-E94F-9B8A-0134F2A42865}"/>
              </a:ext>
            </a:extLst>
          </p:cNvPr>
          <p:cNvSpPr txBox="1"/>
          <p:nvPr/>
        </p:nvSpPr>
        <p:spPr bwMode="auto">
          <a:xfrm>
            <a:off x="7632340" y="3136612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20" name="Legende: Linie 19">
            <a:extLst>
              <a:ext uri="{FF2B5EF4-FFF2-40B4-BE49-F238E27FC236}">
                <a16:creationId xmlns:a16="http://schemas.microsoft.com/office/drawing/2014/main" id="{F5EBE0C0-C235-6DF8-9C2D-27538E00FDEF}"/>
              </a:ext>
            </a:extLst>
          </p:cNvPr>
          <p:cNvSpPr/>
          <p:nvPr/>
        </p:nvSpPr>
        <p:spPr bwMode="auto">
          <a:xfrm>
            <a:off x="3096222" y="3766366"/>
            <a:ext cx="864096" cy="576064"/>
          </a:xfrm>
          <a:prstGeom prst="borderCallout1">
            <a:avLst>
              <a:gd name="adj1" fmla="val 49401"/>
              <a:gd name="adj2" fmla="val -305"/>
              <a:gd name="adj3" fmla="val 88416"/>
              <a:gd name="adj4" fmla="val -79203"/>
            </a:avLst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MR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CDE5F19D-44C7-ACF8-0686-57A6875A6A15}"/>
              </a:ext>
            </a:extLst>
          </p:cNvPr>
          <p:cNvSpPr/>
          <p:nvPr/>
        </p:nvSpPr>
        <p:spPr bwMode="auto">
          <a:xfrm>
            <a:off x="2945988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FD08692-60AA-155E-327D-1B84EF47ADC2}"/>
              </a:ext>
            </a:extLst>
          </p:cNvPr>
          <p:cNvSpPr/>
          <p:nvPr/>
        </p:nvSpPr>
        <p:spPr bwMode="auto">
          <a:xfrm>
            <a:off x="3450044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C26A2FFD-2D61-0216-EF88-E5DD32A7D840}"/>
              </a:ext>
            </a:extLst>
          </p:cNvPr>
          <p:cNvCxnSpPr>
            <a:endCxn id="34" idx="2"/>
          </p:cNvCxnSpPr>
          <p:nvPr/>
        </p:nvCxnSpPr>
        <p:spPr bwMode="auto">
          <a:xfrm>
            <a:off x="3234020" y="5719756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29D58F1F-0B24-DA9B-A980-9A278828318C}"/>
              </a:ext>
            </a:extLst>
          </p:cNvPr>
          <p:cNvCxnSpPr>
            <a:cxnSpLocks/>
            <a:endCxn id="33" idx="2"/>
          </p:cNvCxnSpPr>
          <p:nvPr/>
        </p:nvCxnSpPr>
        <p:spPr bwMode="auto">
          <a:xfrm>
            <a:off x="2736641" y="5136968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2F44DB99-9029-1D77-8C1B-12ED87FBB43F}"/>
              </a:ext>
            </a:extLst>
          </p:cNvPr>
          <p:cNvSpPr/>
          <p:nvPr/>
        </p:nvSpPr>
        <p:spPr bwMode="auto">
          <a:xfrm>
            <a:off x="3954100" y="557174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BC9BB9A6-A303-AC85-4546-F14EF68DC08F}"/>
              </a:ext>
            </a:extLst>
          </p:cNvPr>
          <p:cNvCxnSpPr>
            <a:endCxn id="39" idx="2"/>
          </p:cNvCxnSpPr>
          <p:nvPr/>
        </p:nvCxnSpPr>
        <p:spPr bwMode="auto">
          <a:xfrm>
            <a:off x="3738076" y="5715763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D2637C66-B69C-912B-D312-23297393470E}"/>
              </a:ext>
            </a:extLst>
          </p:cNvPr>
          <p:cNvSpPr txBox="1"/>
          <p:nvPr/>
        </p:nvSpPr>
        <p:spPr bwMode="auto">
          <a:xfrm>
            <a:off x="4286862" y="5488923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6" name="Inhaltsplatzhalter 18">
            <a:extLst>
              <a:ext uri="{FF2B5EF4-FFF2-40B4-BE49-F238E27FC236}">
                <a16:creationId xmlns:a16="http://schemas.microsoft.com/office/drawing/2014/main" id="{9805FE8B-B0D6-A2B8-BB23-1B5AF48F7AA7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Danach kann Jane ihre Änderungen ins </a:t>
            </a:r>
            <a:r>
              <a:rPr lang="de-DE" altLang="de-DE" kern="0" dirty="0" err="1"/>
              <a:t>GitLab</a:t>
            </a:r>
            <a:r>
              <a:rPr lang="de-DE" altLang="de-DE" kern="0" dirty="0"/>
              <a:t> pushen und der 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-Request kann erfolgreich eingebaut werden</a:t>
            </a:r>
          </a:p>
          <a:p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  <a:p>
            <a:pPr marL="0" indent="0">
              <a:buFont typeface="Arial" panose="020B0604020202020204" pitchFamily="34" charset="0"/>
              <a:buNone/>
            </a:pPr>
            <a:endParaRPr lang="de-DE" altLang="de-DE" kern="0" dirty="0"/>
          </a:p>
        </p:txBody>
      </p:sp>
      <p:pic>
        <p:nvPicPr>
          <p:cNvPr id="31" name="Grafik 30" descr="Abzeichen Tick1 Silhouette">
            <a:extLst>
              <a:ext uri="{FF2B5EF4-FFF2-40B4-BE49-F238E27FC236}">
                <a16:creationId xmlns:a16="http://schemas.microsoft.com/office/drawing/2014/main" id="{03D9D0B7-7F61-F77C-645F-CF3DF3BF23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06585" y="4142782"/>
            <a:ext cx="531969" cy="53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802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018" y="3959434"/>
            <a:ext cx="926469" cy="97545"/>
          </a:xfrm>
        </p:spPr>
        <p:txBody>
          <a:bodyPr/>
          <a:lstStyle/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/>
              <a:t>Arbeiten im </a:t>
            </a:r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pic>
        <p:nvPicPr>
          <p:cNvPr id="3" name="Grafik 2" descr="Datenbank mit einfarbiger Füllung">
            <a:extLst>
              <a:ext uri="{FF2B5EF4-FFF2-40B4-BE49-F238E27FC236}">
                <a16:creationId xmlns:a16="http://schemas.microsoft.com/office/drawing/2014/main" id="{224FD427-6658-16B1-9DA5-34D79E6D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567" y="1374440"/>
            <a:ext cx="1982552" cy="1982552"/>
          </a:xfrm>
          <a:prstGeom prst="rect">
            <a:avLst/>
          </a:prstGeom>
        </p:spPr>
      </p:pic>
      <p:pic>
        <p:nvPicPr>
          <p:cNvPr id="7" name="Grafik 6" descr="Männliches Profil Silhouette">
            <a:extLst>
              <a:ext uri="{FF2B5EF4-FFF2-40B4-BE49-F238E27FC236}">
                <a16:creationId xmlns:a16="http://schemas.microsoft.com/office/drawing/2014/main" id="{578E7343-E7B4-0CF0-392F-7EC1DCFAB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1938" y="3717032"/>
            <a:ext cx="914400" cy="914400"/>
          </a:xfrm>
          <a:prstGeom prst="rect">
            <a:avLst/>
          </a:prstGeom>
        </p:spPr>
      </p:pic>
      <p:pic>
        <p:nvPicPr>
          <p:cNvPr id="9" name="Grafik 8" descr="Weibliches Profil Silhouette">
            <a:extLst>
              <a:ext uri="{FF2B5EF4-FFF2-40B4-BE49-F238E27FC236}">
                <a16:creationId xmlns:a16="http://schemas.microsoft.com/office/drawing/2014/main" id="{470FB688-307A-48F3-4114-BFD578F3EA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7664" y="3717032"/>
            <a:ext cx="914400" cy="9144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ABB2950-CFB2-C998-34DA-76788429A036}"/>
              </a:ext>
            </a:extLst>
          </p:cNvPr>
          <p:cNvSpPr txBox="1"/>
          <p:nvPr/>
        </p:nvSpPr>
        <p:spPr bwMode="auto">
          <a:xfrm>
            <a:off x="5220071" y="1377246"/>
            <a:ext cx="23762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 err="1">
                <a:latin typeface="Arial" charset="0"/>
              </a:rPr>
              <a:t>GitLab</a:t>
            </a:r>
            <a:r>
              <a:rPr lang="de-DE" sz="1600" b="1" dirty="0">
                <a:latin typeface="Arial" charset="0"/>
              </a:rPr>
              <a:t>-Repository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0FC1D17-C680-32F9-F240-136EFB19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868" y="1670643"/>
            <a:ext cx="720080" cy="15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A154CB1-0B5E-67E8-C61D-5B732BC1539A}"/>
              </a:ext>
            </a:extLst>
          </p:cNvPr>
          <p:cNvSpPr txBox="1"/>
          <p:nvPr/>
        </p:nvSpPr>
        <p:spPr bwMode="auto">
          <a:xfrm>
            <a:off x="1631992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7030A0"/>
                </a:solidFill>
                <a:latin typeface="Arial" charset="0"/>
              </a:rPr>
              <a:t>Jane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A995A66-0FC5-E7BF-9FFF-6E4F2476BC7E}"/>
              </a:ext>
            </a:extLst>
          </p:cNvPr>
          <p:cNvSpPr txBox="1"/>
          <p:nvPr/>
        </p:nvSpPr>
        <p:spPr bwMode="auto">
          <a:xfrm>
            <a:off x="6785184" y="3429000"/>
            <a:ext cx="707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ctr" eaLnBrk="1" hangingPunct="1"/>
            <a:r>
              <a:rPr lang="de-DE" sz="1600" b="1" dirty="0">
                <a:solidFill>
                  <a:srgbClr val="008C5A"/>
                </a:solidFill>
                <a:latin typeface="Arial" charset="0"/>
              </a:rPr>
              <a:t>John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C445665-3F0C-6842-B254-CB9C4A26D675}"/>
              </a:ext>
            </a:extLst>
          </p:cNvPr>
          <p:cNvCxnSpPr/>
          <p:nvPr/>
        </p:nvCxnSpPr>
        <p:spPr bwMode="auto">
          <a:xfrm flipH="1">
            <a:off x="2411760" y="3212976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76FDF21-B9F7-F37A-2995-08D746C4DE6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437417" y="3189604"/>
            <a:ext cx="1296144" cy="74645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3" name="Ellipse 52">
            <a:extLst>
              <a:ext uri="{FF2B5EF4-FFF2-40B4-BE49-F238E27FC236}">
                <a16:creationId xmlns:a16="http://schemas.microsoft.com/office/drawing/2014/main" id="{EF682639-9AE0-B74A-2049-8B2F09D7E0B5}"/>
              </a:ext>
            </a:extLst>
          </p:cNvPr>
          <p:cNvSpPr/>
          <p:nvPr/>
        </p:nvSpPr>
        <p:spPr bwMode="auto">
          <a:xfrm>
            <a:off x="5508104" y="2204362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F22D936B-9E34-68EF-8C12-D154B6516A8F}"/>
              </a:ext>
            </a:extLst>
          </p:cNvPr>
          <p:cNvCxnSpPr>
            <a:cxnSpLocks/>
            <a:endCxn id="53" idx="2"/>
          </p:cNvCxnSpPr>
          <p:nvPr/>
        </p:nvCxnSpPr>
        <p:spPr bwMode="auto">
          <a:xfrm>
            <a:off x="5292080" y="234837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FC8DE03-E7CF-8713-C9A8-47DA90D6B49D}"/>
              </a:ext>
            </a:extLst>
          </p:cNvPr>
          <p:cNvSpPr txBox="1"/>
          <p:nvPr/>
        </p:nvSpPr>
        <p:spPr bwMode="auto">
          <a:xfrm>
            <a:off x="8408877" y="2504151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AE6C92F-51AE-A888-2BEA-130221749F8B}"/>
              </a:ext>
            </a:extLst>
          </p:cNvPr>
          <p:cNvSpPr/>
          <p:nvPr/>
        </p:nvSpPr>
        <p:spPr bwMode="auto">
          <a:xfrm>
            <a:off x="5573435" y="5010684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10F3817-0D65-C133-816E-B7F2362B68B0}"/>
              </a:ext>
            </a:extLst>
          </p:cNvPr>
          <p:cNvCxnSpPr>
            <a:cxnSpLocks/>
            <a:stCxn id="56" idx="6"/>
          </p:cNvCxnSpPr>
          <p:nvPr/>
        </p:nvCxnSpPr>
        <p:spPr bwMode="auto">
          <a:xfrm>
            <a:off x="5861467" y="51547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3D79CAF6-8C46-3B2E-0BBA-DAE5ADDDFF06}"/>
              </a:ext>
            </a:extLst>
          </p:cNvPr>
          <p:cNvSpPr txBox="1"/>
          <p:nvPr/>
        </p:nvSpPr>
        <p:spPr bwMode="auto">
          <a:xfrm>
            <a:off x="6389122" y="5016200"/>
            <a:ext cx="72008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FAEB20-2409-F418-4BDD-E4C93FE56BF6}"/>
              </a:ext>
            </a:extLst>
          </p:cNvPr>
          <p:cNvSpPr/>
          <p:nvPr/>
        </p:nvSpPr>
        <p:spPr bwMode="auto">
          <a:xfrm>
            <a:off x="474221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5192FB3-306F-9244-0BCC-AC9C97CABC4A}"/>
              </a:ext>
            </a:extLst>
          </p:cNvPr>
          <p:cNvSpPr/>
          <p:nvPr/>
        </p:nvSpPr>
        <p:spPr bwMode="auto">
          <a:xfrm>
            <a:off x="978277" y="5001153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B2944E2B-9C2D-0873-103C-FE6C64ED95C3}"/>
              </a:ext>
            </a:extLst>
          </p:cNvPr>
          <p:cNvCxnSpPr>
            <a:stCxn id="59" idx="6"/>
            <a:endCxn id="60" idx="2"/>
          </p:cNvCxnSpPr>
          <p:nvPr/>
        </p:nvCxnSpPr>
        <p:spPr bwMode="auto">
          <a:xfrm>
            <a:off x="762253" y="5145169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27" name="Ellipse 1026">
            <a:extLst>
              <a:ext uri="{FF2B5EF4-FFF2-40B4-BE49-F238E27FC236}">
                <a16:creationId xmlns:a16="http://schemas.microsoft.com/office/drawing/2014/main" id="{9E1B0421-508C-9FB6-C303-EB60D6552B78}"/>
              </a:ext>
            </a:extLst>
          </p:cNvPr>
          <p:cNvSpPr/>
          <p:nvPr/>
        </p:nvSpPr>
        <p:spPr bwMode="auto">
          <a:xfrm>
            <a:off x="6077491" y="5027717"/>
            <a:ext cx="288032" cy="288032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9" name="Ellipse 1028">
            <a:extLst>
              <a:ext uri="{FF2B5EF4-FFF2-40B4-BE49-F238E27FC236}">
                <a16:creationId xmlns:a16="http://schemas.microsoft.com/office/drawing/2014/main" id="{17DB7C68-FF18-20CD-C3AE-0BF2DE1F4C6A}"/>
              </a:ext>
            </a:extLst>
          </p:cNvPr>
          <p:cNvSpPr/>
          <p:nvPr/>
        </p:nvSpPr>
        <p:spPr bwMode="auto">
          <a:xfrm>
            <a:off x="6574870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0" name="Ellipse 1029">
            <a:extLst>
              <a:ext uri="{FF2B5EF4-FFF2-40B4-BE49-F238E27FC236}">
                <a16:creationId xmlns:a16="http://schemas.microsoft.com/office/drawing/2014/main" id="{9EC81A9E-CDF9-77D7-FFF0-3415D0B04CA9}"/>
              </a:ext>
            </a:extLst>
          </p:cNvPr>
          <p:cNvSpPr/>
          <p:nvPr/>
        </p:nvSpPr>
        <p:spPr bwMode="auto">
          <a:xfrm>
            <a:off x="7078926" y="561050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1" name="Gerader Verbinder 1030">
            <a:extLst>
              <a:ext uri="{FF2B5EF4-FFF2-40B4-BE49-F238E27FC236}">
                <a16:creationId xmlns:a16="http://schemas.microsoft.com/office/drawing/2014/main" id="{E1D75B14-93A8-B46A-3BBC-5F6FD53F4700}"/>
              </a:ext>
            </a:extLst>
          </p:cNvPr>
          <p:cNvCxnSpPr>
            <a:endCxn id="1030" idx="2"/>
          </p:cNvCxnSpPr>
          <p:nvPr/>
        </p:nvCxnSpPr>
        <p:spPr bwMode="auto">
          <a:xfrm>
            <a:off x="6862902" y="575452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2" name="Gerader Verbinder 1031">
            <a:extLst>
              <a:ext uri="{FF2B5EF4-FFF2-40B4-BE49-F238E27FC236}">
                <a16:creationId xmlns:a16="http://schemas.microsoft.com/office/drawing/2014/main" id="{81AE0399-7E0C-C1EE-5EBB-BCC2FDB40B3A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 bwMode="auto">
          <a:xfrm>
            <a:off x="6365523" y="5171733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35" name="Ellipse 1034">
            <a:extLst>
              <a:ext uri="{FF2B5EF4-FFF2-40B4-BE49-F238E27FC236}">
                <a16:creationId xmlns:a16="http://schemas.microsoft.com/office/drawing/2014/main" id="{8ACED631-D0A0-185D-5F01-53EB32521E51}"/>
              </a:ext>
            </a:extLst>
          </p:cNvPr>
          <p:cNvSpPr/>
          <p:nvPr/>
        </p:nvSpPr>
        <p:spPr bwMode="auto">
          <a:xfrm>
            <a:off x="5968237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A6B3FC81-5A33-E432-935B-A7E2D1D25829}"/>
              </a:ext>
            </a:extLst>
          </p:cNvPr>
          <p:cNvSpPr/>
          <p:nvPr/>
        </p:nvSpPr>
        <p:spPr bwMode="auto">
          <a:xfrm>
            <a:off x="6472293" y="220374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7" name="Gerader Verbinder 1036">
            <a:extLst>
              <a:ext uri="{FF2B5EF4-FFF2-40B4-BE49-F238E27FC236}">
                <a16:creationId xmlns:a16="http://schemas.microsoft.com/office/drawing/2014/main" id="{E89E47E1-90EC-7B03-FC4F-85C8B8D32F88}"/>
              </a:ext>
            </a:extLst>
          </p:cNvPr>
          <p:cNvCxnSpPr>
            <a:endCxn id="1036" idx="2"/>
          </p:cNvCxnSpPr>
          <p:nvPr/>
        </p:nvCxnSpPr>
        <p:spPr bwMode="auto">
          <a:xfrm>
            <a:off x="6256269" y="234776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38" name="Gerader Verbinder 1037">
            <a:extLst>
              <a:ext uri="{FF2B5EF4-FFF2-40B4-BE49-F238E27FC236}">
                <a16:creationId xmlns:a16="http://schemas.microsoft.com/office/drawing/2014/main" id="{47FE903C-F83D-ABE8-1511-722285AB63F2}"/>
              </a:ext>
            </a:extLst>
          </p:cNvPr>
          <p:cNvCxnSpPr>
            <a:cxnSpLocks/>
            <a:stCxn id="53" idx="6"/>
            <a:endCxn id="1035" idx="2"/>
          </p:cNvCxnSpPr>
          <p:nvPr/>
        </p:nvCxnSpPr>
        <p:spPr bwMode="auto">
          <a:xfrm flipV="1">
            <a:off x="5796136" y="2347761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041" name="Ellipse 1040">
            <a:extLst>
              <a:ext uri="{FF2B5EF4-FFF2-40B4-BE49-F238E27FC236}">
                <a16:creationId xmlns:a16="http://schemas.microsoft.com/office/drawing/2014/main" id="{62B8D608-F0EB-6B99-59C7-FE9E88944F60}"/>
              </a:ext>
            </a:extLst>
          </p:cNvPr>
          <p:cNvSpPr/>
          <p:nvPr/>
        </p:nvSpPr>
        <p:spPr bwMode="auto">
          <a:xfrm>
            <a:off x="7520883" y="220486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2" name="Ellipse 1041">
            <a:extLst>
              <a:ext uri="{FF2B5EF4-FFF2-40B4-BE49-F238E27FC236}">
                <a16:creationId xmlns:a16="http://schemas.microsoft.com/office/drawing/2014/main" id="{AD966FEE-8BE4-4B3B-DA36-00E334D26198}"/>
              </a:ext>
            </a:extLst>
          </p:cNvPr>
          <p:cNvSpPr/>
          <p:nvPr/>
        </p:nvSpPr>
        <p:spPr bwMode="auto">
          <a:xfrm>
            <a:off x="8024939" y="220486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43" name="Gerader Verbinder 1042">
            <a:extLst>
              <a:ext uri="{FF2B5EF4-FFF2-40B4-BE49-F238E27FC236}">
                <a16:creationId xmlns:a16="http://schemas.microsoft.com/office/drawing/2014/main" id="{9C63BAB9-E1D3-D273-6A39-0C87D106C008}"/>
              </a:ext>
            </a:extLst>
          </p:cNvPr>
          <p:cNvCxnSpPr>
            <a:endCxn id="1042" idx="2"/>
          </p:cNvCxnSpPr>
          <p:nvPr/>
        </p:nvCxnSpPr>
        <p:spPr bwMode="auto">
          <a:xfrm>
            <a:off x="7808915" y="234888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426E71A7-BD2A-3FCF-4CB8-A3C7D8DC40E6}"/>
              </a:ext>
            </a:extLst>
          </p:cNvPr>
          <p:cNvSpPr/>
          <p:nvPr/>
        </p:nvSpPr>
        <p:spPr bwMode="auto">
          <a:xfrm>
            <a:off x="7596336" y="5606512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FB0B787-2BAE-5A1D-0BCA-6247911D2D9F}"/>
              </a:ext>
            </a:extLst>
          </p:cNvPr>
          <p:cNvCxnSpPr>
            <a:endCxn id="8" idx="2"/>
          </p:cNvCxnSpPr>
          <p:nvPr/>
        </p:nvCxnSpPr>
        <p:spPr bwMode="auto">
          <a:xfrm>
            <a:off x="7380312" y="5750528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E6C03D2-E491-2603-16A5-D1418230EE1A}"/>
              </a:ext>
            </a:extLst>
          </p:cNvPr>
          <p:cNvSpPr txBox="1"/>
          <p:nvPr/>
        </p:nvSpPr>
        <p:spPr bwMode="auto">
          <a:xfrm>
            <a:off x="7914658" y="5487615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john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121C063-4ECF-DF91-9E7C-2A4AEFEC248D}"/>
              </a:ext>
            </a:extLst>
          </p:cNvPr>
          <p:cNvSpPr/>
          <p:nvPr/>
        </p:nvSpPr>
        <p:spPr bwMode="auto">
          <a:xfrm>
            <a:off x="6979794" y="2206965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38B1F9-9D34-4B95-0B66-BF6C7981CBF3}"/>
              </a:ext>
            </a:extLst>
          </p:cNvPr>
          <p:cNvCxnSpPr>
            <a:endCxn id="14" idx="2"/>
          </p:cNvCxnSpPr>
          <p:nvPr/>
        </p:nvCxnSpPr>
        <p:spPr bwMode="auto">
          <a:xfrm>
            <a:off x="6763770" y="2350981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EA7F8C6F-8379-19C1-9A3E-F04AD6A5A60E}"/>
              </a:ext>
            </a:extLst>
          </p:cNvPr>
          <p:cNvSpPr/>
          <p:nvPr/>
        </p:nvSpPr>
        <p:spPr bwMode="auto">
          <a:xfrm>
            <a:off x="8532440" y="2208084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0E84C1F-D87E-9596-18EB-609F15BD9200}"/>
              </a:ext>
            </a:extLst>
          </p:cNvPr>
          <p:cNvCxnSpPr>
            <a:endCxn id="17" idx="2"/>
          </p:cNvCxnSpPr>
          <p:nvPr/>
        </p:nvCxnSpPr>
        <p:spPr bwMode="auto">
          <a:xfrm>
            <a:off x="8316416" y="2352100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C3443DBD-663F-6CFA-F062-C192D517E57E}"/>
              </a:ext>
            </a:extLst>
          </p:cNvPr>
          <p:cNvSpPr txBox="1"/>
          <p:nvPr/>
        </p:nvSpPr>
        <p:spPr bwMode="auto">
          <a:xfrm>
            <a:off x="2733267" y="5008323"/>
            <a:ext cx="98868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89A2EC0-FCD9-6F24-9A93-6A34C1629F7A}"/>
              </a:ext>
            </a:extLst>
          </p:cNvPr>
          <p:cNvSpPr/>
          <p:nvPr/>
        </p:nvSpPr>
        <p:spPr bwMode="auto">
          <a:xfrm>
            <a:off x="1440203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6CD2537-3B4E-6B4D-448E-51FA1E6123D7}"/>
              </a:ext>
            </a:extLst>
          </p:cNvPr>
          <p:cNvSpPr/>
          <p:nvPr/>
        </p:nvSpPr>
        <p:spPr bwMode="auto">
          <a:xfrm>
            <a:off x="1944259" y="500032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D93290FC-A7E1-1940-A31D-9263F5F1C26D}"/>
              </a:ext>
            </a:extLst>
          </p:cNvPr>
          <p:cNvCxnSpPr>
            <a:endCxn id="23" idx="2"/>
          </p:cNvCxnSpPr>
          <p:nvPr/>
        </p:nvCxnSpPr>
        <p:spPr bwMode="auto">
          <a:xfrm>
            <a:off x="1728235" y="514434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358000-BF4A-D426-E4B7-CAF2F075FF88}"/>
              </a:ext>
            </a:extLst>
          </p:cNvPr>
          <p:cNvCxnSpPr>
            <a:cxnSpLocks/>
            <a:endCxn id="22" idx="2"/>
          </p:cNvCxnSpPr>
          <p:nvPr/>
        </p:nvCxnSpPr>
        <p:spPr bwMode="auto">
          <a:xfrm flipV="1">
            <a:off x="1268102" y="5144342"/>
            <a:ext cx="172101" cy="61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BC7F491-8E7A-9189-D070-9E6C3BC81FFA}"/>
              </a:ext>
            </a:extLst>
          </p:cNvPr>
          <p:cNvSpPr/>
          <p:nvPr/>
        </p:nvSpPr>
        <p:spPr bwMode="auto">
          <a:xfrm>
            <a:off x="2451760" y="5003546"/>
            <a:ext cx="288032" cy="288032"/>
          </a:xfrm>
          <a:prstGeom prst="ellipse">
            <a:avLst/>
          </a:prstGeom>
          <a:solidFill>
            <a:srgbClr val="008C5A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3E792B58-C131-93FF-AF0F-5DF05D043AF0}"/>
              </a:ext>
            </a:extLst>
          </p:cNvPr>
          <p:cNvCxnSpPr>
            <a:endCxn id="29" idx="2"/>
          </p:cNvCxnSpPr>
          <p:nvPr/>
        </p:nvCxnSpPr>
        <p:spPr bwMode="auto">
          <a:xfrm>
            <a:off x="2235736" y="5147562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CDE5F19D-44C7-ACF8-0686-57A6875A6A15}"/>
              </a:ext>
            </a:extLst>
          </p:cNvPr>
          <p:cNvSpPr/>
          <p:nvPr/>
        </p:nvSpPr>
        <p:spPr bwMode="auto">
          <a:xfrm>
            <a:off x="2945988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FD08692-60AA-155E-327D-1B84EF47ADC2}"/>
              </a:ext>
            </a:extLst>
          </p:cNvPr>
          <p:cNvSpPr/>
          <p:nvPr/>
        </p:nvSpPr>
        <p:spPr bwMode="auto">
          <a:xfrm>
            <a:off x="3450044" y="5575740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C26A2FFD-2D61-0216-EF88-E5DD32A7D840}"/>
              </a:ext>
            </a:extLst>
          </p:cNvPr>
          <p:cNvCxnSpPr>
            <a:endCxn id="34" idx="2"/>
          </p:cNvCxnSpPr>
          <p:nvPr/>
        </p:nvCxnSpPr>
        <p:spPr bwMode="auto">
          <a:xfrm>
            <a:off x="3234020" y="5719756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29D58F1F-0B24-DA9B-A980-9A278828318C}"/>
              </a:ext>
            </a:extLst>
          </p:cNvPr>
          <p:cNvCxnSpPr>
            <a:cxnSpLocks/>
            <a:endCxn id="33" idx="2"/>
          </p:cNvCxnSpPr>
          <p:nvPr/>
        </p:nvCxnSpPr>
        <p:spPr bwMode="auto">
          <a:xfrm>
            <a:off x="2736641" y="5136968"/>
            <a:ext cx="209347" cy="5827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9" name="Ellipse 38">
            <a:extLst>
              <a:ext uri="{FF2B5EF4-FFF2-40B4-BE49-F238E27FC236}">
                <a16:creationId xmlns:a16="http://schemas.microsoft.com/office/drawing/2014/main" id="{2F44DB99-9029-1D77-8C1B-12ED87FBB43F}"/>
              </a:ext>
            </a:extLst>
          </p:cNvPr>
          <p:cNvSpPr/>
          <p:nvPr/>
        </p:nvSpPr>
        <p:spPr bwMode="auto">
          <a:xfrm>
            <a:off x="3954100" y="5571747"/>
            <a:ext cx="288032" cy="288032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BC9BB9A6-A303-AC85-4546-F14EF68DC08F}"/>
              </a:ext>
            </a:extLst>
          </p:cNvPr>
          <p:cNvCxnSpPr>
            <a:endCxn id="39" idx="2"/>
          </p:cNvCxnSpPr>
          <p:nvPr/>
        </p:nvCxnSpPr>
        <p:spPr bwMode="auto">
          <a:xfrm>
            <a:off x="3738076" y="5715763"/>
            <a:ext cx="21602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D2637C66-B69C-912B-D312-23297393470E}"/>
              </a:ext>
            </a:extLst>
          </p:cNvPr>
          <p:cNvSpPr txBox="1"/>
          <p:nvPr/>
        </p:nvSpPr>
        <p:spPr bwMode="auto">
          <a:xfrm>
            <a:off x="4286862" y="5488923"/>
            <a:ext cx="14401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feature/</a:t>
            </a:r>
            <a:br>
              <a:rPr lang="de-DE" sz="1200" b="1" dirty="0">
                <a:latin typeface="Arial" charset="0"/>
              </a:rPr>
            </a:br>
            <a:r>
              <a:rPr lang="de-DE" sz="1200" b="1" dirty="0" err="1">
                <a:latin typeface="Arial" charset="0"/>
              </a:rPr>
              <a:t>jane</a:t>
            </a:r>
            <a:r>
              <a:rPr lang="de-DE" sz="1200" b="1" dirty="0">
                <a:latin typeface="Arial" charset="0"/>
              </a:rPr>
              <a:t>-feature</a:t>
            </a:r>
          </a:p>
        </p:txBody>
      </p:sp>
      <p:sp>
        <p:nvSpPr>
          <p:cNvPr id="6" name="Inhaltsplatzhalter 18">
            <a:extLst>
              <a:ext uri="{FF2B5EF4-FFF2-40B4-BE49-F238E27FC236}">
                <a16:creationId xmlns:a16="http://schemas.microsoft.com/office/drawing/2014/main" id="{9805FE8B-B0D6-A2B8-BB23-1B5AF48F7AA7}"/>
              </a:ext>
            </a:extLst>
          </p:cNvPr>
          <p:cNvSpPr txBox="1">
            <a:spLocks/>
          </p:cNvSpPr>
          <p:nvPr/>
        </p:nvSpPr>
        <p:spPr bwMode="auto">
          <a:xfrm>
            <a:off x="303214" y="981075"/>
            <a:ext cx="3267353" cy="198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ts val="12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rgbClr val="008C5A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8C5A"/>
              </a:buClr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altLang="de-DE" kern="0" dirty="0"/>
              <a:t>Danach kann Jane ihre Änderungen ins </a:t>
            </a:r>
            <a:r>
              <a:rPr lang="de-DE" altLang="de-DE" kern="0" dirty="0" err="1"/>
              <a:t>GitLab</a:t>
            </a:r>
            <a:r>
              <a:rPr lang="de-DE" altLang="de-DE" kern="0" dirty="0"/>
              <a:t> pushen und der </a:t>
            </a:r>
            <a:r>
              <a:rPr lang="de-DE" altLang="de-DE" kern="0" dirty="0" err="1"/>
              <a:t>Merge</a:t>
            </a:r>
            <a:r>
              <a:rPr lang="de-DE" altLang="de-DE" kern="0" dirty="0"/>
              <a:t>-Request kann erfolgreich eingebaut werden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497A263-D33E-C43C-0922-07C0079C767F}"/>
              </a:ext>
            </a:extLst>
          </p:cNvPr>
          <p:cNvCxnSpPr>
            <a:cxnSpLocks/>
            <a:endCxn id="1041" idx="2"/>
          </p:cNvCxnSpPr>
          <p:nvPr/>
        </p:nvCxnSpPr>
        <p:spPr bwMode="auto">
          <a:xfrm>
            <a:off x="7265061" y="2347761"/>
            <a:ext cx="255822" cy="11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5081056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Use Cases und Fazit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Gitflow</a:t>
            </a:r>
            <a:r>
              <a:rPr lang="de-DE" dirty="0"/>
              <a:t>-Workflow</a:t>
            </a:r>
          </a:p>
        </p:txBody>
      </p:sp>
    </p:spTree>
    <p:extLst>
      <p:ext uri="{BB962C8B-B14F-4D97-AF65-F5344CB8AC3E}">
        <p14:creationId xmlns:p14="http://schemas.microsoft.com/office/powerpoint/2010/main" val="31992339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Der Workflow selbst stammt von 2010 und ist damit im Vergleich zu moderneren Konzepten teilweise überholt</a:t>
            </a:r>
          </a:p>
          <a:p>
            <a:r>
              <a:rPr lang="de-DE" altLang="de-DE" dirty="0"/>
              <a:t>Hat klare Vorteile</a:t>
            </a:r>
          </a:p>
          <a:p>
            <a:pPr lvl="1"/>
            <a:r>
              <a:rPr lang="de-DE" altLang="de-DE" dirty="0"/>
              <a:t>Stark strukturierte Aufteilung mit starker Trennung</a:t>
            </a:r>
          </a:p>
          <a:p>
            <a:pPr lvl="1"/>
            <a:r>
              <a:rPr lang="de-DE" altLang="de-DE" dirty="0"/>
              <a:t>Vereinfacht parallele Entwicklung</a:t>
            </a:r>
          </a:p>
          <a:p>
            <a:pPr lvl="1"/>
            <a:r>
              <a:rPr lang="de-DE" altLang="de-DE" dirty="0"/>
              <a:t>Robustere Releases durch dedizierte Release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lvl="1"/>
            <a:r>
              <a:rPr lang="de-DE" altLang="de-DE" dirty="0"/>
              <a:t>Bessere Versionshistorie</a:t>
            </a:r>
          </a:p>
          <a:p>
            <a:pPr marL="400050"/>
            <a:r>
              <a:rPr lang="de-DE" altLang="de-DE" dirty="0"/>
              <a:t>Aber auch klare Nachteile</a:t>
            </a:r>
          </a:p>
          <a:p>
            <a:pPr marL="800100" lvl="1"/>
            <a:r>
              <a:rPr lang="de-DE" altLang="de-DE" dirty="0"/>
              <a:t>Langlebige </a:t>
            </a:r>
            <a:r>
              <a:rPr lang="de-DE" altLang="de-DE" dirty="0" err="1"/>
              <a:t>Branches</a:t>
            </a:r>
            <a:r>
              <a:rPr lang="de-DE" altLang="de-DE" dirty="0"/>
              <a:t> erhöhen Konfliktpotenzial beim </a:t>
            </a:r>
            <a:r>
              <a:rPr lang="de-DE" altLang="de-DE" dirty="0" err="1"/>
              <a:t>Mergen</a:t>
            </a:r>
            <a:endParaRPr lang="de-DE" altLang="de-DE" dirty="0"/>
          </a:p>
          <a:p>
            <a:pPr marL="800100" lvl="1"/>
            <a:r>
              <a:rPr lang="de-DE" altLang="de-DE" dirty="0"/>
              <a:t>Struktur mit seltenen Updates erschwert </a:t>
            </a:r>
            <a:r>
              <a:rPr lang="de-DE" altLang="de-DE" dirty="0" err="1"/>
              <a:t>Continuous</a:t>
            </a:r>
            <a:r>
              <a:rPr lang="de-DE" altLang="de-DE" dirty="0"/>
              <a:t> </a:t>
            </a:r>
            <a:r>
              <a:rPr lang="de-DE" altLang="de-DE" dirty="0" err="1"/>
              <a:t>Deployment</a:t>
            </a:r>
            <a:r>
              <a:rPr lang="de-DE" altLang="de-DE" dirty="0"/>
              <a:t> stark</a:t>
            </a:r>
          </a:p>
          <a:p>
            <a:pPr marL="800100" lvl="1"/>
            <a:r>
              <a:rPr lang="de-DE" altLang="de-DE" dirty="0" err="1"/>
              <a:t>Continuous</a:t>
            </a:r>
            <a:r>
              <a:rPr lang="de-DE" altLang="de-DE" dirty="0"/>
              <a:t> Integration zwar mittels Development möglich, aber weniger effektiv</a:t>
            </a:r>
          </a:p>
          <a:p>
            <a:pPr marL="800100" lvl="1"/>
            <a:r>
              <a:rPr lang="de-DE" altLang="de-DE" dirty="0"/>
              <a:t>Zusätzlicher Overhead durch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pPr marL="400050"/>
            <a:r>
              <a:rPr lang="de-DE" altLang="de-DE" dirty="0"/>
              <a:t>Eignet sich eher für größere Teams oder größere/komplexere Projekte</a:t>
            </a:r>
          </a:p>
          <a:p>
            <a:pPr marL="800100" lvl="1"/>
            <a:r>
              <a:rPr lang="de-DE" altLang="de-DE" dirty="0"/>
              <a:t>Sinnvoll in Projekten ohne hochfrequente Releases</a:t>
            </a:r>
          </a:p>
          <a:p>
            <a:pPr marL="800100" lvl="1"/>
            <a:r>
              <a:rPr lang="de-DE" altLang="de-DE"/>
              <a:t>Vereinfacht </a:t>
            </a:r>
            <a:r>
              <a:rPr lang="de-DE" altLang="de-DE" dirty="0"/>
              <a:t>Entwicklung, falls mehrere Versionen zeitgleich betrieben werden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Use Cases </a:t>
            </a:r>
          </a:p>
        </p:txBody>
      </p:sp>
    </p:spTree>
    <p:extLst>
      <p:ext uri="{BB962C8B-B14F-4D97-AF65-F5344CB8AC3E}">
        <p14:creationId xmlns:p14="http://schemas.microsoft.com/office/powerpoint/2010/main" val="28773171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Vincent Driessen selbst hat im Jahre 2020 an </a:t>
            </a:r>
            <a:r>
              <a:rPr lang="de-DE" altLang="de-DE"/>
              <a:t>seinen </a:t>
            </a:r>
            <a:r>
              <a:rPr lang="de-DE" altLang="de-DE">
                <a:hlinkClick r:id="rId2"/>
              </a:rPr>
              <a:t>Blogpost</a:t>
            </a:r>
            <a:r>
              <a:rPr lang="de-DE" altLang="de-DE"/>
              <a:t> </a:t>
            </a:r>
            <a:r>
              <a:rPr lang="de-DE" altLang="de-DE" dirty="0"/>
              <a:t>eine Notiz zur Rekapitulation angefügt</a:t>
            </a:r>
          </a:p>
          <a:p>
            <a:pPr marL="0" indent="0">
              <a:buNone/>
            </a:pPr>
            <a:r>
              <a:rPr lang="de-DE" altLang="de-DE" sz="1600" i="1" dirty="0"/>
              <a:t> </a:t>
            </a:r>
            <a:r>
              <a:rPr lang="en-US" altLang="de-DE" sz="1400" i="1" dirty="0"/>
              <a:t>”This model was conceived in 2010, now more than 10 years ago, and not very long after Git itself came into being. In those 10 years, git-flow (the branching model laid out in this article) has become hugely popular in many a software team to the point where people have started treating it like a standard of sorts — but unfortunately also as a dogma or panacea.</a:t>
            </a:r>
          </a:p>
          <a:p>
            <a:pPr marL="0" indent="0">
              <a:buNone/>
            </a:pPr>
            <a:r>
              <a:rPr lang="en-US" altLang="de-DE" sz="1400" i="1" dirty="0"/>
              <a:t>During those 10 years, Git itself has taken the world by a storm, and the most popular type of software that is being developed with Git is shifting more towards web apps — at least in my filter bubble. Web apps are typically continuously delivered, not rolled back, and you don't have to support multiple versions of the software running in the wild.</a:t>
            </a:r>
          </a:p>
          <a:p>
            <a:pPr marL="0" indent="0">
              <a:buNone/>
            </a:pPr>
            <a:r>
              <a:rPr lang="en-US" altLang="de-DE" sz="1400" i="1" dirty="0"/>
              <a:t>This is not the class of software that I had in mind when I wrote the blog post 10 years ago. If your team is doing continuous delivery of software, I would suggest to adopt a much simpler workflow (like GitHub flow) instead of trying to shoehorn git-flow into your team.</a:t>
            </a:r>
          </a:p>
          <a:p>
            <a:pPr marL="0" indent="0">
              <a:buNone/>
            </a:pPr>
            <a:r>
              <a:rPr lang="en-US" altLang="de-DE" sz="1400" i="1" dirty="0"/>
              <a:t>If, however, you are building software that is explicitly versioned, or if you need to support multiple versions of your software in the wild, then git-flow may still be as good of a fit to your team as it has been to people in the last 10 years. In that case, please read on.</a:t>
            </a:r>
          </a:p>
          <a:p>
            <a:pPr marL="0" indent="0">
              <a:buNone/>
            </a:pPr>
            <a:r>
              <a:rPr lang="en-US" altLang="de-DE" sz="1400" i="1" dirty="0"/>
              <a:t>To conclude, always remember that panaceas don't exist. Consider your own context. Don't be hating. Decide for yourself.” </a:t>
            </a:r>
            <a:br>
              <a:rPr lang="en-US" altLang="de-DE" sz="1400" dirty="0"/>
            </a:br>
            <a:br>
              <a:rPr lang="en-US" altLang="de-DE" sz="1400" dirty="0"/>
            </a:br>
            <a:r>
              <a:rPr lang="en-US" altLang="de-DE" sz="1400" dirty="0"/>
              <a:t>– Vincent Driessen, https://nvie.com/posts/a-successful-git-branching-model/</a:t>
            </a:r>
            <a:endParaRPr lang="de-DE" altLang="de-DE" sz="1400" dirty="0"/>
          </a:p>
          <a:p>
            <a:pPr marL="0" indent="0">
              <a:buNone/>
            </a:pPr>
            <a:endParaRPr lang="de-DE" altLang="de-DE" sz="1200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Veraltet?</a:t>
            </a:r>
          </a:p>
        </p:txBody>
      </p:sp>
    </p:spTree>
    <p:extLst>
      <p:ext uri="{BB962C8B-B14F-4D97-AF65-F5344CB8AC3E}">
        <p14:creationId xmlns:p14="http://schemas.microsoft.com/office/powerpoint/2010/main" val="4160192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 err="1"/>
              <a:t>Gitflow</a:t>
            </a:r>
            <a:r>
              <a:rPr lang="de-DE" cap="none" dirty="0"/>
              <a:t>-Workflow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de-DE" altLang="de-DE" b="1" dirty="0"/>
              <a:t>Inhalt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Was ist der </a:t>
            </a:r>
            <a:r>
              <a:rPr lang="de-DE" altLang="de-DE" dirty="0" err="1"/>
              <a:t>Gitflow</a:t>
            </a:r>
            <a:r>
              <a:rPr lang="de-DE" altLang="de-DE" dirty="0"/>
              <a:t>-Workflow? 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Aufbau des </a:t>
            </a:r>
            <a:r>
              <a:rPr lang="de-DE" altLang="de-DE" dirty="0" err="1"/>
              <a:t>Gitflow</a:t>
            </a:r>
            <a:r>
              <a:rPr lang="de-DE" altLang="de-DE" dirty="0"/>
              <a:t>-Workflows</a:t>
            </a:r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Branches</a:t>
            </a:r>
            <a:r>
              <a:rPr lang="de-DE" altLang="de-DE" dirty="0"/>
              <a:t> und deren Verwendung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Arbeiten mit </a:t>
            </a:r>
            <a:r>
              <a:rPr lang="de-DE" altLang="de-DE" dirty="0" err="1"/>
              <a:t>Gitflow</a:t>
            </a:r>
            <a:r>
              <a:rPr lang="de-DE" altLang="de-DE" dirty="0"/>
              <a:t>-Workflow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Use-Cases und Fazit</a:t>
            </a:r>
          </a:p>
          <a:p>
            <a:pPr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Was ist der </a:t>
            </a:r>
            <a:r>
              <a:rPr lang="de-DE" altLang="de-DE" b="1" dirty="0" err="1"/>
              <a:t>Gitflow</a:t>
            </a:r>
            <a:r>
              <a:rPr lang="de-DE" altLang="de-DE" b="1" dirty="0"/>
              <a:t>-Workflow?</a:t>
            </a:r>
          </a:p>
          <a:p>
            <a:r>
              <a:rPr lang="de-DE" altLang="de-DE" dirty="0"/>
              <a:t>Der </a:t>
            </a:r>
            <a:r>
              <a:rPr lang="de-DE" altLang="de-DE" dirty="0" err="1"/>
              <a:t>Gitflow</a:t>
            </a:r>
            <a:r>
              <a:rPr lang="de-DE" altLang="de-DE" dirty="0"/>
              <a:t>-Workflow ist ein Workflow mit Feature </a:t>
            </a:r>
            <a:r>
              <a:rPr lang="de-DE" altLang="de-DE" dirty="0" err="1"/>
              <a:t>Branches</a:t>
            </a:r>
            <a:r>
              <a:rPr lang="de-DE" altLang="de-DE" dirty="0"/>
              <a:t> und mehreren primären </a:t>
            </a:r>
            <a:r>
              <a:rPr lang="de-DE" altLang="de-DE" dirty="0" err="1"/>
              <a:t>Branches</a:t>
            </a:r>
            <a:endParaRPr lang="de-DE" altLang="de-DE" dirty="0"/>
          </a:p>
          <a:p>
            <a:r>
              <a:rPr lang="de-DE" altLang="de-DE" dirty="0"/>
              <a:t>Wurde 2010 von Vincent </a:t>
            </a:r>
            <a:r>
              <a:rPr lang="de-DE" altLang="de-DE" dirty="0" err="1"/>
              <a:t>Dreissen</a:t>
            </a:r>
            <a:r>
              <a:rPr lang="de-DE" altLang="de-DE" dirty="0"/>
              <a:t> als </a:t>
            </a:r>
            <a:r>
              <a:rPr lang="de-DE" altLang="de-DE" dirty="0">
                <a:hlinkClick r:id="rId2"/>
              </a:rPr>
              <a:t>Post auf </a:t>
            </a:r>
            <a:r>
              <a:rPr lang="de-DE" altLang="de-DE" dirty="0" err="1">
                <a:hlinkClick r:id="rId2"/>
              </a:rPr>
              <a:t>nvie</a:t>
            </a:r>
            <a:r>
              <a:rPr lang="de-DE" altLang="de-DE" dirty="0"/>
              <a:t> veröffentlicht, um seine Arbeitsweise mit </a:t>
            </a:r>
            <a:r>
              <a:rPr lang="de-DE" altLang="de-DE" dirty="0" err="1"/>
              <a:t>Git</a:t>
            </a:r>
            <a:r>
              <a:rPr lang="de-DE" altLang="de-DE" dirty="0"/>
              <a:t> zu teilen</a:t>
            </a:r>
          </a:p>
          <a:p>
            <a:r>
              <a:rPr lang="de-DE" altLang="de-DE" dirty="0"/>
              <a:t>Wurde von vielen Teams übernommen und erfreute sich großer Beliebtheit</a:t>
            </a:r>
          </a:p>
          <a:p>
            <a:r>
              <a:rPr lang="de-DE" altLang="de-DE" dirty="0"/>
              <a:t>Wird heutzutage teilweise als veraltet angesehen</a:t>
            </a:r>
          </a:p>
          <a:p>
            <a:r>
              <a:rPr lang="de-DE" altLang="de-DE" dirty="0"/>
              <a:t>Trotzdem immer noch große Verbreitung und Verwendung</a:t>
            </a:r>
          </a:p>
          <a:p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cap="none" dirty="0" err="1"/>
              <a:t>Gitflow</a:t>
            </a:r>
            <a:r>
              <a:rPr lang="de-DE" cap="none" dirty="0"/>
              <a:t>-Workflow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842692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rgbClr val="C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rgbClr val="7030A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9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development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1883" y="5964753"/>
            <a:ext cx="991938" cy="416575"/>
          </a:xfrm>
          <a:prstGeom prst="roundRect">
            <a:avLst/>
          </a:prstGeom>
          <a:solidFill>
            <a:srgbClr val="7030A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2848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9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Besteht aus mehreren </a:t>
            </a:r>
            <a:r>
              <a:rPr lang="de-DE" altLang="de-DE" dirty="0" err="1"/>
              <a:t>Branches</a:t>
            </a:r>
            <a:r>
              <a:rPr lang="de-DE" altLang="de-DE" dirty="0"/>
              <a:t> mit zugeteilten Rollen</a:t>
            </a:r>
          </a:p>
          <a:p>
            <a:r>
              <a:rPr lang="de-DE" altLang="de-DE" dirty="0" err="1"/>
              <a:t>main</a:t>
            </a:r>
            <a:r>
              <a:rPr lang="de-DE" altLang="de-DE" dirty="0"/>
              <a:t> und </a:t>
            </a:r>
            <a:r>
              <a:rPr lang="de-DE" altLang="de-DE" dirty="0" err="1"/>
              <a:t>development</a:t>
            </a:r>
            <a:r>
              <a:rPr lang="de-DE" altLang="de-DE" dirty="0"/>
              <a:t> werden zu Beginn des Projektes erstellt und existieren dauerhaft</a:t>
            </a:r>
          </a:p>
          <a:p>
            <a:r>
              <a:rPr lang="de-DE" altLang="de-DE" dirty="0"/>
              <a:t>Release und Feature </a:t>
            </a:r>
            <a:r>
              <a:rPr lang="de-DE" altLang="de-DE" dirty="0" err="1"/>
              <a:t>Branches</a:t>
            </a:r>
            <a:r>
              <a:rPr lang="de-DE" altLang="de-DE" dirty="0"/>
              <a:t> erlauben getrenntes Arbeiten und ermöglichen isoliertes Experimentieren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019358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1883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2848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Main Branch</a:t>
            </a:r>
          </a:p>
          <a:p>
            <a:r>
              <a:rPr lang="de-DE" altLang="de-DE" dirty="0"/>
              <a:t>Enthält im </a:t>
            </a:r>
            <a:r>
              <a:rPr lang="de-DE" altLang="de-DE" dirty="0" err="1"/>
              <a:t>Gitflow</a:t>
            </a:r>
            <a:r>
              <a:rPr lang="de-DE" altLang="de-DE" dirty="0"/>
              <a:t>-Workflow ausschließlich offizielle Releases</a:t>
            </a:r>
          </a:p>
          <a:p>
            <a:r>
              <a:rPr lang="de-DE" altLang="de-DE" dirty="0"/>
              <a:t>Existiert fortlaufenden im Projekt</a:t>
            </a:r>
          </a:p>
          <a:p>
            <a:r>
              <a:rPr lang="de-DE" altLang="de-DE" dirty="0"/>
              <a:t>Es wird niemals direkt auf den </a:t>
            </a:r>
            <a:r>
              <a:rPr lang="de-DE" altLang="de-DE" dirty="0" err="1"/>
              <a:t>main</a:t>
            </a:r>
            <a:r>
              <a:rPr lang="de-DE" altLang="de-DE" dirty="0"/>
              <a:t> Branch committet, Änderungen nur durch </a:t>
            </a:r>
            <a:r>
              <a:rPr lang="de-DE" altLang="de-DE" dirty="0" err="1"/>
              <a:t>Merge-Requests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16411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26C37884-E151-2CC7-2575-CE5C91C5033D}"/>
              </a:ext>
            </a:extLst>
          </p:cNvPr>
          <p:cNvSpPr/>
          <p:nvPr/>
        </p:nvSpPr>
        <p:spPr bwMode="auto">
          <a:xfrm>
            <a:off x="1617493" y="553201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Rechteck: abgerundete Ecken 36">
            <a:extLst>
              <a:ext uri="{FF2B5EF4-FFF2-40B4-BE49-F238E27FC236}">
                <a16:creationId xmlns:a16="http://schemas.microsoft.com/office/drawing/2014/main" id="{50811EBA-90AD-CCAD-0AF8-E2E5D8279726}"/>
              </a:ext>
            </a:extLst>
          </p:cNvPr>
          <p:cNvSpPr/>
          <p:nvPr/>
        </p:nvSpPr>
        <p:spPr bwMode="auto">
          <a:xfrm>
            <a:off x="1617494" y="5120125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3F0053C-AF24-2316-42D1-7A9F864AFBCE}"/>
              </a:ext>
            </a:extLst>
          </p:cNvPr>
          <p:cNvSpPr/>
          <p:nvPr/>
        </p:nvSpPr>
        <p:spPr bwMode="auto">
          <a:xfrm>
            <a:off x="1619672" y="386141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20041BF-F312-6491-CC7E-E1F49F42A238}"/>
              </a:ext>
            </a:extLst>
          </p:cNvPr>
          <p:cNvSpPr/>
          <p:nvPr/>
        </p:nvSpPr>
        <p:spPr bwMode="auto">
          <a:xfrm>
            <a:off x="1617493" y="427758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E01D3AC-D575-2064-AFCF-0AFE1D244CC1}"/>
              </a:ext>
            </a:extLst>
          </p:cNvPr>
          <p:cNvSpPr/>
          <p:nvPr/>
        </p:nvSpPr>
        <p:spPr bwMode="auto">
          <a:xfrm>
            <a:off x="1617493" y="4692960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09E37CD-3AAF-4FC5-BEB2-A5D1F1134907}"/>
              </a:ext>
            </a:extLst>
          </p:cNvPr>
          <p:cNvSpPr/>
          <p:nvPr/>
        </p:nvSpPr>
        <p:spPr bwMode="auto">
          <a:xfrm>
            <a:off x="1617493" y="3460496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808BB1B-DAEC-505A-1E04-E007F4115D0A}"/>
              </a:ext>
            </a:extLst>
          </p:cNvPr>
          <p:cNvSpPr/>
          <p:nvPr/>
        </p:nvSpPr>
        <p:spPr bwMode="auto">
          <a:xfrm>
            <a:off x="1761509" y="354976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Gitflow</a:t>
            </a:r>
            <a:r>
              <a:rPr lang="de-DE" altLang="de-DE" dirty="0"/>
              <a:t>-Workflow – Aufbau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A79EAB8-F94B-E2F5-9820-9E834288ACB9}"/>
              </a:ext>
            </a:extLst>
          </p:cNvPr>
          <p:cNvSpPr/>
          <p:nvPr/>
        </p:nvSpPr>
        <p:spPr bwMode="auto">
          <a:xfrm>
            <a:off x="2553597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755DBA5-99E6-37CE-AFAE-C5694FFC6651}"/>
              </a:ext>
            </a:extLst>
          </p:cNvPr>
          <p:cNvSpPr/>
          <p:nvPr/>
        </p:nvSpPr>
        <p:spPr bwMode="auto">
          <a:xfrm>
            <a:off x="2193557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29A5198-504A-94D0-4BD6-135E27D3839A}"/>
              </a:ext>
            </a:extLst>
          </p:cNvPr>
          <p:cNvSpPr/>
          <p:nvPr/>
        </p:nvSpPr>
        <p:spPr bwMode="auto">
          <a:xfrm>
            <a:off x="2553596" y="562609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960A883-C564-4B69-F0D2-18EB4684BA1B}"/>
              </a:ext>
            </a:extLst>
          </p:cNvPr>
          <p:cNvSpPr/>
          <p:nvPr/>
        </p:nvSpPr>
        <p:spPr bwMode="auto">
          <a:xfrm>
            <a:off x="3017429" y="52115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7FB2ED6-DF30-1460-9622-EB4BEB272453}"/>
              </a:ext>
            </a:extLst>
          </p:cNvPr>
          <p:cNvSpPr/>
          <p:nvPr/>
        </p:nvSpPr>
        <p:spPr bwMode="auto">
          <a:xfrm>
            <a:off x="3652154" y="561914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0537804-367B-CCBD-AC14-7F853326AAB0}"/>
              </a:ext>
            </a:extLst>
          </p:cNvPr>
          <p:cNvSpPr/>
          <p:nvPr/>
        </p:nvSpPr>
        <p:spPr bwMode="auto">
          <a:xfrm>
            <a:off x="3414111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CED73E1-67AC-8618-EC7B-5EABE456CFA0}"/>
              </a:ext>
            </a:extLst>
          </p:cNvPr>
          <p:cNvSpPr/>
          <p:nvPr/>
        </p:nvSpPr>
        <p:spPr bwMode="auto">
          <a:xfrm>
            <a:off x="4065765" y="4782225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D2225AE-57F9-D483-7551-218A2F287984}"/>
              </a:ext>
            </a:extLst>
          </p:cNvPr>
          <p:cNvSpPr/>
          <p:nvPr/>
        </p:nvSpPr>
        <p:spPr bwMode="auto">
          <a:xfrm>
            <a:off x="4425805" y="4366856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A2C5D4E-B41F-4685-B786-42ABDC2525D9}"/>
              </a:ext>
            </a:extLst>
          </p:cNvPr>
          <p:cNvSpPr/>
          <p:nvPr/>
        </p:nvSpPr>
        <p:spPr bwMode="auto">
          <a:xfrm>
            <a:off x="5145885" y="436685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660BA4E6-81CC-8523-E110-B1080D0C1A2F}"/>
              </a:ext>
            </a:extLst>
          </p:cNvPr>
          <p:cNvSpPr/>
          <p:nvPr/>
        </p:nvSpPr>
        <p:spPr bwMode="auto">
          <a:xfrm>
            <a:off x="5793957" y="3548102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4FDBEF5-355A-DAB4-D7C7-D7D6E940FF52}"/>
              </a:ext>
            </a:extLst>
          </p:cNvPr>
          <p:cNvSpPr/>
          <p:nvPr/>
        </p:nvSpPr>
        <p:spPr bwMode="auto">
          <a:xfrm>
            <a:off x="5555911" y="478705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49845DCC-7B79-1C0A-E208-51321DD03BBF}"/>
              </a:ext>
            </a:extLst>
          </p:cNvPr>
          <p:cNvSpPr/>
          <p:nvPr/>
        </p:nvSpPr>
        <p:spPr bwMode="auto">
          <a:xfrm>
            <a:off x="1617493" y="5962259"/>
            <a:ext cx="7056784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0A3635F-13F5-9F07-7340-CF288CCCBB31}"/>
              </a:ext>
            </a:extLst>
          </p:cNvPr>
          <p:cNvSpPr/>
          <p:nvPr/>
        </p:nvSpPr>
        <p:spPr bwMode="auto">
          <a:xfrm>
            <a:off x="4810838" y="4784311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30A5F07A-51E2-FAD1-B6F6-BAE47B66B623}"/>
              </a:ext>
            </a:extLst>
          </p:cNvPr>
          <p:cNvSpPr/>
          <p:nvPr/>
        </p:nvSpPr>
        <p:spPr bwMode="auto">
          <a:xfrm>
            <a:off x="4443654" y="6051524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DB3A1BB-899D-CBD5-0E98-17B0B34BEA43}"/>
              </a:ext>
            </a:extLst>
          </p:cNvPr>
          <p:cNvSpPr/>
          <p:nvPr/>
        </p:nvSpPr>
        <p:spPr bwMode="auto">
          <a:xfrm>
            <a:off x="5145885" y="6051523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9C2A785-BBEE-AA01-A021-19E032DD4199}"/>
              </a:ext>
            </a:extLst>
          </p:cNvPr>
          <p:cNvSpPr/>
          <p:nvPr/>
        </p:nvSpPr>
        <p:spPr bwMode="auto">
          <a:xfrm>
            <a:off x="6298013" y="395234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CDDBD4EA-9B03-90ED-0700-8CB5E6A440AD}"/>
              </a:ext>
            </a:extLst>
          </p:cNvPr>
          <p:cNvSpPr/>
          <p:nvPr/>
        </p:nvSpPr>
        <p:spPr bwMode="auto">
          <a:xfrm>
            <a:off x="6802069" y="3553021"/>
            <a:ext cx="238043" cy="238043"/>
          </a:xfrm>
          <a:prstGeom prst="ellipse">
            <a:avLst/>
          </a:prstGeom>
          <a:solidFill>
            <a:srgbClr val="81CC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17626DC4-733A-F3A8-FE42-CEF098900A57}"/>
              </a:ext>
            </a:extLst>
          </p:cNvPr>
          <p:cNvSpPr/>
          <p:nvPr/>
        </p:nvSpPr>
        <p:spPr bwMode="auto">
          <a:xfrm>
            <a:off x="6845500" y="4780520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02737608-8B17-12F3-1B16-6D48DDCBD861}"/>
              </a:ext>
            </a:extLst>
          </p:cNvPr>
          <p:cNvSpPr/>
          <p:nvPr/>
        </p:nvSpPr>
        <p:spPr bwMode="auto">
          <a:xfrm>
            <a:off x="7388837" y="6051522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186BCAC5-6943-B861-00E2-8F3AB4FEDD9D}"/>
              </a:ext>
            </a:extLst>
          </p:cNvPr>
          <p:cNvSpPr/>
          <p:nvPr/>
        </p:nvSpPr>
        <p:spPr bwMode="auto">
          <a:xfrm>
            <a:off x="7828011" y="4780519"/>
            <a:ext cx="238043" cy="23804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CA438DE-D27A-0E1B-6B0C-7656635723A4}"/>
              </a:ext>
            </a:extLst>
          </p:cNvPr>
          <p:cNvCxnSpPr>
            <a:cxnSpLocks/>
            <a:stCxn id="3" idx="6"/>
            <a:endCxn id="35" idx="2"/>
          </p:cNvCxnSpPr>
          <p:nvPr/>
        </p:nvCxnSpPr>
        <p:spPr bwMode="auto">
          <a:xfrm flipV="1">
            <a:off x="1999552" y="3667124"/>
            <a:ext cx="3794405" cy="165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8817953-9394-967C-F28E-1D1C708B96F7}"/>
              </a:ext>
            </a:extLst>
          </p:cNvPr>
          <p:cNvCxnSpPr>
            <a:cxnSpLocks/>
            <a:stCxn id="35" idx="6"/>
            <a:endCxn id="44" idx="2"/>
          </p:cNvCxnSpPr>
          <p:nvPr/>
        </p:nvCxnSpPr>
        <p:spPr bwMode="auto">
          <a:xfrm>
            <a:off x="6032000" y="3667124"/>
            <a:ext cx="770069" cy="4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0E810F-5707-C48B-E63E-76103DA8E961}"/>
              </a:ext>
            </a:extLst>
          </p:cNvPr>
          <p:cNvCxnSpPr>
            <a:cxnSpLocks/>
          </p:cNvCxnSpPr>
          <p:nvPr/>
        </p:nvCxnSpPr>
        <p:spPr bwMode="auto">
          <a:xfrm>
            <a:off x="7040112" y="3670073"/>
            <a:ext cx="1490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1B9CED2-7AA0-6EAB-B855-657D845805FD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 bwMode="auto">
          <a:xfrm>
            <a:off x="5997139" y="3751284"/>
            <a:ext cx="335735" cy="23591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384F9BDA-8377-DD46-A51D-27E1FFAE78B2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 bwMode="auto">
          <a:xfrm>
            <a:off x="6501195" y="4155524"/>
            <a:ext cx="379166" cy="6598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8F4CDBB6-FDEF-2B1B-A124-F2D906660B43}"/>
              </a:ext>
            </a:extLst>
          </p:cNvPr>
          <p:cNvCxnSpPr>
            <a:cxnSpLocks/>
            <a:stCxn id="43" idx="7"/>
            <a:endCxn id="44" idx="3"/>
          </p:cNvCxnSpPr>
          <p:nvPr/>
        </p:nvCxnSpPr>
        <p:spPr bwMode="auto">
          <a:xfrm flipV="1">
            <a:off x="6501195" y="3756203"/>
            <a:ext cx="335735" cy="231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45" name="Gerade Verbindung mit Pfeil 6144">
            <a:extLst>
              <a:ext uri="{FF2B5EF4-FFF2-40B4-BE49-F238E27FC236}">
                <a16:creationId xmlns:a16="http://schemas.microsoft.com/office/drawing/2014/main" id="{1A79A7D1-9650-0BD3-AC2D-4EBF125E43EC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 bwMode="auto">
          <a:xfrm flipV="1">
            <a:off x="7083543" y="4899541"/>
            <a:ext cx="74446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0" name="Gerade Verbindung mit Pfeil 6149">
            <a:extLst>
              <a:ext uri="{FF2B5EF4-FFF2-40B4-BE49-F238E27FC236}">
                <a16:creationId xmlns:a16="http://schemas.microsoft.com/office/drawing/2014/main" id="{DF896418-D70B-F3F5-E1E5-4CA673403DE0}"/>
              </a:ext>
            </a:extLst>
          </p:cNvPr>
          <p:cNvCxnSpPr>
            <a:cxnSpLocks/>
          </p:cNvCxnSpPr>
          <p:nvPr/>
        </p:nvCxnSpPr>
        <p:spPr bwMode="auto">
          <a:xfrm>
            <a:off x="8066054" y="4897651"/>
            <a:ext cx="46420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3" name="Gerade Verbindung mit Pfeil 6152">
            <a:extLst>
              <a:ext uri="{FF2B5EF4-FFF2-40B4-BE49-F238E27FC236}">
                <a16:creationId xmlns:a16="http://schemas.microsoft.com/office/drawing/2014/main" id="{1259E205-40D8-0377-BA58-62F9770533E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 bwMode="auto">
          <a:xfrm flipV="1">
            <a:off x="5349067" y="3751284"/>
            <a:ext cx="479751" cy="6504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6" name="Gerade Verbindung mit Pfeil 6155">
            <a:extLst>
              <a:ext uri="{FF2B5EF4-FFF2-40B4-BE49-F238E27FC236}">
                <a16:creationId xmlns:a16="http://schemas.microsoft.com/office/drawing/2014/main" id="{2A3E7998-2D6F-E0F5-0D9E-9DD61B866C6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 bwMode="auto">
          <a:xfrm>
            <a:off x="5349067" y="4570036"/>
            <a:ext cx="241705" cy="2518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59" name="Gerade Verbindung mit Pfeil 6158">
            <a:extLst>
              <a:ext uri="{FF2B5EF4-FFF2-40B4-BE49-F238E27FC236}">
                <a16:creationId xmlns:a16="http://schemas.microsoft.com/office/drawing/2014/main" id="{E53C6ADD-175A-F7E9-F4CF-B323AA175555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 flipV="1">
            <a:off x="4663848" y="4485876"/>
            <a:ext cx="48203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2" name="Gerade Verbindung mit Pfeil 6161">
            <a:extLst>
              <a:ext uri="{FF2B5EF4-FFF2-40B4-BE49-F238E27FC236}">
                <a16:creationId xmlns:a16="http://schemas.microsoft.com/office/drawing/2014/main" id="{72829251-776C-C1E6-083B-0C2D7BAF3313}"/>
              </a:ext>
            </a:extLst>
          </p:cNvPr>
          <p:cNvCxnSpPr>
            <a:cxnSpLocks/>
            <a:stCxn id="31" idx="7"/>
            <a:endCxn id="32" idx="3"/>
          </p:cNvCxnSpPr>
          <p:nvPr/>
        </p:nvCxnSpPr>
        <p:spPr bwMode="auto">
          <a:xfrm flipV="1">
            <a:off x="4268947" y="4570038"/>
            <a:ext cx="191719" cy="2470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5" name="Gerade Verbindung mit Pfeil 6164">
            <a:extLst>
              <a:ext uri="{FF2B5EF4-FFF2-40B4-BE49-F238E27FC236}">
                <a16:creationId xmlns:a16="http://schemas.microsoft.com/office/drawing/2014/main" id="{FD0DA2AF-C5AB-C0E7-C0C3-858EF5877722}"/>
              </a:ext>
            </a:extLst>
          </p:cNvPr>
          <p:cNvCxnSpPr>
            <a:cxnSpLocks/>
            <a:stCxn id="36" idx="6"/>
            <a:endCxn id="45" idx="2"/>
          </p:cNvCxnSpPr>
          <p:nvPr/>
        </p:nvCxnSpPr>
        <p:spPr bwMode="auto">
          <a:xfrm flipV="1">
            <a:off x="5793954" y="4899542"/>
            <a:ext cx="1051546" cy="65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68" name="Gerade Verbindung mit Pfeil 6167">
            <a:extLst>
              <a:ext uri="{FF2B5EF4-FFF2-40B4-BE49-F238E27FC236}">
                <a16:creationId xmlns:a16="http://schemas.microsoft.com/office/drawing/2014/main" id="{684B8A18-A31F-EFC8-CE6C-897EAE1B0DC5}"/>
              </a:ext>
            </a:extLst>
          </p:cNvPr>
          <p:cNvCxnSpPr>
            <a:cxnSpLocks/>
            <a:stCxn id="40" idx="6"/>
            <a:endCxn id="36" idx="2"/>
          </p:cNvCxnSpPr>
          <p:nvPr/>
        </p:nvCxnSpPr>
        <p:spPr bwMode="auto">
          <a:xfrm>
            <a:off x="5048881" y="4903333"/>
            <a:ext cx="507030" cy="27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1" name="Gerade Verbindung mit Pfeil 6170">
            <a:extLst>
              <a:ext uri="{FF2B5EF4-FFF2-40B4-BE49-F238E27FC236}">
                <a16:creationId xmlns:a16="http://schemas.microsoft.com/office/drawing/2014/main" id="{12D42C79-2786-AAAE-6EE3-B5963ABF4B34}"/>
              </a:ext>
            </a:extLst>
          </p:cNvPr>
          <p:cNvCxnSpPr>
            <a:cxnSpLocks/>
            <a:stCxn id="31" idx="6"/>
            <a:endCxn id="40" idx="2"/>
          </p:cNvCxnSpPr>
          <p:nvPr/>
        </p:nvCxnSpPr>
        <p:spPr bwMode="auto">
          <a:xfrm>
            <a:off x="4303808" y="4901247"/>
            <a:ext cx="507030" cy="2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4" name="Gerade Verbindung mit Pfeil 6173">
            <a:extLst>
              <a:ext uri="{FF2B5EF4-FFF2-40B4-BE49-F238E27FC236}">
                <a16:creationId xmlns:a16="http://schemas.microsoft.com/office/drawing/2014/main" id="{1ADD177F-013C-A718-765A-55F2F266C775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 bwMode="auto">
          <a:xfrm>
            <a:off x="3652154" y="4901247"/>
            <a:ext cx="4136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77" name="Gerade Verbindung mit Pfeil 6176">
            <a:extLst>
              <a:ext uri="{FF2B5EF4-FFF2-40B4-BE49-F238E27FC236}">
                <a16:creationId xmlns:a16="http://schemas.microsoft.com/office/drawing/2014/main" id="{9A9394F6-8910-6AEF-18F8-8AB209702F60}"/>
              </a:ext>
            </a:extLst>
          </p:cNvPr>
          <p:cNvCxnSpPr>
            <a:cxnSpLocks/>
            <a:stCxn id="26" idx="6"/>
            <a:endCxn id="30" idx="2"/>
          </p:cNvCxnSpPr>
          <p:nvPr/>
        </p:nvCxnSpPr>
        <p:spPr bwMode="auto">
          <a:xfrm>
            <a:off x="2431600" y="4901247"/>
            <a:ext cx="98251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0" name="Gerade Verbindung mit Pfeil 6179">
            <a:extLst>
              <a:ext uri="{FF2B5EF4-FFF2-40B4-BE49-F238E27FC236}">
                <a16:creationId xmlns:a16="http://schemas.microsoft.com/office/drawing/2014/main" id="{196982A3-091D-BD13-D0D2-6F4D72E9D1E9}"/>
              </a:ext>
            </a:extLst>
          </p:cNvPr>
          <p:cNvCxnSpPr>
            <a:cxnSpLocks/>
            <a:endCxn id="26" idx="2"/>
          </p:cNvCxnSpPr>
          <p:nvPr/>
        </p:nvCxnSpPr>
        <p:spPr bwMode="auto">
          <a:xfrm>
            <a:off x="1895522" y="3798394"/>
            <a:ext cx="298035" cy="1102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4" name="Gerade Verbindung mit Pfeil 6183">
            <a:extLst>
              <a:ext uri="{FF2B5EF4-FFF2-40B4-BE49-F238E27FC236}">
                <a16:creationId xmlns:a16="http://schemas.microsoft.com/office/drawing/2014/main" id="{B480682A-0800-B3D3-AACA-C851E3434806}"/>
              </a:ext>
            </a:extLst>
          </p:cNvPr>
          <p:cNvCxnSpPr>
            <a:cxnSpLocks/>
            <a:stCxn id="26" idx="4"/>
            <a:endCxn id="25" idx="2"/>
          </p:cNvCxnSpPr>
          <p:nvPr/>
        </p:nvCxnSpPr>
        <p:spPr bwMode="auto">
          <a:xfrm>
            <a:off x="2312579" y="5020268"/>
            <a:ext cx="241018" cy="3102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88" name="Gerade Verbindung mit Pfeil 6187">
            <a:extLst>
              <a:ext uri="{FF2B5EF4-FFF2-40B4-BE49-F238E27FC236}">
                <a16:creationId xmlns:a16="http://schemas.microsoft.com/office/drawing/2014/main" id="{84042E36-49A4-F328-A1C8-15BB8665DEFE}"/>
              </a:ext>
            </a:extLst>
          </p:cNvPr>
          <p:cNvCxnSpPr>
            <a:cxnSpLocks/>
            <a:stCxn id="26" idx="4"/>
          </p:cNvCxnSpPr>
          <p:nvPr/>
        </p:nvCxnSpPr>
        <p:spPr bwMode="auto">
          <a:xfrm>
            <a:off x="2312579" y="5020268"/>
            <a:ext cx="225283" cy="7248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1" name="Gerade Verbindung mit Pfeil 6190">
            <a:extLst>
              <a:ext uri="{FF2B5EF4-FFF2-40B4-BE49-F238E27FC236}">
                <a16:creationId xmlns:a16="http://schemas.microsoft.com/office/drawing/2014/main" id="{F5AB36D4-4D34-4E44-AB02-16D3A7F3590A}"/>
              </a:ext>
            </a:extLst>
          </p:cNvPr>
          <p:cNvCxnSpPr>
            <a:cxnSpLocks/>
            <a:stCxn id="25" idx="6"/>
            <a:endCxn id="28" idx="2"/>
          </p:cNvCxnSpPr>
          <p:nvPr/>
        </p:nvCxnSpPr>
        <p:spPr bwMode="auto">
          <a:xfrm>
            <a:off x="2791640" y="5330547"/>
            <a:ext cx="22578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4" name="Gerade Verbindung mit Pfeil 6193">
            <a:extLst>
              <a:ext uri="{FF2B5EF4-FFF2-40B4-BE49-F238E27FC236}">
                <a16:creationId xmlns:a16="http://schemas.microsoft.com/office/drawing/2014/main" id="{9E6F4067-9BD2-9EA6-7E0B-CD59D14C65CD}"/>
              </a:ext>
            </a:extLst>
          </p:cNvPr>
          <p:cNvCxnSpPr>
            <a:cxnSpLocks/>
            <a:stCxn id="28" idx="6"/>
            <a:endCxn id="30" idx="3"/>
          </p:cNvCxnSpPr>
          <p:nvPr/>
        </p:nvCxnSpPr>
        <p:spPr bwMode="auto">
          <a:xfrm flipV="1">
            <a:off x="3255472" y="4985407"/>
            <a:ext cx="193500" cy="3451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197" name="Gerade Verbindung mit Pfeil 6196">
            <a:extLst>
              <a:ext uri="{FF2B5EF4-FFF2-40B4-BE49-F238E27FC236}">
                <a16:creationId xmlns:a16="http://schemas.microsoft.com/office/drawing/2014/main" id="{59BF9A64-F141-EE2E-4385-345850EE0E8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 bwMode="auto">
          <a:xfrm flipV="1">
            <a:off x="2791639" y="5738171"/>
            <a:ext cx="860515" cy="6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0" name="Gerade Verbindung mit Pfeil 6199">
            <a:extLst>
              <a:ext uri="{FF2B5EF4-FFF2-40B4-BE49-F238E27FC236}">
                <a16:creationId xmlns:a16="http://schemas.microsoft.com/office/drawing/2014/main" id="{CEF464E3-B606-6428-1540-1D9BCB174FFB}"/>
              </a:ext>
            </a:extLst>
          </p:cNvPr>
          <p:cNvCxnSpPr>
            <a:cxnSpLocks/>
            <a:stCxn id="29" idx="6"/>
            <a:endCxn id="31" idx="3"/>
          </p:cNvCxnSpPr>
          <p:nvPr/>
        </p:nvCxnSpPr>
        <p:spPr bwMode="auto">
          <a:xfrm flipV="1">
            <a:off x="3890197" y="4985407"/>
            <a:ext cx="210429" cy="7527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07" name="Gerade Verbindung mit Pfeil 6206">
            <a:extLst>
              <a:ext uri="{FF2B5EF4-FFF2-40B4-BE49-F238E27FC236}">
                <a16:creationId xmlns:a16="http://schemas.microsoft.com/office/drawing/2014/main" id="{75D6A132-DF10-279D-A656-800B87AAE491}"/>
              </a:ext>
            </a:extLst>
          </p:cNvPr>
          <p:cNvCxnSpPr>
            <a:cxnSpLocks/>
            <a:stCxn id="31" idx="4"/>
            <a:endCxn id="41" idx="2"/>
          </p:cNvCxnSpPr>
          <p:nvPr/>
        </p:nvCxnSpPr>
        <p:spPr bwMode="auto">
          <a:xfrm>
            <a:off x="4184787" y="5020268"/>
            <a:ext cx="258867" cy="115027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0" name="Gerade Verbindung mit Pfeil 6209">
            <a:extLst>
              <a:ext uri="{FF2B5EF4-FFF2-40B4-BE49-F238E27FC236}">
                <a16:creationId xmlns:a16="http://schemas.microsoft.com/office/drawing/2014/main" id="{168BA4F0-29B0-8810-4E1B-583A6E53BF16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 bwMode="auto">
          <a:xfrm flipV="1">
            <a:off x="4681697" y="6170545"/>
            <a:ext cx="46418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3" name="Gerade Verbindung mit Pfeil 6212">
            <a:extLst>
              <a:ext uri="{FF2B5EF4-FFF2-40B4-BE49-F238E27FC236}">
                <a16:creationId xmlns:a16="http://schemas.microsoft.com/office/drawing/2014/main" id="{116E4222-79B3-F421-3B6A-AF6A4C1D1D59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 bwMode="auto">
          <a:xfrm flipV="1">
            <a:off x="5383928" y="6170544"/>
            <a:ext cx="2004909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cxnSp>
        <p:nvCxnSpPr>
          <p:cNvPr id="6216" name="Gerade Verbindung mit Pfeil 6215">
            <a:extLst>
              <a:ext uri="{FF2B5EF4-FFF2-40B4-BE49-F238E27FC236}">
                <a16:creationId xmlns:a16="http://schemas.microsoft.com/office/drawing/2014/main" id="{80E32C86-9CEA-D24A-678F-59F1C74D19CD}"/>
              </a:ext>
            </a:extLst>
          </p:cNvPr>
          <p:cNvCxnSpPr>
            <a:cxnSpLocks/>
            <a:stCxn id="46" idx="6"/>
            <a:endCxn id="47" idx="4"/>
          </p:cNvCxnSpPr>
          <p:nvPr/>
        </p:nvCxnSpPr>
        <p:spPr bwMode="auto">
          <a:xfrm flipV="1">
            <a:off x="7626880" y="5018562"/>
            <a:ext cx="320153" cy="1151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cxnSp>
      <p:sp>
        <p:nvSpPr>
          <p:cNvPr id="6221" name="Rechteck: abgerundete Ecken 6220">
            <a:extLst>
              <a:ext uri="{FF2B5EF4-FFF2-40B4-BE49-F238E27FC236}">
                <a16:creationId xmlns:a16="http://schemas.microsoft.com/office/drawing/2014/main" id="{BEA4C9DC-8782-155F-EE0D-98A6672F9C2C}"/>
              </a:ext>
            </a:extLst>
          </p:cNvPr>
          <p:cNvSpPr/>
          <p:nvPr/>
        </p:nvSpPr>
        <p:spPr bwMode="auto">
          <a:xfrm>
            <a:off x="526142" y="3456374"/>
            <a:ext cx="991938" cy="416575"/>
          </a:xfrm>
          <a:prstGeom prst="roundRec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2" name="Textfeld 6221">
            <a:extLst>
              <a:ext uri="{FF2B5EF4-FFF2-40B4-BE49-F238E27FC236}">
                <a16:creationId xmlns:a16="http://schemas.microsoft.com/office/drawing/2014/main" id="{EA330168-9448-D871-3248-22C4266066E1}"/>
              </a:ext>
            </a:extLst>
          </p:cNvPr>
          <p:cNvSpPr txBox="1"/>
          <p:nvPr/>
        </p:nvSpPr>
        <p:spPr bwMode="auto">
          <a:xfrm>
            <a:off x="475117" y="3528429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latin typeface="Arial" charset="0"/>
              </a:rPr>
              <a:t>main</a:t>
            </a:r>
            <a:endParaRPr lang="de-DE" sz="1200" b="1" dirty="0">
              <a:latin typeface="Arial" charset="0"/>
            </a:endParaRPr>
          </a:p>
        </p:txBody>
      </p:sp>
      <p:sp>
        <p:nvSpPr>
          <p:cNvPr id="6223" name="Rechteck: abgerundete Ecken 6222">
            <a:extLst>
              <a:ext uri="{FF2B5EF4-FFF2-40B4-BE49-F238E27FC236}">
                <a16:creationId xmlns:a16="http://schemas.microsoft.com/office/drawing/2014/main" id="{2E2CD8F2-374C-A0B9-C894-F686EE0B635A}"/>
              </a:ext>
            </a:extLst>
          </p:cNvPr>
          <p:cNvSpPr/>
          <p:nvPr/>
        </p:nvSpPr>
        <p:spPr bwMode="auto">
          <a:xfrm>
            <a:off x="526142" y="3881651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4" name="Textfeld 6223">
            <a:extLst>
              <a:ext uri="{FF2B5EF4-FFF2-40B4-BE49-F238E27FC236}">
                <a16:creationId xmlns:a16="http://schemas.microsoft.com/office/drawing/2014/main" id="{D0EEC9F3-3FF2-44AD-AB1C-9CB27CF9AFC9}"/>
              </a:ext>
            </a:extLst>
          </p:cNvPr>
          <p:cNvSpPr txBox="1"/>
          <p:nvPr/>
        </p:nvSpPr>
        <p:spPr bwMode="auto">
          <a:xfrm>
            <a:off x="466954" y="3952077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hotfix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5" name="Rechteck: abgerundete Ecken 6224">
            <a:extLst>
              <a:ext uri="{FF2B5EF4-FFF2-40B4-BE49-F238E27FC236}">
                <a16:creationId xmlns:a16="http://schemas.microsoft.com/office/drawing/2014/main" id="{B0077B0F-9F33-864F-7FB3-9108BD3784B0}"/>
              </a:ext>
            </a:extLst>
          </p:cNvPr>
          <p:cNvSpPr/>
          <p:nvPr/>
        </p:nvSpPr>
        <p:spPr bwMode="auto">
          <a:xfrm>
            <a:off x="526142" y="42960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6" name="Textfeld 6225">
            <a:extLst>
              <a:ext uri="{FF2B5EF4-FFF2-40B4-BE49-F238E27FC236}">
                <a16:creationId xmlns:a16="http://schemas.microsoft.com/office/drawing/2014/main" id="{F2A33956-6508-92F1-C796-8977B956BD62}"/>
              </a:ext>
            </a:extLst>
          </p:cNvPr>
          <p:cNvSpPr txBox="1"/>
          <p:nvPr/>
        </p:nvSpPr>
        <p:spPr bwMode="auto">
          <a:xfrm>
            <a:off x="475117" y="437461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release</a:t>
            </a:r>
          </a:p>
        </p:txBody>
      </p:sp>
      <p:sp>
        <p:nvSpPr>
          <p:cNvPr id="6227" name="Rechteck: abgerundete Ecken 6226">
            <a:extLst>
              <a:ext uri="{FF2B5EF4-FFF2-40B4-BE49-F238E27FC236}">
                <a16:creationId xmlns:a16="http://schemas.microsoft.com/office/drawing/2014/main" id="{409FD199-FCDE-23E7-571D-A443E32DB4EF}"/>
              </a:ext>
            </a:extLst>
          </p:cNvPr>
          <p:cNvSpPr/>
          <p:nvPr/>
        </p:nvSpPr>
        <p:spPr bwMode="auto">
          <a:xfrm>
            <a:off x="526142" y="4713936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28" name="Textfeld 6227">
            <a:extLst>
              <a:ext uri="{FF2B5EF4-FFF2-40B4-BE49-F238E27FC236}">
                <a16:creationId xmlns:a16="http://schemas.microsoft.com/office/drawing/2014/main" id="{BB313FBC-10CC-C398-12AA-0AFA1A738486}"/>
              </a:ext>
            </a:extLst>
          </p:cNvPr>
          <p:cNvSpPr txBox="1"/>
          <p:nvPr/>
        </p:nvSpPr>
        <p:spPr bwMode="auto">
          <a:xfrm>
            <a:off x="457107" y="4787059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development</a:t>
            </a:r>
            <a:endParaRPr lang="de-DE" sz="1200" b="1" dirty="0">
              <a:solidFill>
                <a:schemeClr val="bg1">
                  <a:lumMod val="65000"/>
                </a:schemeClr>
              </a:solidFill>
              <a:latin typeface="Arial" charset="0"/>
            </a:endParaRPr>
          </a:p>
        </p:txBody>
      </p:sp>
      <p:sp>
        <p:nvSpPr>
          <p:cNvPr id="6229" name="Rechteck: abgerundete Ecken 6228">
            <a:extLst>
              <a:ext uri="{FF2B5EF4-FFF2-40B4-BE49-F238E27FC236}">
                <a16:creationId xmlns:a16="http://schemas.microsoft.com/office/drawing/2014/main" id="{29B5AD8A-FBDF-930E-24C4-F2DC17E86982}"/>
              </a:ext>
            </a:extLst>
          </p:cNvPr>
          <p:cNvSpPr/>
          <p:nvPr/>
        </p:nvSpPr>
        <p:spPr bwMode="auto">
          <a:xfrm>
            <a:off x="526142" y="5130875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0" name="Textfeld 6229">
            <a:extLst>
              <a:ext uri="{FF2B5EF4-FFF2-40B4-BE49-F238E27FC236}">
                <a16:creationId xmlns:a16="http://schemas.microsoft.com/office/drawing/2014/main" id="{317373BB-50C9-7178-BBCB-6EE06E2272CF}"/>
              </a:ext>
            </a:extLst>
          </p:cNvPr>
          <p:cNvSpPr txBox="1"/>
          <p:nvPr/>
        </p:nvSpPr>
        <p:spPr bwMode="auto">
          <a:xfrm>
            <a:off x="457107" y="5203998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4" name="Rechteck: abgerundete Ecken 6233">
            <a:extLst>
              <a:ext uri="{FF2B5EF4-FFF2-40B4-BE49-F238E27FC236}">
                <a16:creationId xmlns:a16="http://schemas.microsoft.com/office/drawing/2014/main" id="{95A1588A-5E4C-A79C-03E3-704346D180B3}"/>
              </a:ext>
            </a:extLst>
          </p:cNvPr>
          <p:cNvSpPr/>
          <p:nvPr/>
        </p:nvSpPr>
        <p:spPr bwMode="auto">
          <a:xfrm>
            <a:off x="520310" y="5554484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5" name="Textfeld 6234">
            <a:extLst>
              <a:ext uri="{FF2B5EF4-FFF2-40B4-BE49-F238E27FC236}">
                <a16:creationId xmlns:a16="http://schemas.microsoft.com/office/drawing/2014/main" id="{1C1F1AF0-33A4-1C44-A060-12E4FD3AA61E}"/>
              </a:ext>
            </a:extLst>
          </p:cNvPr>
          <p:cNvSpPr txBox="1"/>
          <p:nvPr/>
        </p:nvSpPr>
        <p:spPr bwMode="auto">
          <a:xfrm>
            <a:off x="451275" y="5627607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6" name="Rechteck: abgerundete Ecken 6235">
            <a:extLst>
              <a:ext uri="{FF2B5EF4-FFF2-40B4-BE49-F238E27FC236}">
                <a16:creationId xmlns:a16="http://schemas.microsoft.com/office/drawing/2014/main" id="{F89FE685-9284-2FB3-BBC7-86047BA346A0}"/>
              </a:ext>
            </a:extLst>
          </p:cNvPr>
          <p:cNvSpPr/>
          <p:nvPr/>
        </p:nvSpPr>
        <p:spPr bwMode="auto">
          <a:xfrm>
            <a:off x="521883" y="5964753"/>
            <a:ext cx="991938" cy="4165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37" name="Textfeld 6236">
            <a:extLst>
              <a:ext uri="{FF2B5EF4-FFF2-40B4-BE49-F238E27FC236}">
                <a16:creationId xmlns:a16="http://schemas.microsoft.com/office/drawing/2014/main" id="{8098FC45-E791-590F-B76C-8E03BF8F3360}"/>
              </a:ext>
            </a:extLst>
          </p:cNvPr>
          <p:cNvSpPr txBox="1"/>
          <p:nvPr/>
        </p:nvSpPr>
        <p:spPr bwMode="auto">
          <a:xfrm>
            <a:off x="452848" y="6037876"/>
            <a:ext cx="11603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feature</a:t>
            </a:r>
          </a:p>
        </p:txBody>
      </p:sp>
      <p:sp>
        <p:nvSpPr>
          <p:cNvPr id="6239" name="Inhaltsplatzhalter 18">
            <a:extLst>
              <a:ext uri="{FF2B5EF4-FFF2-40B4-BE49-F238E27FC236}">
                <a16:creationId xmlns:a16="http://schemas.microsoft.com/office/drawing/2014/main" id="{FFEFAD32-7235-22B1-301E-A6D6031A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232172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/>
              <a:t>Main Branch</a:t>
            </a:r>
          </a:p>
          <a:p>
            <a:r>
              <a:rPr lang="de-DE" altLang="de-DE" dirty="0" err="1"/>
              <a:t>Commits</a:t>
            </a:r>
            <a:r>
              <a:rPr lang="de-DE" altLang="de-DE" dirty="0"/>
              <a:t> des main-</a:t>
            </a:r>
            <a:r>
              <a:rPr lang="de-DE" altLang="de-DE" dirty="0" err="1"/>
              <a:t>Branches</a:t>
            </a:r>
            <a:r>
              <a:rPr lang="de-DE" altLang="de-DE" dirty="0"/>
              <a:t> werden oft mit Release-Tags versehen</a:t>
            </a:r>
          </a:p>
          <a:p>
            <a:r>
              <a:rPr lang="de-DE" altLang="de-DE" dirty="0"/>
              <a:t>Bietet Überblick über den Release Verlauf</a:t>
            </a:r>
          </a:p>
          <a:p>
            <a:pPr lvl="1"/>
            <a:r>
              <a:rPr lang="de-DE" altLang="de-DE" dirty="0"/>
              <a:t>Ermöglicht auschecken älterer Version</a:t>
            </a:r>
          </a:p>
          <a:p>
            <a:pPr lvl="1"/>
            <a:r>
              <a:rPr lang="de-DE" altLang="de-DE" dirty="0"/>
              <a:t>Ggf. Fehlerbehebung in alten Versionen, wenn mehrere zeitgleich im Betrieb sind</a:t>
            </a:r>
          </a:p>
          <a:p>
            <a:endParaRPr lang="de-DE" altLang="de-DE" dirty="0"/>
          </a:p>
        </p:txBody>
      </p:sp>
      <p:sp>
        <p:nvSpPr>
          <p:cNvPr id="2" name="Sprechblase: rechteckig 1">
            <a:extLst>
              <a:ext uri="{FF2B5EF4-FFF2-40B4-BE49-F238E27FC236}">
                <a16:creationId xmlns:a16="http://schemas.microsoft.com/office/drawing/2014/main" id="{285F9516-49EC-A6BA-3BBD-FF1D19CAC3EB}"/>
              </a:ext>
            </a:extLst>
          </p:cNvPr>
          <p:cNvSpPr/>
          <p:nvPr/>
        </p:nvSpPr>
        <p:spPr bwMode="auto">
          <a:xfrm>
            <a:off x="1653010" y="3176101"/>
            <a:ext cx="693083" cy="268614"/>
          </a:xfrm>
          <a:prstGeom prst="wedgeRectCallou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C4ECC3F-5FE4-7D17-502F-99C2BB183921}"/>
              </a:ext>
            </a:extLst>
          </p:cNvPr>
          <p:cNvSpPr txBox="1"/>
          <p:nvPr/>
        </p:nvSpPr>
        <p:spPr bwMode="auto">
          <a:xfrm>
            <a:off x="1610396" y="316980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Arial" charset="0"/>
              </a:rPr>
              <a:t>Tag v0.1</a:t>
            </a:r>
          </a:p>
        </p:txBody>
      </p:sp>
      <p:sp>
        <p:nvSpPr>
          <p:cNvPr id="5" name="Sprechblase: rechteckig 4">
            <a:extLst>
              <a:ext uri="{FF2B5EF4-FFF2-40B4-BE49-F238E27FC236}">
                <a16:creationId xmlns:a16="http://schemas.microsoft.com/office/drawing/2014/main" id="{5C94B65C-3580-F653-E51E-0B83019E377F}"/>
              </a:ext>
            </a:extLst>
          </p:cNvPr>
          <p:cNvSpPr/>
          <p:nvPr/>
        </p:nvSpPr>
        <p:spPr bwMode="auto">
          <a:xfrm>
            <a:off x="5694734" y="3183444"/>
            <a:ext cx="693083" cy="268614"/>
          </a:xfrm>
          <a:prstGeom prst="wedgeRectCallou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8769F72-5294-F60F-ECB0-2EDDF1D0CB85}"/>
              </a:ext>
            </a:extLst>
          </p:cNvPr>
          <p:cNvSpPr txBox="1"/>
          <p:nvPr/>
        </p:nvSpPr>
        <p:spPr bwMode="auto">
          <a:xfrm>
            <a:off x="5652120" y="3177144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Arial" charset="0"/>
              </a:rPr>
              <a:t>Tag v1.0</a:t>
            </a:r>
          </a:p>
        </p:txBody>
      </p:sp>
      <p:sp>
        <p:nvSpPr>
          <p:cNvPr id="7" name="Sprechblase: rechteckig 6">
            <a:extLst>
              <a:ext uri="{FF2B5EF4-FFF2-40B4-BE49-F238E27FC236}">
                <a16:creationId xmlns:a16="http://schemas.microsoft.com/office/drawing/2014/main" id="{E05DB13F-710F-7E05-CE93-0514B448D958}"/>
              </a:ext>
            </a:extLst>
          </p:cNvPr>
          <p:cNvSpPr/>
          <p:nvPr/>
        </p:nvSpPr>
        <p:spPr bwMode="auto">
          <a:xfrm>
            <a:off x="6702995" y="3189381"/>
            <a:ext cx="693083" cy="268614"/>
          </a:xfrm>
          <a:prstGeom prst="wedgeRectCallout">
            <a:avLst/>
          </a:prstGeom>
          <a:solidFill>
            <a:srgbClr val="81C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A45DCDA-E281-36D6-464A-6B00D30D4B65}"/>
              </a:ext>
            </a:extLst>
          </p:cNvPr>
          <p:cNvSpPr txBox="1"/>
          <p:nvPr/>
        </p:nvSpPr>
        <p:spPr bwMode="auto">
          <a:xfrm>
            <a:off x="6660381" y="3183081"/>
            <a:ext cx="9919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eaLnBrk="1" hangingPunct="1"/>
            <a:r>
              <a:rPr lang="de-DE" sz="1200" dirty="0">
                <a:latin typeface="Arial" charset="0"/>
              </a:rPr>
              <a:t>Tag v1.1</a:t>
            </a:r>
          </a:p>
        </p:txBody>
      </p:sp>
    </p:spTree>
    <p:extLst>
      <p:ext uri="{BB962C8B-B14F-4D97-AF65-F5344CB8AC3E}">
        <p14:creationId xmlns:p14="http://schemas.microsoft.com/office/powerpoint/2010/main" val="2066244759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1752</Words>
  <Application>Microsoft Office PowerPoint</Application>
  <PresentationFormat>Bildschirmpräsentation (4:3)</PresentationFormat>
  <Paragraphs>438</Paragraphs>
  <Slides>39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39</vt:i4>
      </vt:variant>
    </vt:vector>
  </HeadingPairs>
  <TitlesOfParts>
    <vt:vector size="46" baseType="lpstr">
      <vt:lpstr>Arial</vt:lpstr>
      <vt:lpstr>Consolas</vt:lpstr>
      <vt:lpstr>Monotype Sorts</vt:lpstr>
      <vt:lpstr>Times New Roman</vt:lpstr>
      <vt:lpstr>vorlneu</vt:lpstr>
      <vt:lpstr>Benutzerdefiniertes Design</vt:lpstr>
      <vt:lpstr>2_vorlneu</vt:lpstr>
      <vt:lpstr>Tag 2: Vertiefung Git-Workflow, CI/CD &amp; GitLab CI </vt:lpstr>
      <vt:lpstr>Agenda</vt:lpstr>
      <vt:lpstr>Agenda</vt:lpstr>
      <vt:lpstr>Gitflow-Workflow</vt:lpstr>
      <vt:lpstr>Gitflow-Workflow</vt:lpstr>
      <vt:lpstr>Gitflow-Workflow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Gitflow-Workflow – Aufbau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Arbeiten im Gitflow-Workflow</vt:lpstr>
      <vt:lpstr>Use Cases und Fazit</vt:lpstr>
      <vt:lpstr>Gitflow-Workflow – Use Cases </vt:lpstr>
      <vt:lpstr>Gitflow-Workflow – Veraltet?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Patrick Moebius</cp:lastModifiedBy>
  <cp:revision>61</cp:revision>
  <cp:lastPrinted>1996-08-01T16:36:58Z</cp:lastPrinted>
  <dcterms:created xsi:type="dcterms:W3CDTF">2024-05-03T10:07:43Z</dcterms:created>
  <dcterms:modified xsi:type="dcterms:W3CDTF">2024-06-11T04:37:29Z</dcterms:modified>
</cp:coreProperties>
</file>