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9" r:id="rId3"/>
  </p:sldMasterIdLst>
  <p:notesMasterIdLst>
    <p:notesMasterId r:id="rId19"/>
  </p:notesMasterIdLst>
  <p:handoutMasterIdLst>
    <p:handoutMasterId r:id="rId20"/>
  </p:handoutMasterIdLst>
  <p:sldIdLst>
    <p:sldId id="604" r:id="rId4"/>
    <p:sldId id="607" r:id="rId5"/>
    <p:sldId id="608" r:id="rId6"/>
    <p:sldId id="596" r:id="rId7"/>
    <p:sldId id="371" r:id="rId8"/>
    <p:sldId id="372" r:id="rId9"/>
    <p:sldId id="373" r:id="rId10"/>
    <p:sldId id="374" r:id="rId11"/>
    <p:sldId id="375" r:id="rId12"/>
    <p:sldId id="377" r:id="rId13"/>
    <p:sldId id="376" r:id="rId14"/>
    <p:sldId id="378" r:id="rId15"/>
    <p:sldId id="379" r:id="rId16"/>
    <p:sldId id="605" r:id="rId17"/>
    <p:sldId id="606" r:id="rId18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A42"/>
    <a:srgbClr val="0249FC"/>
    <a:srgbClr val="008C5A"/>
    <a:srgbClr val="0D4F3C"/>
    <a:srgbClr val="037C03"/>
    <a:srgbClr val="FFFFFF"/>
    <a:srgbClr val="800000"/>
    <a:srgbClr val="060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8" autoAdjust="0"/>
    <p:restoredTop sz="94568" autoAdjust="0"/>
  </p:normalViewPr>
  <p:slideViewPr>
    <p:cSldViewPr>
      <p:cViewPr varScale="1">
        <p:scale>
          <a:sx n="151" d="100"/>
          <a:sy n="151" d="100"/>
        </p:scale>
        <p:origin x="2142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2616" y="90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05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96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5599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18.06.2024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6424" y="6451600"/>
            <a:ext cx="163217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Tag-1_4-Git-Remote.pptx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CE3DD68-2A3C-BB2B-63DD-13C8A16E104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2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4147974-87B9-1D09-EFB8-4534363C5FE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18.06.2024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4C711AB-2D5E-633B-FA7F-F6015F1BEBD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  <p:sp>
        <p:nvSpPr>
          <p:cNvPr id="4" name="Text Box 30">
            <a:extLst>
              <a:ext uri="{FF2B5EF4-FFF2-40B4-BE49-F238E27FC236}">
                <a16:creationId xmlns:a16="http://schemas.microsoft.com/office/drawing/2014/main" id="{840B1428-EDD6-8BC4-829B-5CA69EFA437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046424" y="6451600"/>
            <a:ext cx="163217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Tag-1_4-Git-Remote.pptx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23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1: Einführung in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 und </a:t>
            </a:r>
            <a:r>
              <a:rPr lang="de-DE" altLang="de-DE" sz="3200" dirty="0" err="1"/>
              <a:t>GitLab</a:t>
            </a:r>
            <a:endParaRPr lang="de-DE" altLang="de-DE" sz="3200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17.06.2024, Daniel Krämer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Pull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pull </a:t>
            </a:r>
            <a:r>
              <a:rPr lang="de-DE" altLang="de-DE" dirty="0"/>
              <a:t>als Kombination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und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oder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pull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pull --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pull --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Default bei </a:t>
            </a:r>
            <a:r>
              <a:rPr lang="de-DE" altLang="de-DE" dirty="0" err="1"/>
              <a:t>git</a:t>
            </a:r>
            <a:r>
              <a:rPr lang="de-DE" altLang="de-DE" dirty="0"/>
              <a:t> pull ist --</a:t>
            </a:r>
            <a:r>
              <a:rPr lang="de-DE" altLang="de-DE" dirty="0" err="1"/>
              <a:t>merge</a:t>
            </a:r>
            <a:endParaRPr lang="de-DE" altLang="de-DE" dirty="0"/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Kann in .</a:t>
            </a:r>
            <a:r>
              <a:rPr lang="de-DE" altLang="de-DE" dirty="0" err="1"/>
              <a:t>gitconfig</a:t>
            </a:r>
            <a:r>
              <a:rPr lang="de-DE" altLang="de-DE" dirty="0"/>
              <a:t> umgestellt werden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en-US" altLang="de-DE" dirty="0">
                <a:latin typeface="Consolas" panose="020B0609020204030204" pitchFamily="49" charset="0"/>
              </a:rPr>
              <a:t>git config --global </a:t>
            </a:r>
            <a:r>
              <a:rPr lang="en-US" altLang="de-DE" dirty="0" err="1">
                <a:latin typeface="Consolas" panose="020B0609020204030204" pitchFamily="49" charset="0"/>
              </a:rPr>
              <a:t>pull.rebase</a:t>
            </a:r>
            <a:r>
              <a:rPr lang="en-US" altLang="de-DE" dirty="0">
                <a:latin typeface="Consolas" panose="020B0609020204030204" pitchFamily="49" charset="0"/>
              </a:rPr>
              <a:t> false</a:t>
            </a:r>
            <a:r>
              <a:rPr lang="en-US" altLang="de-DE" dirty="0"/>
              <a:t> 	</a:t>
            </a:r>
            <a:r>
              <a:rPr lang="en-US" altLang="de-DE" dirty="0">
                <a:sym typeface="Wingdings" panose="05000000000000000000" pitchFamily="2" charset="2"/>
              </a:rPr>
              <a:t> Merge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en-US" altLang="de-DE" dirty="0">
                <a:sym typeface="Wingdings" panose="05000000000000000000" pitchFamily="2" charset="2"/>
              </a:rPr>
              <a:t>	</a:t>
            </a:r>
            <a:r>
              <a:rPr lang="en-US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git config --global </a:t>
            </a:r>
            <a:r>
              <a:rPr lang="en-US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pull.rebase</a:t>
            </a:r>
            <a:r>
              <a:rPr lang="en-US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true 	</a:t>
            </a:r>
            <a:r>
              <a:rPr lang="en-US" altLang="de-DE" dirty="0">
                <a:sym typeface="Wingdings" panose="05000000000000000000" pitchFamily="2" charset="2"/>
              </a:rPr>
              <a:t> Rebase</a:t>
            </a:r>
          </a:p>
          <a:p>
            <a:pPr marL="400050">
              <a:spcAft>
                <a:spcPts val="300"/>
              </a:spcAft>
            </a:pPr>
            <a:r>
              <a:rPr lang="en-US" altLang="de-DE" dirty="0" err="1">
                <a:sym typeface="Wingdings" panose="05000000000000000000" pitchFamily="2" charset="2"/>
              </a:rPr>
              <a:t>Einstellung</a:t>
            </a:r>
            <a:r>
              <a:rPr lang="en-US" altLang="de-DE" dirty="0">
                <a:sym typeface="Wingdings" panose="05000000000000000000" pitchFamily="2" charset="2"/>
              </a:rPr>
              <a:t> für </a:t>
            </a:r>
            <a:r>
              <a:rPr lang="en-US" altLang="de-DE" dirty="0" err="1">
                <a:sym typeface="Wingdings" panose="05000000000000000000" pitchFamily="2" charset="2"/>
              </a:rPr>
              <a:t>einzelne</a:t>
            </a:r>
            <a:r>
              <a:rPr lang="en-US" altLang="de-DE" dirty="0">
                <a:sym typeface="Wingdings" panose="05000000000000000000" pitchFamily="2" charset="2"/>
              </a:rPr>
              <a:t> Branches </a:t>
            </a:r>
            <a:r>
              <a:rPr lang="en-US" altLang="de-DE" dirty="0" err="1">
                <a:sym typeface="Wingdings" panose="05000000000000000000" pitchFamily="2" charset="2"/>
              </a:rPr>
              <a:t>ebenfalls</a:t>
            </a:r>
            <a:r>
              <a:rPr lang="en-US" altLang="de-DE" dirty="0">
                <a:sym typeface="Wingdings" panose="05000000000000000000" pitchFamily="2" charset="2"/>
              </a:rPr>
              <a:t> </a:t>
            </a:r>
            <a:r>
              <a:rPr lang="en-US" altLang="de-DE" dirty="0" err="1">
                <a:sym typeface="Wingdings" panose="05000000000000000000" pitchFamily="2" charset="2"/>
              </a:rPr>
              <a:t>möglich</a:t>
            </a:r>
            <a:endParaRPr lang="en-US" altLang="de-DE" dirty="0">
              <a:sym typeface="Wingdings" panose="05000000000000000000" pitchFamily="2" charset="2"/>
            </a:endParaRP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en-US" altLang="de-DE" dirty="0">
                <a:latin typeface="Consolas" panose="020B0609020204030204" pitchFamily="49" charset="0"/>
              </a:rPr>
              <a:t>git config branch.&lt;branch-name&gt;.rebase true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00050">
              <a:spcAft>
                <a:spcPts val="300"/>
              </a:spcAft>
            </a:pPr>
            <a:endParaRPr lang="en-US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131263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400050">
              <a:spcAft>
                <a:spcPts val="300"/>
              </a:spcAft>
            </a:pPr>
            <a:r>
              <a:rPr lang="en-US" altLang="de-DE" dirty="0" err="1"/>
              <a:t>Mergeverhalten</a:t>
            </a:r>
            <a:r>
              <a:rPr lang="en-US" altLang="de-DE" dirty="0"/>
              <a:t> </a:t>
            </a:r>
            <a:r>
              <a:rPr lang="en-US" altLang="de-DE" dirty="0" err="1"/>
              <a:t>kann</a:t>
            </a:r>
            <a:r>
              <a:rPr lang="en-US" altLang="de-DE" dirty="0"/>
              <a:t> </a:t>
            </a:r>
            <a:r>
              <a:rPr lang="en-US" altLang="de-DE" dirty="0" err="1"/>
              <a:t>ebenfalls</a:t>
            </a:r>
            <a:r>
              <a:rPr lang="en-US" altLang="de-DE" dirty="0"/>
              <a:t> </a:t>
            </a:r>
            <a:r>
              <a:rPr lang="en-US" altLang="de-DE" dirty="0" err="1"/>
              <a:t>konfiguriert</a:t>
            </a:r>
            <a:r>
              <a:rPr lang="en-US" altLang="de-DE" dirty="0"/>
              <a:t> </a:t>
            </a:r>
            <a:r>
              <a:rPr lang="en-US" altLang="de-DE" dirty="0" err="1"/>
              <a:t>werden</a:t>
            </a:r>
            <a:endParaRPr lang="en-US" altLang="de-DE" dirty="0"/>
          </a:p>
          <a:p>
            <a:pPr marL="57150" indent="0">
              <a:spcAft>
                <a:spcPts val="300"/>
              </a:spcAft>
              <a:buNone/>
            </a:pPr>
            <a:r>
              <a:rPr lang="en-US" altLang="de-DE" dirty="0"/>
              <a:t>	git config --global </a:t>
            </a:r>
            <a:r>
              <a:rPr lang="en-US" altLang="de-DE" dirty="0" err="1"/>
              <a:t>pull.ff</a:t>
            </a:r>
            <a:r>
              <a:rPr lang="en-US" altLang="de-DE" dirty="0"/>
              <a:t> [ true | only | false ]</a:t>
            </a:r>
          </a:p>
          <a:p>
            <a:pPr lvl="1">
              <a:spcAft>
                <a:spcPts val="300"/>
              </a:spcAft>
            </a:pPr>
            <a:r>
              <a:rPr lang="en-US" altLang="de-DE" b="1" dirty="0"/>
              <a:t>true</a:t>
            </a:r>
            <a:r>
              <a:rPr lang="en-US" altLang="de-DE" dirty="0"/>
              <a:t> (Default) </a:t>
            </a:r>
            <a:br>
              <a:rPr lang="en-US" altLang="de-DE" dirty="0"/>
            </a:br>
            <a:r>
              <a:rPr lang="en-US" altLang="de-DE" dirty="0" err="1"/>
              <a:t>Versucht</a:t>
            </a:r>
            <a:r>
              <a:rPr lang="en-US" altLang="de-DE" dirty="0"/>
              <a:t> Fast-Forward Merge </a:t>
            </a:r>
            <a:r>
              <a:rPr lang="en-US" altLang="de-DE" dirty="0" err="1"/>
              <a:t>durchzuführen</a:t>
            </a:r>
            <a:r>
              <a:rPr lang="en-US" altLang="de-DE" dirty="0"/>
              <a:t>, </a:t>
            </a:r>
            <a:r>
              <a:rPr lang="en-US" altLang="de-DE" dirty="0" err="1"/>
              <a:t>ansonsten</a:t>
            </a:r>
            <a:r>
              <a:rPr lang="en-US" altLang="de-DE" dirty="0"/>
              <a:t> Merge-Commit</a:t>
            </a:r>
          </a:p>
          <a:p>
            <a:pPr lvl="1">
              <a:spcAft>
                <a:spcPts val="300"/>
              </a:spcAft>
            </a:pPr>
            <a:r>
              <a:rPr lang="en-US" altLang="de-DE" b="1" dirty="0"/>
              <a:t>false </a:t>
            </a:r>
            <a:br>
              <a:rPr lang="en-US" altLang="de-DE" dirty="0"/>
            </a:br>
            <a:r>
              <a:rPr lang="en-US" altLang="de-DE" dirty="0"/>
              <a:t>Kein FF, Merge-Commit </a:t>
            </a:r>
            <a:r>
              <a:rPr lang="en-US" altLang="de-DE" dirty="0" err="1"/>
              <a:t>wird</a:t>
            </a:r>
            <a:r>
              <a:rPr lang="en-US" altLang="de-DE" dirty="0"/>
              <a:t> </a:t>
            </a:r>
            <a:r>
              <a:rPr lang="en-US" altLang="de-DE" dirty="0" err="1"/>
              <a:t>immer</a:t>
            </a:r>
            <a:r>
              <a:rPr lang="en-US" altLang="de-DE" dirty="0"/>
              <a:t> </a:t>
            </a:r>
            <a:r>
              <a:rPr lang="en-US" altLang="de-DE" dirty="0" err="1"/>
              <a:t>erstellt</a:t>
            </a:r>
            <a:endParaRPr lang="en-US" altLang="de-DE" dirty="0"/>
          </a:p>
          <a:p>
            <a:pPr lvl="1">
              <a:spcAft>
                <a:spcPts val="300"/>
              </a:spcAft>
            </a:pPr>
            <a:r>
              <a:rPr lang="en-US" altLang="de-DE" b="1" dirty="0"/>
              <a:t>only</a:t>
            </a:r>
            <a:br>
              <a:rPr lang="en-US" altLang="de-DE" dirty="0"/>
            </a:br>
            <a:r>
              <a:rPr lang="en-US" altLang="de-DE" dirty="0"/>
              <a:t>Nur FF, falls </a:t>
            </a:r>
            <a:r>
              <a:rPr lang="en-US" altLang="de-DE" dirty="0" err="1"/>
              <a:t>nicht</a:t>
            </a:r>
            <a:r>
              <a:rPr lang="en-US" altLang="de-DE" dirty="0"/>
              <a:t> </a:t>
            </a:r>
            <a:r>
              <a:rPr lang="en-US" altLang="de-DE" dirty="0" err="1"/>
              <a:t>möglich</a:t>
            </a:r>
            <a:r>
              <a:rPr lang="en-US" altLang="de-DE" dirty="0"/>
              <a:t>, </a:t>
            </a:r>
            <a:r>
              <a:rPr lang="en-US" altLang="de-DE" dirty="0" err="1"/>
              <a:t>wird</a:t>
            </a:r>
            <a:r>
              <a:rPr lang="en-US" altLang="de-DE" dirty="0"/>
              <a:t> pull </a:t>
            </a:r>
            <a:r>
              <a:rPr lang="en-US" altLang="de-DE" dirty="0" err="1"/>
              <a:t>abgebrochen</a:t>
            </a:r>
            <a:endParaRPr lang="en-US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81920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Remote Branch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Einem lokalen Branch einen Remote Upstream hinzufügen 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--set-</a:t>
            </a:r>
            <a:r>
              <a:rPr lang="de-DE" altLang="de-DE" dirty="0" err="1">
                <a:latin typeface="Consolas" panose="020B0609020204030204" pitchFamily="49" charset="0"/>
              </a:rPr>
              <a:t>upstream</a:t>
            </a:r>
            <a:r>
              <a:rPr lang="de-DE" altLang="de-DE" dirty="0">
                <a:latin typeface="Consolas" panose="020B0609020204030204" pitchFamily="49" charset="0"/>
              </a:rPr>
              <a:t> &lt;remote&gt;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/>
              <a:t>ist optional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Verknüpft lokalen Branch mit Remote Branch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Lokaler Branch lässt sich mit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reset</a:t>
            </a:r>
            <a:r>
              <a:rPr lang="de-DE" altLang="de-DE" dirty="0"/>
              <a:t> auf Stand des Remote </a:t>
            </a:r>
            <a:r>
              <a:rPr lang="de-DE" altLang="de-DE" dirty="0" err="1"/>
              <a:t>Branches</a:t>
            </a:r>
            <a:r>
              <a:rPr lang="de-DE" altLang="de-DE" dirty="0"/>
              <a:t> zurücksetzen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reset</a:t>
            </a:r>
            <a:r>
              <a:rPr lang="de-DE" altLang="de-DE" dirty="0">
                <a:latin typeface="Consolas" panose="020B0609020204030204" pitchFamily="49" charset="0"/>
              </a:rPr>
              <a:t> --</a:t>
            </a:r>
            <a:r>
              <a:rPr lang="de-DE" altLang="de-DE" dirty="0" err="1">
                <a:latin typeface="Consolas" panose="020B0609020204030204" pitchFamily="49" charset="0"/>
              </a:rPr>
              <a:t>hard</a:t>
            </a:r>
            <a:r>
              <a:rPr lang="de-DE" altLang="de-DE" dirty="0">
                <a:latin typeface="Consolas" panose="020B0609020204030204" pitchFamily="49" charset="0"/>
              </a:rPr>
              <a:t> &lt;remote&gt;/&lt;remote-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18934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Push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Lokale Änderungen ins Remote Repository übertragen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push &lt;remote&gt; &lt;remote-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Ohne </a:t>
            </a:r>
            <a:r>
              <a:rPr lang="de-DE" altLang="de-DE" dirty="0">
                <a:latin typeface="Consolas" panose="020B0609020204030204" pitchFamily="49" charset="0"/>
              </a:rPr>
              <a:t>&lt;remote&gt;</a:t>
            </a:r>
            <a:r>
              <a:rPr lang="de-DE" altLang="de-DE" dirty="0"/>
              <a:t> und </a:t>
            </a:r>
            <a:r>
              <a:rPr lang="de-DE" altLang="de-DE" dirty="0">
                <a:latin typeface="Consolas" panose="020B0609020204030204" pitchFamily="49" charset="0"/>
              </a:rPr>
              <a:t>&lt;remote-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  <a:r>
              <a:rPr lang="de-DE" altLang="de-DE" dirty="0"/>
              <a:t> wird konfigurierter Upstream genutzt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Mittels </a:t>
            </a:r>
            <a:r>
              <a:rPr lang="de-DE" altLang="de-DE" dirty="0">
                <a:latin typeface="Consolas" panose="020B0609020204030204" pitchFamily="49" charset="0"/>
              </a:rPr>
              <a:t>-u</a:t>
            </a:r>
            <a:r>
              <a:rPr lang="de-DE" altLang="de-DE" dirty="0"/>
              <a:t> kann auch beim push ein Upstream eingerichtet werden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push -u &lt;remote&gt; &lt;remote-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pPr marL="800100" lvl="1">
              <a:spcAft>
                <a:spcPts val="300"/>
              </a:spcAft>
            </a:pPr>
            <a:r>
              <a:rPr lang="de-DE" altLang="de-DE" dirty="0"/>
              <a:t>Kurzform für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--set-</a:t>
            </a:r>
            <a:r>
              <a:rPr lang="de-DE" altLang="de-DE" dirty="0" err="1">
                <a:latin typeface="Consolas" panose="020B0609020204030204" pitchFamily="49" charset="0"/>
              </a:rPr>
              <a:t>upstream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und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push</a:t>
            </a:r>
          </a:p>
          <a:p>
            <a:pPr marL="800100" lvl="1">
              <a:spcAft>
                <a:spcPts val="300"/>
              </a:spcAft>
            </a:pPr>
            <a:r>
              <a:rPr lang="de-DE" altLang="de-DE" dirty="0"/>
              <a:t>Üblich bei neuen </a:t>
            </a:r>
            <a:r>
              <a:rPr lang="de-DE" altLang="de-DE" dirty="0" err="1"/>
              <a:t>Branches</a:t>
            </a:r>
            <a:r>
              <a:rPr lang="de-DE" altLang="de-DE" dirty="0"/>
              <a:t>, die Remote noch nicht existieren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174251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Push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>
                <a:latin typeface="Consolas" panose="020B0609020204030204" pitchFamily="49" charset="0"/>
              </a:rPr>
              <a:t>--all </a:t>
            </a:r>
            <a:r>
              <a:rPr lang="de-DE" altLang="de-DE" dirty="0" err="1"/>
              <a:t>pushed</a:t>
            </a:r>
            <a:r>
              <a:rPr lang="de-DE" altLang="de-DE" dirty="0"/>
              <a:t> </a:t>
            </a:r>
            <a:r>
              <a:rPr lang="de-DE" altLang="de-DE" i="1" dirty="0"/>
              <a:t>alle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400050">
              <a:spcAft>
                <a:spcPts val="300"/>
              </a:spcAft>
            </a:pPr>
            <a:r>
              <a:rPr lang="de-DE" altLang="de-DE" dirty="0">
                <a:latin typeface="Consolas" panose="020B0609020204030204" pitchFamily="49" charset="0"/>
              </a:rPr>
              <a:t>--tags </a:t>
            </a:r>
            <a:r>
              <a:rPr lang="de-DE" altLang="de-DE" dirty="0" err="1"/>
              <a:t>pushed</a:t>
            </a:r>
            <a:r>
              <a:rPr lang="de-DE" altLang="de-DE" dirty="0"/>
              <a:t> zusätzlich zu dem angegebenen Branch alle Tags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force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-f</a:t>
            </a:r>
            <a:r>
              <a:rPr lang="de-DE" altLang="de-DE" dirty="0"/>
              <a:t> ermöglicht Push, auch wenn Commit-Historie nicht zusammenpasst (z.B. nach </a:t>
            </a:r>
            <a:r>
              <a:rPr lang="de-DE" altLang="de-DE" dirty="0" err="1"/>
              <a:t>Rebase</a:t>
            </a:r>
            <a:r>
              <a:rPr lang="de-DE" altLang="de-DE" dirty="0"/>
              <a:t>)</a:t>
            </a:r>
          </a:p>
          <a:p>
            <a:pPr marL="800100" lvl="1">
              <a:spcAft>
                <a:spcPts val="300"/>
              </a:spcAft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3036587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Push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Schreibrechte auf jeweilige Remote benötigt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Muss via Fast-Forward </a:t>
            </a:r>
            <a:r>
              <a:rPr lang="de-DE" altLang="de-DE" dirty="0" err="1"/>
              <a:t>Merge</a:t>
            </a:r>
            <a:r>
              <a:rPr lang="de-DE" altLang="de-DE" dirty="0"/>
              <a:t> im Remote Repository eingebaut werden können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 err="1"/>
              <a:t>Git</a:t>
            </a:r>
            <a:r>
              <a:rPr lang="de-DE" altLang="de-DE" dirty="0"/>
              <a:t> erlaubt ausschließlich Push in Bare </a:t>
            </a:r>
            <a:r>
              <a:rPr lang="de-DE" altLang="de-DE" dirty="0" err="1"/>
              <a:t>Repositories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7047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 err="1"/>
              <a:t>Git</a:t>
            </a:r>
            <a:r>
              <a:rPr lang="de-DE" altLang="de-DE" sz="1400" u="sng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Remote Repository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Arbeiten mit einem </a:t>
            </a:r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Remote Repository ist eine zentrale Komponente in der Nutzung von </a:t>
            </a:r>
            <a:r>
              <a:rPr lang="de-DE" altLang="de-DE" dirty="0" err="1"/>
              <a:t>Git</a:t>
            </a:r>
            <a:r>
              <a:rPr lang="de-DE" altLang="de-DE" dirty="0"/>
              <a:t> mit mehreren Personen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Oft einfach als Remote bezeichnet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Wird im Netzwerk gehostet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Einfaches </a:t>
            </a:r>
            <a:r>
              <a:rPr lang="de-DE" altLang="de-DE" dirty="0" err="1">
                <a:sym typeface="Wingdings" panose="05000000000000000000" pitchFamily="2" charset="2"/>
              </a:rPr>
              <a:t>Git</a:t>
            </a:r>
            <a:r>
              <a:rPr lang="de-DE" altLang="de-DE" dirty="0">
                <a:sym typeface="Wingdings" panose="05000000000000000000" pitchFamily="2" charset="2"/>
              </a:rPr>
              <a:t> Repository auf eigenem Server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Zugriff über HTTPS oder SSH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Dienste wie </a:t>
            </a:r>
            <a:r>
              <a:rPr lang="de-DE" altLang="de-DE" dirty="0" err="1">
                <a:sym typeface="Wingdings" panose="05000000000000000000" pitchFamily="2" charset="2"/>
              </a:rPr>
              <a:t>GitLab</a:t>
            </a:r>
            <a:r>
              <a:rPr lang="de-DE" altLang="de-DE" dirty="0">
                <a:sym typeface="Wingdings" panose="05000000000000000000" pitchFamily="2" charset="2"/>
              </a:rPr>
              <a:t>, GitHub, </a:t>
            </a:r>
            <a:r>
              <a:rPr lang="de-DE" altLang="de-DE" dirty="0" err="1">
                <a:sym typeface="Wingdings" panose="05000000000000000000" pitchFamily="2" charset="2"/>
              </a:rPr>
              <a:t>BitBucket</a:t>
            </a:r>
            <a:r>
              <a:rPr lang="de-DE" altLang="de-DE" dirty="0">
                <a:sym typeface="Wingdings" panose="05000000000000000000" pitchFamily="2" charset="2"/>
              </a:rPr>
              <a:t> usw. ergänzen Hosting um weitere Features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Unterscheidet sich technisch nicht von einem lokalen Repository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Remote </a:t>
            </a:r>
            <a:r>
              <a:rPr lang="de-DE" altLang="de-DE" dirty="0" err="1">
                <a:sym typeface="Wingdings" panose="05000000000000000000" pitchFamily="2" charset="2"/>
              </a:rPr>
              <a:t>Repositories</a:t>
            </a:r>
            <a:r>
              <a:rPr lang="de-DE" altLang="de-DE" dirty="0">
                <a:sym typeface="Wingdings" panose="05000000000000000000" pitchFamily="2" charset="2"/>
              </a:rPr>
              <a:t> sind häufig </a:t>
            </a:r>
            <a:r>
              <a:rPr lang="de-DE" altLang="de-DE" i="1" dirty="0">
                <a:sym typeface="Wingdings" panose="05000000000000000000" pitchFamily="2" charset="2"/>
              </a:rPr>
              <a:t>Bare</a:t>
            </a:r>
            <a:r>
              <a:rPr lang="de-DE" altLang="de-DE" dirty="0">
                <a:sym typeface="Wingdings" panose="05000000000000000000" pitchFamily="2" charset="2"/>
              </a:rPr>
              <a:t> </a:t>
            </a:r>
            <a:r>
              <a:rPr lang="de-DE" altLang="de-DE" dirty="0" err="1">
                <a:sym typeface="Wingdings" panose="05000000000000000000" pitchFamily="2" charset="2"/>
              </a:rPr>
              <a:t>Repositories</a:t>
            </a:r>
            <a:endParaRPr lang="de-DE" altLang="de-DE" dirty="0">
              <a:sym typeface="Wingdings" panose="05000000000000000000" pitchFamily="2" charset="2"/>
            </a:endParaRPr>
          </a:p>
          <a:p>
            <a:r>
              <a:rPr lang="de-DE" altLang="de-DE" dirty="0">
                <a:sym typeface="Wingdings" panose="05000000000000000000" pitchFamily="2" charset="2"/>
              </a:rPr>
              <a:t>Mehrere </a:t>
            </a:r>
            <a:r>
              <a:rPr lang="de-DE" altLang="de-DE" dirty="0" err="1">
                <a:sym typeface="Wingdings" panose="05000000000000000000" pitchFamily="2" charset="2"/>
              </a:rPr>
              <a:t>Remotes</a:t>
            </a:r>
            <a:r>
              <a:rPr lang="de-DE" altLang="de-DE" dirty="0">
                <a:sym typeface="Wingdings" panose="05000000000000000000" pitchFamily="2" charset="2"/>
              </a:rPr>
              <a:t> zu einem lokalen Repository möglich</a:t>
            </a:r>
          </a:p>
          <a:p>
            <a:pPr lvl="1"/>
            <a:endParaRPr lang="de-DE" altLang="de-DE" dirty="0">
              <a:sym typeface="Wingdings" panose="05000000000000000000" pitchFamily="2" charset="2"/>
            </a:endParaRPr>
          </a:p>
          <a:p>
            <a:pPr marL="358775" indent="0">
              <a:buNone/>
            </a:pPr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123332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Klonen eines vorhandenen Remote </a:t>
            </a:r>
            <a:r>
              <a:rPr lang="de-DE" altLang="de-DE" b="1" dirty="0" err="1"/>
              <a:t>Repositories</a:t>
            </a:r>
            <a:endParaRPr lang="de-DE" altLang="de-DE" b="1" dirty="0"/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Erzeugt lokale Kopie (</a:t>
            </a:r>
            <a:r>
              <a:rPr lang="de-DE" altLang="de-DE" b="1" dirty="0" err="1"/>
              <a:t>local</a:t>
            </a:r>
            <a:r>
              <a:rPr lang="de-DE" altLang="de-DE" dirty="0"/>
              <a:t>) eines Remote Repository (</a:t>
            </a:r>
            <a:r>
              <a:rPr lang="de-DE" altLang="de-DE" b="1" dirty="0" err="1"/>
              <a:t>origin</a:t>
            </a:r>
            <a:r>
              <a:rPr lang="de-DE" altLang="de-DE" dirty="0"/>
              <a:t>) mittels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clone</a:t>
            </a:r>
            <a:r>
              <a:rPr lang="de-DE" altLang="de-DE" dirty="0">
                <a:latin typeface="Consolas" panose="020B0609020204030204" pitchFamily="49" charset="0"/>
              </a:rPr>
              <a:t> &lt;remote-</a:t>
            </a:r>
            <a:r>
              <a:rPr lang="de-DE" altLang="de-DE" dirty="0" err="1">
                <a:latin typeface="Consolas" panose="020B0609020204030204" pitchFamily="49" charset="0"/>
              </a:rPr>
              <a:t>reference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Erstellt Verknüpfung zwischen </a:t>
            </a:r>
            <a:r>
              <a:rPr lang="de-DE" altLang="de-DE" b="1" dirty="0" err="1"/>
              <a:t>local</a:t>
            </a:r>
            <a:r>
              <a:rPr lang="de-DE" altLang="de-DE" dirty="0"/>
              <a:t> und </a:t>
            </a:r>
            <a:r>
              <a:rPr lang="de-DE" altLang="de-DE" b="1" dirty="0" err="1"/>
              <a:t>origin</a:t>
            </a:r>
            <a:r>
              <a:rPr lang="de-DE" altLang="de-DE" dirty="0"/>
              <a:t> </a:t>
            </a:r>
            <a:br>
              <a:rPr lang="de-DE" altLang="de-DE" dirty="0"/>
            </a:br>
            <a:r>
              <a:rPr lang="de-DE" altLang="de-DE" dirty="0"/>
              <a:t>(</a:t>
            </a:r>
            <a:r>
              <a:rPr lang="de-DE" altLang="de-DE" dirty="0">
                <a:latin typeface="Consolas" panose="020B0609020204030204" pitchFamily="49" charset="0"/>
              </a:rPr>
              <a:t>push</a:t>
            </a:r>
            <a:r>
              <a:rPr lang="de-DE" altLang="de-DE" dirty="0"/>
              <a:t>,</a:t>
            </a:r>
            <a:r>
              <a:rPr lang="de-DE" altLang="de-DE" dirty="0">
                <a:latin typeface="Consolas" panose="020B0609020204030204" pitchFamily="49" charset="0"/>
              </a:rPr>
              <a:t> pull</a:t>
            </a:r>
            <a:r>
              <a:rPr lang="de-DE" altLang="de-DE" dirty="0"/>
              <a:t>,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/>
              <a:t>, …)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b="1" dirty="0" err="1"/>
              <a:t>local</a:t>
            </a:r>
            <a:r>
              <a:rPr lang="de-DE" altLang="de-DE" dirty="0"/>
              <a:t> besteht zunächst nur aus </a:t>
            </a:r>
            <a:r>
              <a:rPr lang="de-DE" altLang="de-DE" b="1" dirty="0" err="1"/>
              <a:t>default</a:t>
            </a:r>
            <a:r>
              <a:rPr lang="de-DE" altLang="de-DE" dirty="0"/>
              <a:t> Branch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b="1" dirty="0"/>
              <a:t>Upstream</a:t>
            </a:r>
            <a:r>
              <a:rPr lang="de-DE" altLang="de-DE" dirty="0"/>
              <a:t> definiert den zu einem lokalen Branch zugehörigen remote Branch, auf dem beim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/>
              <a:t>, </a:t>
            </a:r>
            <a:r>
              <a:rPr lang="de-DE" altLang="de-DE" dirty="0">
                <a:latin typeface="Consolas" panose="020B0609020204030204" pitchFamily="49" charset="0"/>
              </a:rPr>
              <a:t>pull</a:t>
            </a:r>
            <a:r>
              <a:rPr lang="de-DE" altLang="de-DE" dirty="0"/>
              <a:t> oder </a:t>
            </a:r>
            <a:r>
              <a:rPr lang="de-DE" altLang="de-DE" dirty="0">
                <a:latin typeface="Consolas" panose="020B0609020204030204" pitchFamily="49" charset="0"/>
              </a:rPr>
              <a:t>push</a:t>
            </a:r>
            <a:r>
              <a:rPr lang="de-DE" altLang="de-DE" dirty="0"/>
              <a:t> zugegriffen wird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4293719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buNone/>
            </a:pPr>
            <a:r>
              <a:rPr lang="de-DE" altLang="de-DE" b="1" dirty="0"/>
              <a:t>Beispiel: </a:t>
            </a:r>
            <a:r>
              <a:rPr lang="de-DE" altLang="de-DE" dirty="0"/>
              <a:t>Klonen eines Projektes</a:t>
            </a:r>
          </a:p>
          <a:p>
            <a:pPr marL="51435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clone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gituser@gitlab.example.de:git_demo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branch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 Main</a:t>
            </a:r>
          </a:p>
          <a:p>
            <a:pPr marL="51435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00050">
              <a:spcBef>
                <a:spcPts val="600"/>
              </a:spcBef>
            </a:pPr>
            <a:r>
              <a:rPr lang="de-DE" altLang="de-DE" dirty="0"/>
              <a:t>Alle Remote </a:t>
            </a:r>
            <a:r>
              <a:rPr lang="de-DE" altLang="de-DE" dirty="0" err="1"/>
              <a:t>Branches</a:t>
            </a:r>
            <a:r>
              <a:rPr lang="de-DE" altLang="de-DE" dirty="0"/>
              <a:t> anzeigen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--all 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* main 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remotes/origin/HEAD -&gt; origin/main </a:t>
            </a: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remotes/origin/feature1</a:t>
            </a: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remotes/origin/feature2</a:t>
            </a: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...</a:t>
            </a:r>
          </a:p>
          <a:p>
            <a:pPr marL="457200" lvl="1" indent="0">
              <a:spcAft>
                <a:spcPts val="300"/>
              </a:spcAft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Aft>
                <a:spcPts val="300"/>
              </a:spcAft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739601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Hinzufügen eines Remote Repository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Remote zu lokalem Repository hinzuzufügen 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remote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name</a:t>
            </a:r>
            <a:r>
              <a:rPr lang="de-DE" altLang="de-DE" dirty="0">
                <a:latin typeface="Consolas" panose="020B0609020204030204" pitchFamily="49" charset="0"/>
              </a:rPr>
              <a:t>&gt; &lt;remote-</a:t>
            </a:r>
            <a:r>
              <a:rPr lang="de-DE" altLang="de-DE" dirty="0" err="1">
                <a:latin typeface="Consolas" panose="020B0609020204030204" pitchFamily="49" charset="0"/>
              </a:rPr>
              <a:t>uri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remote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/>
              <a:t> legt alias für die Remote </a:t>
            </a:r>
            <a:r>
              <a:rPr lang="de-DE" altLang="de-DE" dirty="0" err="1"/>
              <a:t>Addresse</a:t>
            </a:r>
            <a:r>
              <a:rPr lang="de-DE" altLang="de-DE" dirty="0"/>
              <a:t> an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Ruft Informationen über verfügbare </a:t>
            </a:r>
            <a:r>
              <a:rPr lang="de-DE" altLang="de-DE" dirty="0" err="1"/>
              <a:t>Branches</a:t>
            </a:r>
            <a:r>
              <a:rPr lang="de-DE" altLang="de-DE" dirty="0"/>
              <a:t> ab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Beispiel:</a:t>
            </a:r>
          </a:p>
          <a:p>
            <a:pPr marL="51435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$ git remote add </a:t>
            </a:r>
            <a:r>
              <a:rPr lang="en-US" sz="1200" dirty="0">
                <a:solidFill>
                  <a:srgbClr val="0249FC"/>
                </a:solidFill>
                <a:latin typeface="Consolas" panose="020B0609020204030204" pitchFamily="49" charset="0"/>
              </a:rPr>
              <a:t>other</a:t>
            </a:r>
            <a:r>
              <a:rPr lang="en-US" sz="1200" dirty="0">
                <a:latin typeface="Consolas" panose="020B0609020204030204" pitchFamily="49" charset="0"/>
              </a:rPr>
              <a:t> git@gitlab.example.de:git_demo_2 </a:t>
            </a:r>
          </a:p>
          <a:p>
            <a:pPr marL="51435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$ git branch --all </a:t>
            </a:r>
          </a:p>
          <a:p>
            <a:pPr marL="51435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* main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remotes/origin/HEAD -&gt; origin/main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remotes/origin/feature1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remotes/origin/feature2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…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remotes/</a:t>
            </a:r>
            <a:r>
              <a:rPr lang="en-US" sz="1200" dirty="0">
                <a:solidFill>
                  <a:srgbClr val="0249FC"/>
                </a:solidFill>
                <a:latin typeface="Consolas" panose="020B0609020204030204" pitchFamily="49" charset="0"/>
              </a:rPr>
              <a:t>other</a:t>
            </a:r>
            <a:r>
              <a:rPr lang="en-US" sz="1200" dirty="0">
                <a:latin typeface="Consolas" panose="020B0609020204030204" pitchFamily="49" charset="0"/>
              </a:rPr>
              <a:t>/</a:t>
            </a:r>
            <a:r>
              <a:rPr lang="en-US" sz="1200" dirty="0" err="1">
                <a:latin typeface="Consolas" panose="020B0609020204030204" pitchFamily="49" charset="0"/>
              </a:rPr>
              <a:t>other_feature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995659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Abrufen von Änderungen aus Remote Repository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Informationen über </a:t>
            </a:r>
            <a:r>
              <a:rPr lang="de-DE" altLang="de-DE" dirty="0" err="1"/>
              <a:t>Commits</a:t>
            </a:r>
            <a:r>
              <a:rPr lang="de-DE" altLang="de-DE" dirty="0"/>
              <a:t>, </a:t>
            </a:r>
            <a:r>
              <a:rPr lang="de-DE" altLang="de-DE" dirty="0" err="1"/>
              <a:t>Branches</a:t>
            </a:r>
            <a:r>
              <a:rPr lang="de-DE" altLang="de-DE" dirty="0"/>
              <a:t>, Tags, … abrufen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>
                <a:latin typeface="Consolas" panose="020B0609020204030204" pitchFamily="49" charset="0"/>
              </a:rPr>
              <a:t> &lt;remote&gt;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>
                <a:latin typeface="Consolas" panose="020B0609020204030204" pitchFamily="49" charset="0"/>
              </a:rPr>
              <a:t> --all (</a:t>
            </a:r>
            <a:r>
              <a:rPr lang="de-DE" altLang="de-DE" dirty="0"/>
              <a:t>alle verknüpften </a:t>
            </a:r>
            <a:r>
              <a:rPr lang="de-DE" altLang="de-DE" dirty="0" err="1"/>
              <a:t>Remotes</a:t>
            </a:r>
            <a:r>
              <a:rPr lang="de-DE" altLang="de-DE" dirty="0">
                <a:latin typeface="Consolas" panose="020B0609020204030204" pitchFamily="49" charset="0"/>
              </a:rPr>
              <a:t>)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Aktualisiert nur Remote Tracking Bereich des </a:t>
            </a:r>
            <a:r>
              <a:rPr lang="de-DE" altLang="de-DE" dirty="0" err="1"/>
              <a:t>Repositorys</a:t>
            </a:r>
            <a:endParaRPr lang="de-DE" altLang="de-DE" dirty="0"/>
          </a:p>
          <a:p>
            <a:pPr marL="400050">
              <a:spcAft>
                <a:spcPts val="300"/>
              </a:spcAft>
            </a:pPr>
            <a:r>
              <a:rPr lang="de-DE" altLang="de-DE" dirty="0"/>
              <a:t>Änderungen müssen mittels </a:t>
            </a:r>
            <a:r>
              <a:rPr lang="de-DE" altLang="de-DE" dirty="0" err="1"/>
              <a:t>Merge</a:t>
            </a:r>
            <a:r>
              <a:rPr lang="de-DE" altLang="de-DE" dirty="0"/>
              <a:t> oder </a:t>
            </a:r>
            <a:r>
              <a:rPr lang="de-DE" altLang="de-DE" dirty="0" err="1"/>
              <a:t>Rebase</a:t>
            </a:r>
            <a:r>
              <a:rPr lang="de-DE" altLang="de-DE" dirty="0"/>
              <a:t> in lokalen Branch übernommen werden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feature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origin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57150" indent="0">
              <a:spcAft>
                <a:spcPts val="300"/>
              </a:spcAft>
              <a:buNone/>
            </a:pPr>
            <a:endParaRPr lang="de-DE" altLang="de-DE" dirty="0">
              <a:latin typeface="Consolas" panose="020B0609020204030204" pitchFamily="49" charset="0"/>
            </a:endParaRP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origin</a:t>
            </a:r>
            <a:r>
              <a:rPr lang="de-DE" altLang="de-DE" dirty="0">
                <a:latin typeface="Consolas" panose="020B0609020204030204" pitchFamily="49" charset="0"/>
              </a:rPr>
              <a:t>/feature 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/>
              <a:t>oder 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origin</a:t>
            </a:r>
            <a:r>
              <a:rPr lang="de-DE" altLang="de-DE" dirty="0">
                <a:latin typeface="Consolas" panose="020B0609020204030204" pitchFamily="49" charset="0"/>
              </a:rPr>
              <a:t>/feature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3053364118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891</Words>
  <Application>Microsoft Office PowerPoint</Application>
  <PresentationFormat>Bildschirmpräsentation (4:3)</PresentationFormat>
  <Paragraphs>141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15</vt:i4>
      </vt:variant>
    </vt:vector>
  </HeadingPairs>
  <TitlesOfParts>
    <vt:vector size="23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2_vorlneu</vt:lpstr>
      <vt:lpstr>Tag 1: Einführung in Git und GitLab</vt:lpstr>
      <vt:lpstr>Agenda</vt:lpstr>
      <vt:lpstr>Agenda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Daniel Krämer</cp:lastModifiedBy>
  <cp:revision>39</cp:revision>
  <cp:lastPrinted>1996-08-01T16:36:58Z</cp:lastPrinted>
  <dcterms:created xsi:type="dcterms:W3CDTF">2024-05-03T10:07:43Z</dcterms:created>
  <dcterms:modified xsi:type="dcterms:W3CDTF">2024-06-18T16:33:00Z</dcterms:modified>
</cp:coreProperties>
</file>