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15"/>
  </p:notesMasterIdLst>
  <p:handoutMasterIdLst>
    <p:handoutMasterId r:id="rId16"/>
  </p:handoutMasterIdLst>
  <p:sldIdLst>
    <p:sldId id="288" r:id="rId3"/>
    <p:sldId id="587" r:id="rId4"/>
    <p:sldId id="324" r:id="rId5"/>
    <p:sldId id="589" r:id="rId6"/>
    <p:sldId id="466" r:id="rId7"/>
    <p:sldId id="590" r:id="rId8"/>
    <p:sldId id="289" r:id="rId9"/>
    <p:sldId id="591" r:id="rId10"/>
    <p:sldId id="458" r:id="rId11"/>
    <p:sldId id="459" r:id="rId12"/>
    <p:sldId id="461" r:id="rId13"/>
    <p:sldId id="475" r:id="rId14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DDEEE8"/>
    <a:srgbClr val="FFFFFF"/>
    <a:srgbClr val="0D4F3C"/>
    <a:srgbClr val="037C03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8" autoAdjust="0"/>
    <p:restoredTop sz="67246" autoAdjust="0"/>
  </p:normalViewPr>
  <p:slideViewPr>
    <p:cSldViewPr>
      <p:cViewPr varScale="1">
        <p:scale>
          <a:sx n="97" d="100"/>
          <a:sy n="97" d="100"/>
        </p:scale>
        <p:origin x="361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3375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97419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3189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27468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51487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99969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7660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2998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17.06.2024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936" y="6424613"/>
            <a:ext cx="169950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Tag-1_1-Begruessung.ppt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E79C647-774F-75D5-7335-6EFABDDC99A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F955C8F-E781-2F4D-47C6-C47C5174258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erscore-gmbh/gitlab-24.0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" TargetMode="External"/><Relationship Id="rId2" Type="http://schemas.openxmlformats.org/officeDocument/2006/relationships/hyperlink" Target="https://www.git-scm.com/book/en/v2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docker.com/get-started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 err="1"/>
              <a:t>GitLab</a:t>
            </a:r>
            <a:r>
              <a:rPr lang="de-DE" altLang="de-DE" sz="3200" dirty="0"/>
              <a:t>: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-Workflows &amp;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 – CI/CD mit Docker und </a:t>
            </a:r>
            <a:r>
              <a:rPr lang="de-DE" altLang="de-DE" sz="3200" dirty="0" err="1"/>
              <a:t>Git</a:t>
            </a:r>
            <a:br>
              <a:rPr lang="de-DE" altLang="de-DE" sz="3200" dirty="0"/>
            </a:b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Vorgehen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Präsentation und Übung im Wechsel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Besprechung der Musterlösungen</a:t>
            </a:r>
          </a:p>
          <a:p>
            <a:pPr marL="0" lvl="1" indent="0"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0" lvl="1" indent="0">
              <a:buNone/>
            </a:pPr>
            <a:r>
              <a:rPr lang="de-DE" altLang="de-DE" b="1" dirty="0">
                <a:ea typeface="+mn-ea"/>
                <a:cs typeface="+mn-cs"/>
              </a:rPr>
              <a:t>Unterlagen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Folien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Musterlösungen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  <a:hlinkClick r:id="rId3"/>
              </a:rPr>
              <a:t>https://github.com/anderscore-gmbh/gitlab-24.06</a:t>
            </a:r>
            <a:endParaRPr lang="de-DE" alt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863426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sz="26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600" i="1" dirty="0" err="1"/>
              <a:t>git</a:t>
            </a:r>
            <a:r>
              <a:rPr lang="de-DE" sz="2600" i="1" dirty="0"/>
              <a:t> –</a:t>
            </a:r>
            <a:r>
              <a:rPr lang="de-DE" sz="2600" i="1" dirty="0" err="1"/>
              <a:t>everything-is-local</a:t>
            </a:r>
            <a:br>
              <a:rPr lang="de-DE" sz="2600" i="1" dirty="0"/>
            </a:br>
            <a:r>
              <a:rPr lang="de-DE" sz="2000" i="1" dirty="0">
                <a:hlinkClick r:id="rId2"/>
              </a:rPr>
              <a:t>https://www.git-scm.com/book/en/v2</a:t>
            </a:r>
            <a:r>
              <a:rPr lang="de-DE" sz="2000" i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i="1" dirty="0"/>
              <a:t>GitLab</a:t>
            </a:r>
            <a:br>
              <a:rPr lang="en-US" i="1" dirty="0"/>
            </a:br>
            <a:r>
              <a:rPr lang="en-US" sz="2000" dirty="0">
                <a:hlinkClick r:id="rId3"/>
              </a:rPr>
              <a:t>https://docs.gitlab.com/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i="1" dirty="0"/>
              <a:t>Docker</a:t>
            </a:r>
            <a:br>
              <a:rPr lang="en-US" sz="2600" i="1" dirty="0"/>
            </a:br>
            <a:r>
              <a:rPr lang="en-US" sz="2000" dirty="0">
                <a:hlinkClick r:id="rId4"/>
              </a:rPr>
              <a:t>https://docs.docker.com/get-started/</a:t>
            </a:r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 err="1"/>
              <a:t>Hinweis</a:t>
            </a:r>
            <a:r>
              <a:rPr lang="en-US" sz="2000" i="1" dirty="0"/>
              <a:t>: </a:t>
            </a:r>
            <a:r>
              <a:rPr lang="en-US" sz="2000" i="1" dirty="0" err="1"/>
              <a:t>Viele</a:t>
            </a:r>
            <a:r>
              <a:rPr lang="en-US" sz="2000" i="1" dirty="0"/>
              <a:t> </a:t>
            </a:r>
            <a:r>
              <a:rPr lang="en-US" sz="2000" i="1" dirty="0" err="1"/>
              <a:t>Beispiele</a:t>
            </a:r>
            <a:r>
              <a:rPr lang="en-US" sz="2000" i="1" dirty="0"/>
              <a:t> </a:t>
            </a:r>
            <a:r>
              <a:rPr lang="en-US" sz="2000" i="1" dirty="0" err="1"/>
              <a:t>basieren</a:t>
            </a:r>
            <a:r>
              <a:rPr lang="en-US" sz="2000" i="1" dirty="0"/>
              <a:t> auf der </a:t>
            </a:r>
            <a:r>
              <a:rPr lang="en-US" sz="2000" i="1" dirty="0" err="1"/>
              <a:t>Literatur</a:t>
            </a:r>
            <a:br>
              <a:rPr lang="de-DE" sz="2000" i="1" dirty="0"/>
            </a:b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3772347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51C63-C8C0-90BF-1A94-E1F9A305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7DF32C-BC84-AD35-78FC-CD5F29236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b="1" dirty="0"/>
          </a:p>
          <a:p>
            <a:pPr>
              <a:buNone/>
            </a:pPr>
            <a:r>
              <a:rPr lang="de-DE" b="1" dirty="0"/>
              <a:t>Jetzt sind Sie dran!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Name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Anrede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Vorwissen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Erwartungen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Lernziele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ADDC280-0A04-FECC-94C8-3BFFADBE14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628800"/>
            <a:ext cx="316835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1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Einführung &amp; Kursüberblick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Daniel Krämer (</a:t>
            </a:r>
            <a:r>
              <a:rPr lang="de-DE" b="1" dirty="0" err="1"/>
              <a:t>M.Sc</a:t>
            </a:r>
            <a:r>
              <a:rPr lang="de-DE" b="1" dirty="0"/>
              <a:t>. C.S.)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Senior 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Software-Architektur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Integration und Migration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Clean Code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 err="1"/>
              <a:t>DevOps</a:t>
            </a:r>
            <a:endParaRPr lang="de-DE" altLang="de-DE" sz="2000" dirty="0"/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Trainings, Vorträge, Artikel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Java, Spring, Microservices, 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F79FD5D-E216-7E73-83F3-AD212BE55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535" y="1988840"/>
            <a:ext cx="4321535" cy="28803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Malte Fischer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Webentwicklung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Front und Backend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Clean Code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Responsive Design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Java, Angular, </a:t>
            </a:r>
            <a:r>
              <a:rPr lang="de-DE" altLang="de-DE" dirty="0" err="1">
                <a:ea typeface="+mn-ea"/>
                <a:cs typeface="+mn-cs"/>
              </a:rPr>
              <a:t>React</a:t>
            </a:r>
            <a:r>
              <a:rPr lang="de-DE" altLang="de-DE" dirty="0">
                <a:ea typeface="+mn-ea"/>
                <a:cs typeface="+mn-cs"/>
              </a:rPr>
              <a:t>, 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4AB5998-D6D3-47E0-7D46-BBDDBC316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35213" y="2345709"/>
            <a:ext cx="388208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rrowheads="1"/>
          </p:cNvSpPr>
          <p:nvPr/>
        </p:nvSpPr>
        <p:spPr bwMode="auto">
          <a:xfrm rot="-820623">
            <a:off x="7629525" y="4868863"/>
            <a:ext cx="1268413" cy="4270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 rot="-376468">
            <a:off x="4627563" y="1976438"/>
            <a:ext cx="1868487" cy="4762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 rot="-669469">
            <a:off x="5592763" y="2697163"/>
            <a:ext cx="1069975" cy="44450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4632325" y="3422650"/>
            <a:ext cx="1524000" cy="4381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 rot="638866">
            <a:off x="4062413" y="4198938"/>
            <a:ext cx="1570037" cy="42862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 rot="-529204">
            <a:off x="3927475" y="5214938"/>
            <a:ext cx="1428750" cy="2111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 rot="-840298">
            <a:off x="6416675" y="3133725"/>
            <a:ext cx="1257300" cy="45402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 rot="233927">
            <a:off x="7023100" y="1735138"/>
            <a:ext cx="1258888" cy="227012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 rot="879827">
            <a:off x="7083425" y="2414588"/>
            <a:ext cx="1822450" cy="42068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 rot="795994">
            <a:off x="5741988" y="5133975"/>
            <a:ext cx="1589087" cy="42227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 rot="-466071">
            <a:off x="7297738" y="3535363"/>
            <a:ext cx="1687512" cy="5016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6202363" y="4249738"/>
            <a:ext cx="1465262" cy="5032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6" name="Titel 1"/>
          <p:cNvSpPr txBox="1">
            <a:spLocks noChangeArrowheads="1"/>
          </p:cNvSpPr>
          <p:nvPr/>
        </p:nvSpPr>
        <p:spPr bwMode="auto">
          <a:xfrm>
            <a:off x="179388" y="130175"/>
            <a:ext cx="7405687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de-DE" altLang="de-DE" sz="3000" kern="0" dirty="0">
                <a:solidFill>
                  <a:srgbClr val="0D4F3C"/>
                </a:solidFill>
                <a:latin typeface="+mj-lt"/>
                <a:ea typeface="+mj-ea"/>
                <a:cs typeface="+mj-cs"/>
              </a:rPr>
              <a:t>Unternehmen</a:t>
            </a:r>
          </a:p>
        </p:txBody>
      </p:sp>
      <p:sp>
        <p:nvSpPr>
          <p:cNvPr id="17" name="Inhaltsplatzhalter 2"/>
          <p:cNvSpPr>
            <a:spLocks noGrp="1" noChangeArrowheads="1"/>
          </p:cNvSpPr>
          <p:nvPr>
            <p:ph idx="1"/>
          </p:nvPr>
        </p:nvSpPr>
        <p:spPr>
          <a:xfrm>
            <a:off x="34925" y="1123950"/>
            <a:ext cx="6697663" cy="5400675"/>
          </a:xfrm>
        </p:spPr>
        <p:txBody>
          <a:bodyPr/>
          <a:lstStyle/>
          <a:p>
            <a:pPr marL="447675" indent="-285750">
              <a:buFont typeface="Monotype Sorts" pitchFamily="2" charset="2"/>
              <a:buNone/>
            </a:pPr>
            <a:r>
              <a:rPr lang="en-US" altLang="de-DE" sz="1600" dirty="0" err="1"/>
              <a:t>Individuelle</a:t>
            </a:r>
            <a:r>
              <a:rPr lang="en-US" altLang="de-DE" sz="1600" dirty="0"/>
              <a:t> </a:t>
            </a:r>
            <a:r>
              <a:rPr lang="en-US" altLang="de-DE" sz="1600" dirty="0" err="1"/>
              <a:t>Anwendungsentwicklung</a:t>
            </a:r>
            <a:r>
              <a:rPr lang="en-US" altLang="de-DE" sz="1600" dirty="0"/>
              <a:t> - Java enterprise, web, mobile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seit</a:t>
            </a:r>
            <a:r>
              <a:rPr lang="en-US" altLang="de-DE" sz="1600" dirty="0"/>
              <a:t> 2005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in Köln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für alle </a:t>
            </a:r>
            <a:r>
              <a:rPr lang="en-US" altLang="de-DE" sz="1600" dirty="0" err="1"/>
              <a:t>Branchen</a:t>
            </a:r>
            <a:r>
              <a:rPr lang="en-US" altLang="de-DE" sz="1600" dirty="0"/>
              <a:t>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nach</a:t>
            </a:r>
            <a:r>
              <a:rPr lang="en-US" altLang="de-DE" sz="1600" dirty="0"/>
              <a:t> </a:t>
            </a:r>
            <a:r>
              <a:rPr lang="en-US" altLang="de-DE" sz="1600" dirty="0" err="1"/>
              <a:t>Aufwand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im</a:t>
            </a:r>
            <a:r>
              <a:rPr lang="en-US" altLang="de-DE" sz="1600" dirty="0"/>
              <a:t> </a:t>
            </a:r>
            <a:r>
              <a:rPr lang="en-US" altLang="de-DE" sz="1600" dirty="0" err="1"/>
              <a:t>Festpreis</a:t>
            </a:r>
            <a:endParaRPr lang="en-US" altLang="de-DE" sz="1600" dirty="0"/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Digitalisierung</a:t>
            </a:r>
            <a:r>
              <a:rPr lang="en-US" altLang="de-DE" sz="1600" dirty="0"/>
              <a:t>/ </a:t>
            </a:r>
            <a:r>
              <a:rPr lang="en-US" altLang="de-DE" sz="1600" dirty="0" err="1"/>
              <a:t>Prozesse</a:t>
            </a:r>
            <a:r>
              <a:rPr lang="en-US" altLang="de-DE" sz="1600" dirty="0"/>
              <a:t>/ Integration 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/>
              <a:t>Migration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Neuentwicklung</a:t>
            </a:r>
            <a:endParaRPr lang="en-US" altLang="de-DE" sz="1600" dirty="0"/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Notfall</a:t>
            </a:r>
            <a:r>
              <a:rPr lang="en-US" altLang="de-DE" sz="1600" dirty="0"/>
              <a:t>/ </a:t>
            </a:r>
            <a:r>
              <a:rPr lang="en-US" altLang="de-DE" sz="1600" dirty="0" err="1"/>
              <a:t>kritische</a:t>
            </a:r>
            <a:r>
              <a:rPr lang="en-US" altLang="de-DE" sz="1600" dirty="0"/>
              <a:t> Situation</a:t>
            </a:r>
          </a:p>
          <a:p>
            <a:pPr marL="447675" lvl="1">
              <a:buFont typeface="Wingdings 3" panose="05040102010807070707" pitchFamily="18" charset="2"/>
              <a:buChar char="Ú"/>
            </a:pPr>
            <a:r>
              <a:rPr lang="en-US" altLang="de-DE" sz="1600" dirty="0" err="1"/>
              <a:t>pragmatisch</a:t>
            </a:r>
            <a:r>
              <a:rPr lang="en-US" altLang="de-DE" sz="1600" dirty="0"/>
              <a:t>, </a:t>
            </a:r>
            <a:r>
              <a:rPr lang="en-US" altLang="de-DE" sz="1600" dirty="0" err="1"/>
              <a:t>zielgerichtet</a:t>
            </a:r>
            <a:r>
              <a:rPr lang="en-US" altLang="de-DE" sz="1600" dirty="0"/>
              <a:t>, </a:t>
            </a:r>
            <a:r>
              <a:rPr lang="en-US" altLang="de-DE" sz="1600" dirty="0" err="1"/>
              <a:t>zuverlässig</a:t>
            </a:r>
            <a:br>
              <a:rPr lang="en-US" altLang="de-DE" sz="1600" dirty="0"/>
            </a:br>
            <a:endParaRPr lang="en-US" altLang="de-DE" sz="1600" dirty="0"/>
          </a:p>
          <a:p>
            <a:pPr marL="447675" indent="-285750">
              <a:buFont typeface="Monotype Sorts" pitchFamily="2" charset="2"/>
              <a:buNone/>
            </a:pPr>
            <a:r>
              <a:rPr lang="en-US" altLang="de-DE" sz="1600" dirty="0" err="1"/>
              <a:t>Kompletter</a:t>
            </a:r>
            <a:r>
              <a:rPr lang="en-US" altLang="de-DE" sz="1600" dirty="0"/>
              <a:t> SW Life Cycle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Projektmanagement</a:t>
            </a:r>
            <a:r>
              <a:rPr lang="en-US" altLang="de-DE" sz="1600" dirty="0"/>
              <a:t>/ agile </a:t>
            </a:r>
            <a:r>
              <a:rPr lang="en-US" altLang="de-DE" sz="1600" dirty="0" err="1"/>
              <a:t>Methodik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Anforderungsanalyse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Architektur</a:t>
            </a:r>
            <a:r>
              <a:rPr lang="en-US" altLang="de-DE" sz="1600" dirty="0"/>
              <a:t> &amp; SW-Design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Implementierung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Testautomation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Studien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Seminare</a:t>
            </a:r>
            <a:endParaRPr lang="en-US" altLang="de-DE" sz="1600" dirty="0"/>
          </a:p>
        </p:txBody>
      </p:sp>
      <p:sp>
        <p:nvSpPr>
          <p:cNvPr id="18" name="Inhaltsplatzhalter 2"/>
          <p:cNvSpPr txBox="1">
            <a:spLocks noChangeArrowheads="1"/>
          </p:cNvSpPr>
          <p:nvPr/>
        </p:nvSpPr>
        <p:spPr bwMode="auto">
          <a:xfrm rot="157779">
            <a:off x="6959600" y="1684338"/>
            <a:ext cx="1852613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online banking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19" name="Inhaltsplatzhalter 2"/>
          <p:cNvSpPr txBox="1">
            <a:spLocks noChangeArrowheads="1"/>
          </p:cNvSpPr>
          <p:nvPr/>
        </p:nvSpPr>
        <p:spPr bwMode="auto">
          <a:xfrm rot="21122013">
            <a:off x="3870325" y="5133975"/>
            <a:ext cx="1763713" cy="377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security Härtung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0" name="Inhaltsplatzhalter 2"/>
          <p:cNvSpPr txBox="1">
            <a:spLocks noChangeArrowheads="1"/>
          </p:cNvSpPr>
          <p:nvPr/>
        </p:nvSpPr>
        <p:spPr bwMode="auto">
          <a:xfrm rot="21233116">
            <a:off x="4565650" y="1885950"/>
            <a:ext cx="2736850" cy="50323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Einführung neues Versicherungsprodukt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1" name="Inhaltsplatzhalter 2"/>
          <p:cNvSpPr txBox="1">
            <a:spLocks noChangeArrowheads="1"/>
          </p:cNvSpPr>
          <p:nvPr/>
        </p:nvSpPr>
        <p:spPr bwMode="auto">
          <a:xfrm rot="20779455">
            <a:off x="7577138" y="4826000"/>
            <a:ext cx="140017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Börsenhandel Wertpapiere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2" name="Inhaltsplatzhalter 2"/>
          <p:cNvSpPr txBox="1">
            <a:spLocks noChangeArrowheads="1"/>
          </p:cNvSpPr>
          <p:nvPr/>
        </p:nvSpPr>
        <p:spPr bwMode="auto">
          <a:xfrm>
            <a:off x="6130925" y="4221163"/>
            <a:ext cx="2089150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Nutzerservices Energieversorger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3" name="Inhaltsplatzhalter 2"/>
          <p:cNvSpPr txBox="1">
            <a:spLocks noChangeArrowheads="1"/>
          </p:cNvSpPr>
          <p:nvPr/>
        </p:nvSpPr>
        <p:spPr bwMode="auto">
          <a:xfrm rot="836597">
            <a:off x="7059613" y="2420938"/>
            <a:ext cx="244792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Naturschutz: Kartie-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rung bedrohter Arten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4" name="Inhaltsplatzhalter 2"/>
          <p:cNvSpPr txBox="1">
            <a:spLocks noChangeArrowheads="1"/>
          </p:cNvSpPr>
          <p:nvPr/>
        </p:nvSpPr>
        <p:spPr bwMode="auto">
          <a:xfrm rot="670649">
            <a:off x="4030663" y="4125913"/>
            <a:ext cx="1654175" cy="50323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Adressverwaltung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 Logistik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5" name="Inhaltsplatzhalter 2"/>
          <p:cNvSpPr txBox="1">
            <a:spLocks noChangeArrowheads="1"/>
          </p:cNvSpPr>
          <p:nvPr/>
        </p:nvSpPr>
        <p:spPr bwMode="auto">
          <a:xfrm rot="21095875">
            <a:off x="5530850" y="2579688"/>
            <a:ext cx="1477963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µservices 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Automotive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6" name="Inhaltsplatzhalter 2"/>
          <p:cNvSpPr txBox="1">
            <a:spLocks noChangeArrowheads="1"/>
          </p:cNvSpPr>
          <p:nvPr/>
        </p:nvSpPr>
        <p:spPr bwMode="auto">
          <a:xfrm>
            <a:off x="4619625" y="3357563"/>
            <a:ext cx="201612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Migration Energieversorger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7" name="Inhaltsplatzhalter 2"/>
          <p:cNvSpPr txBox="1">
            <a:spLocks noChangeArrowheads="1"/>
          </p:cNvSpPr>
          <p:nvPr/>
        </p:nvSpPr>
        <p:spPr bwMode="auto">
          <a:xfrm rot="21190261">
            <a:off x="7259638" y="3527425"/>
            <a:ext cx="171767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Schnittstellen Gesundheitswesen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8" name="Inhaltsplatzhalter 2"/>
          <p:cNvSpPr txBox="1">
            <a:spLocks noChangeArrowheads="1"/>
          </p:cNvSpPr>
          <p:nvPr/>
        </p:nvSpPr>
        <p:spPr bwMode="auto">
          <a:xfrm rot="700261">
            <a:off x="5686425" y="5040313"/>
            <a:ext cx="1651000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EAM &amp; refactoring leasing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9" name="Inhaltsplatzhalter 2"/>
          <p:cNvSpPr txBox="1">
            <a:spLocks noChangeArrowheads="1"/>
          </p:cNvSpPr>
          <p:nvPr/>
        </p:nvSpPr>
        <p:spPr bwMode="auto">
          <a:xfrm rot="20721036">
            <a:off x="6424613" y="3025775"/>
            <a:ext cx="1458912" cy="50323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Stabilisierung Retail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30" name="Inhaltsplatzhalter 2"/>
          <p:cNvSpPr txBox="1">
            <a:spLocks noChangeArrowheads="1"/>
          </p:cNvSpPr>
          <p:nvPr/>
        </p:nvSpPr>
        <p:spPr bwMode="auto">
          <a:xfrm>
            <a:off x="5181600" y="6021388"/>
            <a:ext cx="4143375" cy="50323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600" b="1" kern="0">
                <a:solidFill>
                  <a:srgbClr val="037D2C"/>
                </a:solidFill>
                <a:latin typeface="+mn-lt"/>
                <a:cs typeface="+mn-cs"/>
              </a:rPr>
              <a:t>... und für Sie? Sprechen Sie uns an!</a:t>
            </a:r>
            <a:endParaRPr lang="en-US" altLang="de-DE" sz="1600" b="1" kern="0" dirty="0">
              <a:solidFill>
                <a:srgbClr val="037D2C"/>
              </a:solidFill>
              <a:latin typeface="+mn-lt"/>
              <a:cs typeface="+mn-cs"/>
            </a:endParaRP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3" y="1446213"/>
            <a:ext cx="27368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97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build="p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9D175-A07B-28BD-5EA5-81976078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und 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1FA0D-1282-1AE5-0941-B576192A9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Workshop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Erweiterter Einstieg in </a:t>
            </a:r>
            <a:r>
              <a:rPr lang="de-DE" sz="1800" dirty="0" err="1"/>
              <a:t>Git</a:t>
            </a:r>
            <a:r>
              <a:rPr lang="de-DE" sz="1800" dirty="0"/>
              <a:t>-Workflows und </a:t>
            </a:r>
            <a:r>
              <a:rPr lang="de-DE" sz="1800" dirty="0" err="1"/>
              <a:t>GitLab</a:t>
            </a:r>
            <a:endParaRPr lang="de-D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Basiswissen über die wichtigsten Aspekte der Testautomatisierung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Erarbeitung eines </a:t>
            </a:r>
            <a:r>
              <a:rPr lang="de-DE" sz="1800" dirty="0" err="1"/>
              <a:t>Git</a:t>
            </a:r>
            <a:r>
              <a:rPr lang="de-DE" sz="1800" dirty="0"/>
              <a:t>-Workflows und Erstellung unterschiedlicher CI/CD Pipelines für einfache bis komplexe Software-Projekte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Zielgruppe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Alle, die </a:t>
            </a:r>
            <a:r>
              <a:rPr lang="de-DE" sz="1800" dirty="0" err="1"/>
              <a:t>Continuous</a:t>
            </a:r>
            <a:r>
              <a:rPr lang="de-DE" sz="1800" dirty="0"/>
              <a:t> Integration &amp; </a:t>
            </a:r>
            <a:r>
              <a:rPr lang="de-DE" sz="1800" dirty="0" err="1"/>
              <a:t>Deployment</a:t>
            </a:r>
            <a:r>
              <a:rPr lang="de-DE" sz="1800" dirty="0"/>
              <a:t> effektiv in Ihre Prozesse einbinden möchten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Entwickler, </a:t>
            </a:r>
            <a:r>
              <a:rPr lang="de-DE" sz="1800" dirty="0" err="1"/>
              <a:t>DevOps</a:t>
            </a:r>
            <a:r>
              <a:rPr lang="de-DE" sz="1800" dirty="0"/>
              <a:t> &amp; Administratoren</a:t>
            </a:r>
          </a:p>
          <a:p>
            <a:pPr marL="0" indent="0">
              <a:buNone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Voraussetzungen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 err="1"/>
              <a:t>git</a:t>
            </a:r>
            <a:r>
              <a:rPr lang="de-DE" sz="1800" dirty="0"/>
              <a:t> Grundkenntnisse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Sicherer Umgang mit Linux (Shell)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Grundlegende Programmierkenntnisse</a:t>
            </a:r>
          </a:p>
        </p:txBody>
      </p:sp>
    </p:spTree>
    <p:extLst>
      <p:ext uri="{BB962C8B-B14F-4D97-AF65-F5344CB8AC3E}">
        <p14:creationId xmlns:p14="http://schemas.microsoft.com/office/powerpoint/2010/main" val="368101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27702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Montag, 17.06.2024</a:t>
            </a:r>
          </a:p>
          <a:p>
            <a:pPr>
              <a:buNone/>
            </a:pPr>
            <a:r>
              <a:rPr lang="de-DE" sz="2000" b="1" dirty="0"/>
              <a:t>Dienstag, 18.06.2024</a:t>
            </a:r>
          </a:p>
          <a:p>
            <a:pPr>
              <a:buNone/>
            </a:pPr>
            <a:r>
              <a:rPr lang="de-DE" sz="2000" b="1" dirty="0"/>
              <a:t>Mittwoch, 19.06.2024</a:t>
            </a:r>
          </a:p>
          <a:p>
            <a:pPr>
              <a:buNone/>
            </a:pPr>
            <a:r>
              <a:rPr lang="de-DE" sz="2000" b="1" dirty="0">
                <a:solidFill>
                  <a:schemeClr val="bg1"/>
                </a:solidFill>
              </a:rPr>
              <a:t>Mittwoch, 20.03.2019</a:t>
            </a:r>
          </a:p>
          <a:p>
            <a:pPr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Beginn:		  9:00 Uhr</a:t>
            </a:r>
            <a:endParaRPr lang="de-DE" altLang="de-DE" dirty="0">
              <a:highlight>
                <a:srgbClr val="FFFF00"/>
              </a:highlight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Kaffeepause:          ~ 10:30 Uhr &amp; ~15:00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Mittagspause: 	12:00 bis 13:00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Ende: 		17:00 Uhr </a:t>
            </a:r>
            <a:r>
              <a:rPr lang="de-DE" altLang="de-DE" dirty="0">
                <a:solidFill>
                  <a:schemeClr val="bg1"/>
                </a:solidFill>
                <a:ea typeface="+mn-ea"/>
                <a:cs typeface="+mn-cs"/>
              </a:rPr>
              <a:t>(heu: 17:00 Uhr)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</p:spTree>
    <p:extLst>
      <p:ext uri="{BB962C8B-B14F-4D97-AF65-F5344CB8AC3E}">
        <p14:creationId xmlns:p14="http://schemas.microsoft.com/office/powerpoint/2010/main" val="2151462665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575</Words>
  <Application>Microsoft Office PowerPoint</Application>
  <PresentationFormat>Bildschirmpräsentation (4:3)</PresentationFormat>
  <Paragraphs>151</Paragraphs>
  <Slides>12</Slides>
  <Notes>8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Monotype Sorts</vt:lpstr>
      <vt:lpstr>Times New Roman</vt:lpstr>
      <vt:lpstr>Wingdings</vt:lpstr>
      <vt:lpstr>Wingdings 3</vt:lpstr>
      <vt:lpstr>vorlneu</vt:lpstr>
      <vt:lpstr>Benutzerdefiniertes Design</vt:lpstr>
      <vt:lpstr>GitLab: Git-Workflows &amp; GitOps – CI/CD mit Docker und Git </vt:lpstr>
      <vt:lpstr>Einführung &amp; Kursüberblick</vt:lpstr>
      <vt:lpstr>Vorstellung</vt:lpstr>
      <vt:lpstr>Vorstellung</vt:lpstr>
      <vt:lpstr>PowerPoint-Präsentation</vt:lpstr>
      <vt:lpstr>Inhalt und Ziel</vt:lpstr>
      <vt:lpstr>Agenda</vt:lpstr>
      <vt:lpstr>Agenda</vt:lpstr>
      <vt:lpstr>Zeitplan</vt:lpstr>
      <vt:lpstr>Organisation</vt:lpstr>
      <vt:lpstr>Literatur</vt:lpstr>
      <vt:lpstr>Vorstellung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532</cp:revision>
  <cp:lastPrinted>1996-08-01T16:36:58Z</cp:lastPrinted>
  <dcterms:created xsi:type="dcterms:W3CDTF">2024-05-03T10:07:43Z</dcterms:created>
  <dcterms:modified xsi:type="dcterms:W3CDTF">2024-06-17T19:04:45Z</dcterms:modified>
</cp:coreProperties>
</file>