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86"/>
  </p:notesMasterIdLst>
  <p:handoutMasterIdLst>
    <p:handoutMasterId r:id="rId87"/>
  </p:handoutMasterIdLst>
  <p:sldIdLst>
    <p:sldId id="604" r:id="rId5"/>
    <p:sldId id="606" r:id="rId6"/>
    <p:sldId id="607" r:id="rId7"/>
    <p:sldId id="287" r:id="rId8"/>
    <p:sldId id="596" r:id="rId9"/>
    <p:sldId id="303" r:id="rId10"/>
    <p:sldId id="304" r:id="rId11"/>
    <p:sldId id="309" r:id="rId12"/>
    <p:sldId id="308" r:id="rId13"/>
    <p:sldId id="311" r:id="rId14"/>
    <p:sldId id="313" r:id="rId15"/>
    <p:sldId id="312" r:id="rId16"/>
    <p:sldId id="314" r:id="rId17"/>
    <p:sldId id="597" r:id="rId18"/>
    <p:sldId id="289" r:id="rId19"/>
    <p:sldId id="318" r:id="rId20"/>
    <p:sldId id="319" r:id="rId21"/>
    <p:sldId id="321" r:id="rId22"/>
    <p:sldId id="322" r:id="rId23"/>
    <p:sldId id="601" r:id="rId24"/>
    <p:sldId id="598" r:id="rId25"/>
    <p:sldId id="323" r:id="rId26"/>
    <p:sldId id="324" r:id="rId27"/>
    <p:sldId id="325" r:id="rId28"/>
    <p:sldId id="602" r:id="rId29"/>
    <p:sldId id="608" r:id="rId30"/>
    <p:sldId id="326" r:id="rId31"/>
    <p:sldId id="327" r:id="rId32"/>
    <p:sldId id="328" r:id="rId33"/>
    <p:sldId id="329" r:id="rId34"/>
    <p:sldId id="330" r:id="rId35"/>
    <p:sldId id="331" r:id="rId36"/>
    <p:sldId id="334" r:id="rId37"/>
    <p:sldId id="332" r:id="rId38"/>
    <p:sldId id="333" r:id="rId39"/>
    <p:sldId id="388" r:id="rId40"/>
    <p:sldId id="609" r:id="rId41"/>
    <p:sldId id="610" r:id="rId42"/>
    <p:sldId id="335" r:id="rId43"/>
    <p:sldId id="338" r:id="rId44"/>
    <p:sldId id="339" r:id="rId45"/>
    <p:sldId id="340" r:id="rId46"/>
    <p:sldId id="389" r:id="rId47"/>
    <p:sldId id="611" r:id="rId48"/>
    <p:sldId id="612" r:id="rId49"/>
    <p:sldId id="603" r:id="rId50"/>
    <p:sldId id="391" r:id="rId51"/>
    <p:sldId id="393" r:id="rId52"/>
    <p:sldId id="613" r:id="rId53"/>
    <p:sldId id="614" r:id="rId54"/>
    <p:sldId id="599" r:id="rId55"/>
    <p:sldId id="341" r:id="rId56"/>
    <p:sldId id="342" r:id="rId57"/>
    <p:sldId id="343" r:id="rId58"/>
    <p:sldId id="344" r:id="rId59"/>
    <p:sldId id="345" r:id="rId60"/>
    <p:sldId id="347" r:id="rId61"/>
    <p:sldId id="358" r:id="rId62"/>
    <p:sldId id="357" r:id="rId63"/>
    <p:sldId id="394" r:id="rId64"/>
    <p:sldId id="616" r:id="rId65"/>
    <p:sldId id="615" r:id="rId66"/>
    <p:sldId id="346" r:id="rId67"/>
    <p:sldId id="348" r:id="rId68"/>
    <p:sldId id="350" r:id="rId69"/>
    <p:sldId id="352" r:id="rId70"/>
    <p:sldId id="351" r:id="rId71"/>
    <p:sldId id="355" r:id="rId72"/>
    <p:sldId id="356" r:id="rId73"/>
    <p:sldId id="395" r:id="rId74"/>
    <p:sldId id="617" r:id="rId75"/>
    <p:sldId id="618" r:id="rId76"/>
    <p:sldId id="600" r:id="rId77"/>
    <p:sldId id="359" r:id="rId78"/>
    <p:sldId id="360" r:id="rId79"/>
    <p:sldId id="365" r:id="rId80"/>
    <p:sldId id="362" r:id="rId81"/>
    <p:sldId id="370" r:id="rId82"/>
    <p:sldId id="367" r:id="rId83"/>
    <p:sldId id="368" r:id="rId84"/>
    <p:sldId id="369" r:id="rId8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1" autoAdjust="0"/>
    <p:restoredTop sz="94568" autoAdjust="0"/>
  </p:normalViewPr>
  <p:slideViewPr>
    <p:cSldViewPr>
      <p:cViewPr varScale="1">
        <p:scale>
          <a:sx n="136" d="100"/>
          <a:sy n="136" d="100"/>
        </p:scale>
        <p:origin x="174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17.06.2024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9EA3A8-24AF-E68B-449B-26C6E1A733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492334-3531-D057-93A1-E788A9F4ED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17.06.2024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01D08C-921E-CE2D-477C-F8F450AE42F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814B4BA-54C0-5996-C07B-086087E29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452D19-14EC-D005-1F32-A05BA403364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5" name="Text Box 30">
            <a:extLst>
              <a:ext uri="{FF2B5EF4-FFF2-40B4-BE49-F238E27FC236}">
                <a16:creationId xmlns:a16="http://schemas.microsoft.com/office/drawing/2014/main" id="{FD029474-4BF7-4116-659B-580EB26C4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Client </a:t>
            </a:r>
          </a:p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Dezentrale Versionsverwaltung</a:t>
            </a:r>
          </a:p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b="1" dirty="0" err="1">
                <a:sym typeface="Wingdings" panose="05000000000000000000" pitchFamily="2" charset="2"/>
              </a:rPr>
              <a:t>Git</a:t>
            </a:r>
            <a:r>
              <a:rPr lang="de-DE" altLang="de-DE" b="1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Remote Repository</a:t>
            </a:r>
          </a:p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Nutzung</a:t>
            </a:r>
          </a:p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Heute die 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GUIs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als DVCS auch ausschließlich lokal verwendbar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C:\User\&lt;User&gt;\.gitconfig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Informationen, die </a:t>
            </a:r>
            <a:r>
              <a:rPr lang="de-DE" altLang="de-DE" dirty="0" err="1"/>
              <a:t>Git</a:t>
            </a:r>
            <a:r>
              <a:rPr lang="de-DE" altLang="de-DE" dirty="0"/>
              <a:t> jedem Commit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Sie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</a:t>
            </a:r>
            <a:r>
              <a:rPr lang="de-DE" altLang="de-DE" i="1" dirty="0"/>
              <a:t>Workspace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Neues Projekt anlegen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 welchem sich das </a:t>
            </a:r>
            <a:r>
              <a:rPr lang="de-DE" altLang="de-DE" i="1" dirty="0"/>
              <a:t>Repository</a:t>
            </a:r>
            <a:r>
              <a:rPr lang="de-DE" altLang="de-DE" dirty="0"/>
              <a:t>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</a:t>
            </a:r>
            <a:r>
              <a:rPr lang="de-DE" altLang="de-DE" u="sng" dirty="0"/>
              <a:t>explizit</a:t>
            </a:r>
            <a:r>
              <a:rPr lang="de-DE" altLang="de-DE" dirty="0"/>
              <a:t> zur Versionierung mit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cd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</a:t>
            </a:r>
            <a:r>
              <a:rPr lang="en-US" altLang="de-DE" sz="1400" dirty="0" err="1">
                <a:latin typeface="Consolas" panose="020B0609020204030204" pitchFamily="49" charset="0"/>
              </a:rPr>
              <a:t>init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Initialized empty Git repository in /home/example/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/.git/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 (create/copy files and use "git add" to track)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93415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ins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Kein Tracking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0064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Explizites Tracking mit .</a:t>
            </a:r>
            <a:r>
              <a:rPr lang="de-DE" altLang="de-DE" dirty="0" err="1"/>
              <a:t>gitkeep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zum Commit vorgemerkter Dateien im Repository (sog. </a:t>
            </a:r>
            <a:r>
              <a:rPr lang="de-DE" altLang="de-DE" i="1" dirty="0"/>
              <a:t>Snapshot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kurze,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jeweiliges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i="1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</a:t>
            </a:r>
            <a:r>
              <a:rPr lang="de-DE" altLang="de-DE" dirty="0" err="1"/>
              <a:t>Added</a:t>
            </a:r>
            <a:r>
              <a:rPr lang="de-DE" altLang="de-DE" dirty="0"/>
              <a:t>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</a:t>
            </a:r>
            <a:r>
              <a:rPr lang="de-DE" altLang="de-DE" dirty="0">
                <a:solidFill>
                  <a:srgbClr val="C00000"/>
                </a:solidFill>
              </a:rPr>
              <a:t>Commit</a:t>
            </a:r>
            <a:r>
              <a:rPr lang="de-DE" altLang="de-DE" dirty="0"/>
              <a:t>,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(root-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) 7aa4fee]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"file1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file1.txt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04895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modified: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commit -m "Add content to file1"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1092ab2] Add content to file1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5886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84203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bzw.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"file2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new_file.txt file"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d2d6d1a] Add new_file.txt file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mv new_file.txt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add/rm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deleted:   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442730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mv file2.txt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mv new_file.txt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On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Changes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committed</a:t>
            </a:r>
            <a:r>
              <a:rPr lang="de-DE" altLang="de-DE" sz="1400" dirty="0">
                <a:latin typeface="Consolas" panose="020B0609020204030204" pitchFamily="49" charset="0"/>
              </a:rPr>
              <a:t>: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(</a:t>
            </a:r>
            <a:r>
              <a:rPr lang="de-DE" altLang="de-DE" sz="1400" dirty="0" err="1">
                <a:latin typeface="Consolas" panose="020B0609020204030204" pitchFamily="49" charset="0"/>
              </a:rPr>
              <a:t>use</a:t>
            </a:r>
            <a:r>
              <a:rPr lang="de-DE" altLang="de-DE" sz="1400" dirty="0">
                <a:latin typeface="Consolas" panose="020B0609020204030204" pitchFamily="49" charset="0"/>
              </a:rPr>
              <a:t> "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restore --</a:t>
            </a:r>
            <a:r>
              <a:rPr lang="de-DE" altLang="de-DE" sz="1400" dirty="0" err="1">
                <a:latin typeface="Consolas" panose="020B0609020204030204" pitchFamily="49" charset="0"/>
              </a:rPr>
              <a:t>staged</a:t>
            </a:r>
            <a:r>
              <a:rPr lang="de-DE" altLang="de-DE" sz="1400" dirty="0">
                <a:latin typeface="Consolas" panose="020B0609020204030204" pitchFamily="49" charset="0"/>
              </a:rPr>
              <a:t> &lt;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&gt;..."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unstage</a:t>
            </a:r>
            <a:r>
              <a:rPr lang="de-DE" altLang="de-DE" sz="1400" dirty="0">
                <a:latin typeface="Consolas" panose="020B0609020204030204" pitchFamily="49" charset="0"/>
              </a:rPr>
              <a:t>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      </a:t>
            </a:r>
            <a:r>
              <a:rPr lang="de-DE" altLang="de-DE" sz="1400" dirty="0" err="1">
                <a:latin typeface="Consolas" panose="020B0609020204030204" pitchFamily="49" charset="0"/>
              </a:rPr>
              <a:t>renamed</a:t>
            </a:r>
            <a:r>
              <a:rPr lang="de-DE" altLang="de-DE" sz="1400" dirty="0">
                <a:latin typeface="Consolas" panose="020B0609020204030204" pitchFamily="49" charset="0"/>
              </a:rPr>
              <a:t>:    new_file.txt -&gt;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86561fb]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=&gt; file2.txt (100%)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85865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zu ignorierende Verzeichnisse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Verzeichnisse/Dateien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Beispielinhalt: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in aller Regel nicht über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bin/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build/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bin/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build/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D9EDD8-9CD3-E609-0035-2C003D0E17EA}"/>
              </a:ext>
            </a:extLst>
          </p:cNvPr>
          <p:cNvSpPr txBox="1"/>
          <p:nvPr/>
        </p:nvSpPr>
        <p:spPr bwMode="auto">
          <a:xfrm>
            <a:off x="827584" y="4941168"/>
            <a:ext cx="1584176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**/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**/bin/</a:t>
            </a:r>
          </a:p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*.</a:t>
            </a:r>
            <a:r>
              <a:rPr lang="de-DE" altLang="de-DE" sz="1400" dirty="0" err="1">
                <a:latin typeface="Consolas" panose="020B0609020204030204" pitchFamily="49" charset="0"/>
              </a:rPr>
              <a:t>class</a:t>
            </a:r>
            <a:endParaRPr lang="de-DE" altLang="de-DE" sz="1400" dirty="0"/>
          </a:p>
        </p:txBody>
      </p:sp>
    </p:spTree>
    <p:extLst>
      <p:ext uri="{BB962C8B-B14F-4D97-AF65-F5344CB8AC3E}">
        <p14:creationId xmlns:p14="http://schemas.microsoft.com/office/powerpoint/2010/main" val="39483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f252eb9]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3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/test.txt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385644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Entwicklungszweige bestehend aus einer Abfolge einzelner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</a:t>
            </a:r>
            <a:r>
              <a:rPr lang="de-DE" altLang="de-DE" dirty="0" err="1"/>
              <a:t>Repositorys</a:t>
            </a:r>
            <a:r>
              <a:rPr lang="de-DE" altLang="de-DE" dirty="0"/>
              <a:t>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gerichteter,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Mehrere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73205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spezifizierten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67342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Branch,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Ziel: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des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Erfassung von Änderungen an Dateien und Dokumenten</a:t>
            </a:r>
          </a:p>
          <a:p>
            <a:r>
              <a:rPr lang="de-DE" altLang="de-DE" dirty="0"/>
              <a:t>Protokollierung: Änderung, Zeitstempel, Autor</a:t>
            </a:r>
          </a:p>
          <a:p>
            <a:r>
              <a:rPr lang="de-DE" altLang="de-DE" dirty="0"/>
              <a:t>Häufiger Use Case: Verwaltung von Quellcode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'feature1'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file1 content" &gt;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0fd3371] Add 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file2 content" &gt;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6c2b85a] Add 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features/feature1_file2.txt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920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5274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mitunter problematisch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</a:t>
            </a:r>
            <a:r>
              <a:rPr lang="en-US" altLang="de-DE" sz="1200" b="1" dirty="0">
                <a:latin typeface="Consolas" panose="020B0609020204030204" pitchFamily="49" charset="0"/>
              </a:rPr>
              <a:t>would be overwritten by checkout</a:t>
            </a:r>
            <a:r>
              <a:rPr lang="en-US" altLang="de-DE" sz="12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</a:t>
            </a:r>
            <a:r>
              <a:rPr lang="de-DE" altLang="de-DE" i="1" dirty="0" err="1"/>
              <a:t>Stashing</a:t>
            </a:r>
            <a:r>
              <a:rPr lang="de-DE" altLang="de-DE" i="1" dirty="0"/>
              <a:t> Area </a:t>
            </a:r>
            <a:r>
              <a:rPr lang="de-DE" altLang="de-DE" dirty="0"/>
              <a:t>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</a:t>
            </a:r>
            <a:r>
              <a:rPr lang="en-US" altLang="de-DE" sz="1200" b="1" dirty="0">
                <a:latin typeface="Consolas" panose="020B0609020204030204" pitchFamily="49" charset="0"/>
              </a:rPr>
              <a:t>'detached HEAD' state</a:t>
            </a:r>
            <a:r>
              <a:rPr lang="en-US" altLang="de-DE" sz="1200" dirty="0">
                <a:latin typeface="Consolas" panose="020B0609020204030204" pitchFamily="49" charset="0"/>
              </a:rPr>
              <a:t>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Lokale Versionsverwaltung</a:t>
            </a:r>
          </a:p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vorwiegend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zweiten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f252eb9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86561fb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d2d6d1a Add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1092ab2 Add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7aa4fee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checkout -b feature2 </a:t>
            </a:r>
            <a:r>
              <a:rPr lang="de-DE" altLang="de-DE" sz="1400" dirty="0">
                <a:latin typeface="Consolas" panose="020B0609020204030204" pitchFamily="49" charset="0"/>
              </a:rPr>
              <a:t>1092ab2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'feature2'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"feature2 file1 content" &gt;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feature2_file1.txt"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[feature2 a8c94d1] Add 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838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692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Veränderung der Commit Historie möglich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</a:t>
            </a:r>
            <a:r>
              <a:rPr lang="de-DE" altLang="de-DE" u="sng" dirty="0"/>
              <a:t>nicht</a:t>
            </a:r>
            <a:r>
              <a:rPr lang="de-DE" altLang="de-DE" dirty="0"/>
              <a:t>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B7285A3B-27D9-CD18-02B0-4C0EA232D7C8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/>
              <a:t>Resettet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/>
              <a:t>Resettet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Resettet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</a:t>
            </a:r>
            <a:r>
              <a:rPr lang="de-DE" altLang="de-DE" u="sng" dirty="0"/>
              <a:t>neuen</a:t>
            </a:r>
            <a:r>
              <a:rPr lang="de-DE" altLang="de-DE" dirty="0"/>
              <a:t> Commit</a:t>
            </a:r>
          </a:p>
          <a:p>
            <a:r>
              <a:rPr lang="de-DE" altLang="de-DE" dirty="0"/>
              <a:t>Verändert zurückliegende Commit Historie </a:t>
            </a:r>
            <a:r>
              <a:rPr lang="de-DE" altLang="de-DE" u="sng" dirty="0"/>
              <a:t>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 Versionsverwaltung</a:t>
            </a:r>
          </a:p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Architektur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 (CVS), 1990 (seit 2008 keine Weiterentwicklung)</a:t>
            </a:r>
          </a:p>
          <a:p>
            <a:pPr lvl="1"/>
            <a:r>
              <a:rPr lang="de-DE" altLang="de-DE" dirty="0"/>
              <a:t>Apache Subversion (SVN),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C2C00E56-92BE-F562-60AD-9844F3B75E46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1D77A2EB-A492-26E5-7D77-8C9C5A84F1E0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zentraler Server</a:t>
            </a:r>
          </a:p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5850</Words>
  <Application>Microsoft Office PowerPoint</Application>
  <PresentationFormat>Bildschirmpräsentation (4:3)</PresentationFormat>
  <Paragraphs>864</Paragraphs>
  <Slides>81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81</vt:i4>
      </vt:variant>
    </vt:vector>
  </HeadingPairs>
  <TitlesOfParts>
    <vt:vector size="90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Tag 1: Einführung in Git und GitLab, Git-Workflow im Team</vt:lpstr>
      <vt:lpstr>Agenda</vt:lpstr>
      <vt:lpstr>Agenda</vt:lpstr>
      <vt:lpstr>Inhalt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</vt:lpstr>
      <vt:lpstr>Git – Grundlagen</vt:lpstr>
      <vt:lpstr>Git – Grundlagen</vt:lpstr>
      <vt:lpstr>Git – Grundlagen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 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61</cp:revision>
  <cp:lastPrinted>1996-08-01T16:36:58Z</cp:lastPrinted>
  <dcterms:created xsi:type="dcterms:W3CDTF">2024-05-03T10:07:43Z</dcterms:created>
  <dcterms:modified xsi:type="dcterms:W3CDTF">2024-06-17T19:21:10Z</dcterms:modified>
</cp:coreProperties>
</file>