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38"/>
  </p:notesMasterIdLst>
  <p:handoutMasterIdLst>
    <p:handoutMasterId r:id="rId39"/>
  </p:handoutMasterIdLst>
  <p:sldIdLst>
    <p:sldId id="624" r:id="rId3"/>
    <p:sldId id="634" r:id="rId4"/>
    <p:sldId id="635"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08" r:id="rId25"/>
    <p:sldId id="609" r:id="rId26"/>
    <p:sldId id="619" r:id="rId27"/>
    <p:sldId id="618" r:id="rId28"/>
    <p:sldId id="620" r:id="rId29"/>
    <p:sldId id="621" r:id="rId30"/>
    <p:sldId id="617" r:id="rId31"/>
    <p:sldId id="622" r:id="rId32"/>
    <p:sldId id="623" r:id="rId33"/>
    <p:sldId id="632" r:id="rId34"/>
    <p:sldId id="633" r:id="rId35"/>
    <p:sldId id="625" r:id="rId36"/>
    <p:sldId id="626" r:id="rId37"/>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Version</a:t>
            </a:r>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Methoden erfordern einen Mindestumfang:</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a:t>
            </a:r>
          </a:p>
          <a:p>
            <a:pPr lvl="1">
              <a:buFont typeface="Arial" panose="020B0604020202020204" pitchFamily="34" charset="0"/>
              <a:buChar char="•"/>
            </a:pPr>
            <a:r>
              <a:rPr lang="de-DE" sz="1600" dirty="0">
                <a:latin typeface="+mj-lt"/>
              </a:rPr>
              <a:t>oder</a:t>
            </a:r>
          </a:p>
          <a:p>
            <a:pPr lvl="1">
              <a:buFont typeface="Arial" panose="020B0604020202020204" pitchFamily="34" charset="0"/>
              <a:buChar char="•"/>
            </a:pPr>
            <a:r>
              <a:rPr lang="de-DE" sz="1600" dirty="0">
                <a:latin typeface="Consolas" panose="020B0609020204030204" pitchFamily="49" charset="0"/>
              </a:rPr>
              <a:t>TOKEN=&lt;</a:t>
            </a:r>
            <a:r>
              <a:rPr lang="de-DE" sz="1600" dirty="0" err="1">
                <a:latin typeface="Consolas" panose="020B0609020204030204" pitchFamily="49" charset="0"/>
              </a:rPr>
              <a:t>token</a:t>
            </a:r>
            <a:r>
              <a:rPr lang="de-DE" sz="1600" dirty="0">
                <a:latin typeface="Consolas" panose="020B0609020204030204" pitchFamily="49" charset="0"/>
              </a:rPr>
              <a:t>&gt;</a:t>
            </a:r>
          </a:p>
          <a:p>
            <a:pPr lvl="1">
              <a:buFont typeface="Arial" panose="020B0604020202020204" pitchFamily="34" charset="0"/>
              <a:buChar char="•"/>
            </a:pPr>
            <a:r>
              <a:rPr lang="de-DE" sz="1600" dirty="0">
                <a:latin typeface="Consolas" panose="020B0609020204030204" pitchFamily="49" charset="0"/>
              </a:rPr>
              <a:t>echo "$TOKEN"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 -u &lt;</a:t>
            </a:r>
            <a:r>
              <a:rPr lang="de-DE" sz="1600" dirty="0" err="1">
                <a:latin typeface="Consolas" panose="020B0609020204030204" pitchFamily="49" charset="0"/>
              </a:rPr>
              <a:t>username</a:t>
            </a:r>
            <a:r>
              <a:rPr lang="de-DE" sz="1600" dirty="0">
                <a:latin typeface="Consolas" panose="020B0609020204030204" pitchFamily="49" charset="0"/>
              </a:rPr>
              <a:t>&gt;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1800" dirty="0"/>
              <a:t>CI/CD Variable: CI_REGISTRY_USER</a:t>
            </a:r>
          </a:p>
          <a:p>
            <a:pPr lvl="1">
              <a:buFont typeface="Arial" panose="020B0604020202020204" pitchFamily="34" charset="0"/>
              <a:buChar char="•"/>
            </a:pPr>
            <a:r>
              <a:rPr lang="de-DE" sz="1600" dirty="0"/>
              <a:t>Job-bezogener Benutzer mit Lese- und Schreibrechten in der CR</a:t>
            </a:r>
          </a:p>
          <a:p>
            <a:pPr lvl="1">
              <a:buFont typeface="Arial" panose="020B0604020202020204" pitchFamily="34" charset="0"/>
              <a:buChar char="•"/>
            </a:pPr>
            <a:r>
              <a:rPr lang="de-DE" sz="1600" dirty="0"/>
              <a:t>Passwort automatisch erzeugt: CI_REGISTRY_PASSWORD</a:t>
            </a:r>
          </a:p>
          <a:p>
            <a:pPr lvl="1">
              <a:buFont typeface="Arial" panose="020B0604020202020204" pitchFamily="34" charset="0"/>
              <a:buChar char="•"/>
            </a:pPr>
            <a:r>
              <a:rPr lang="de-DE" sz="1600" dirty="0">
                <a:latin typeface="Consolas" panose="020B0609020204030204" pitchFamily="49" charset="0"/>
              </a:rPr>
              <a:t>echo "$CI_REGISTRY_PASSWORD"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CI Job Token</a:t>
            </a:r>
          </a:p>
          <a:p>
            <a:pPr lvl="1">
              <a:buFont typeface="Arial" panose="020B0604020202020204" pitchFamily="34" charset="0"/>
              <a:buChar char="•"/>
            </a:pPr>
            <a:r>
              <a:rPr lang="de-DE" sz="1600" dirty="0">
                <a:latin typeface="Consolas" panose="020B0609020204030204" pitchFamily="49" charset="0"/>
              </a:rPr>
              <a:t>echo "$CI_JOB_TOKEN"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Für </a:t>
            </a:r>
            <a:r>
              <a:rPr lang="de-DE" sz="1800" dirty="0" err="1"/>
              <a:t>read</a:t>
            </a:r>
            <a:r>
              <a:rPr lang="de-DE" sz="1800" dirty="0"/>
              <a:t> (pull) </a:t>
            </a:r>
            <a:r>
              <a:rPr lang="de-DE" sz="1800" dirty="0" err="1"/>
              <a:t>access</a:t>
            </a:r>
            <a:r>
              <a:rPr lang="de-DE" sz="1800" dirty="0"/>
              <a:t> </a:t>
            </a:r>
            <a:r>
              <a:rPr lang="de-DE" sz="1800" dirty="0">
                <a:sym typeface="Wingdings" panose="05000000000000000000" pitchFamily="2" charset="2"/>
              </a:rPr>
              <a:t> </a:t>
            </a:r>
            <a:r>
              <a:rPr lang="de-DE" sz="1800" dirty="0" err="1">
                <a:sym typeface="Wingdings" panose="05000000000000000000" pitchFamily="2" charset="2"/>
              </a:rPr>
              <a:t>read_registry</a:t>
            </a:r>
            <a:endParaRPr lang="de-DE" sz="1800" dirty="0">
              <a:sym typeface="Wingdings" panose="05000000000000000000" pitchFamily="2" charset="2"/>
            </a:endParaRPr>
          </a:p>
          <a:p>
            <a:pPr>
              <a:buFont typeface="Arial" panose="020B0604020202020204" pitchFamily="34" charset="0"/>
              <a:buChar char="•"/>
            </a:pPr>
            <a:r>
              <a:rPr lang="de-DE" sz="1800" dirty="0">
                <a:sym typeface="Wingdings" panose="05000000000000000000" pitchFamily="2" charset="2"/>
              </a:rPr>
              <a:t>Für </a:t>
            </a:r>
            <a:r>
              <a:rPr lang="de-DE" sz="1800" dirty="0" err="1">
                <a:sym typeface="Wingdings" panose="05000000000000000000" pitchFamily="2" charset="2"/>
              </a:rPr>
              <a:t>write</a:t>
            </a:r>
            <a:r>
              <a:rPr lang="de-DE" sz="1800" dirty="0">
                <a:sym typeface="Wingdings" panose="05000000000000000000" pitchFamily="2" charset="2"/>
              </a:rPr>
              <a:t> (push) </a:t>
            </a:r>
            <a:r>
              <a:rPr lang="de-DE" sz="1800" dirty="0" err="1">
                <a:sym typeface="Wingdings" panose="05000000000000000000" pitchFamily="2" charset="2"/>
              </a:rPr>
              <a:t>access</a:t>
            </a:r>
            <a:r>
              <a:rPr lang="de-DE" sz="1800" dirty="0">
                <a:sym typeface="Wingdings" panose="05000000000000000000" pitchFamily="2" charset="2"/>
              </a:rPr>
              <a:t>  </a:t>
            </a:r>
            <a:r>
              <a:rPr lang="de-DE" sz="1800" dirty="0" err="1">
                <a:sym typeface="Wingdings" panose="05000000000000000000" pitchFamily="2" charset="2"/>
              </a:rPr>
              <a:t>read_registry</a:t>
            </a:r>
            <a:r>
              <a:rPr lang="de-DE" sz="1800" dirty="0">
                <a:sym typeface="Wingdings" panose="05000000000000000000" pitchFamily="2" charset="2"/>
              </a:rPr>
              <a:t> &amp; </a:t>
            </a:r>
            <a:r>
              <a:rPr lang="de-DE" sz="1800" dirty="0" err="1">
                <a:sym typeface="Wingdings" panose="05000000000000000000" pitchFamily="2" charset="2"/>
              </a:rPr>
              <a:t>write_registry</a:t>
            </a:r>
            <a:endParaRPr lang="de-DE" sz="1800" dirty="0"/>
          </a:p>
          <a:p>
            <a:pPr lvl="1">
              <a:buFont typeface="Arial" panose="020B0604020202020204" pitchFamily="34" charset="0"/>
              <a:buChar char="•"/>
            </a:pPr>
            <a:r>
              <a:rPr lang="de-DE" sz="1600" dirty="0"/>
              <a:t>Deploy Token</a:t>
            </a:r>
          </a:p>
          <a:p>
            <a:pPr lvl="2">
              <a:buFont typeface="Arial" panose="020B0604020202020204" pitchFamily="34" charset="0"/>
              <a:buChar char="•"/>
            </a:pPr>
            <a:r>
              <a:rPr lang="de-DE" sz="1600" dirty="0">
                <a:latin typeface="Consolas" panose="020B0609020204030204" pitchFamily="49" charset="0"/>
              </a:rPr>
              <a:t>echo "$CI_DEPLOY_PASSWORD"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$CI_DEPLOY_USER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r>
              <a:rPr lang="de-DE" sz="1600" dirty="0"/>
              <a:t>Personal Access Token</a:t>
            </a:r>
          </a:p>
          <a:p>
            <a:pPr lvl="2">
              <a:buFont typeface="Arial" panose="020B0604020202020204" pitchFamily="34" charset="0"/>
              <a:buChar char="•"/>
            </a:pPr>
            <a:r>
              <a:rPr lang="en-US" sz="1600" dirty="0">
                <a:latin typeface="Consolas" panose="020B0609020204030204" pitchFamily="49" charset="0"/>
              </a:rPr>
              <a:t>echo "&lt;</a:t>
            </a:r>
            <a:r>
              <a:rPr lang="en-US" sz="1600" dirty="0" err="1">
                <a:latin typeface="Consolas" panose="020B0609020204030204" pitchFamily="49" charset="0"/>
              </a:rPr>
              <a:t>access_token</a:t>
            </a:r>
            <a:r>
              <a:rPr lang="en-US" sz="16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Registrierter Runner nutzen </a:t>
            </a:r>
            <a:r>
              <a:rPr lang="de-DE" dirty="0" err="1"/>
              <a:t>dind</a:t>
            </a:r>
            <a:r>
              <a:rPr lang="de-DE" dirty="0"/>
              <a:t> automatisch</a:t>
            </a:r>
          </a:p>
          <a:p>
            <a:pPr lvl="1">
              <a:buFont typeface="Arial" panose="020B0604020202020204" pitchFamily="34" charset="0"/>
              <a:buChar char="•"/>
            </a:pPr>
            <a:r>
              <a:rPr lang="de-DE" dirty="0"/>
              <a:t>Docker </a:t>
            </a:r>
            <a:r>
              <a:rPr lang="de-DE" dirty="0" err="1"/>
              <a:t>Executor</a:t>
            </a:r>
            <a:r>
              <a:rPr lang="de-DE" dirty="0"/>
              <a:t> oder</a:t>
            </a:r>
          </a:p>
          <a:p>
            <a:pPr lvl="1">
              <a:buFont typeface="Arial" panose="020B0604020202020204" pitchFamily="34" charset="0"/>
              <a:buChar char="•"/>
            </a:pPr>
            <a:r>
              <a:rPr lang="de-DE" dirty="0" err="1"/>
              <a:t>Kubernetes</a:t>
            </a:r>
            <a:r>
              <a:rPr lang="de-DE" dirty="0"/>
              <a:t> </a:t>
            </a:r>
            <a:r>
              <a:rPr lang="de-DE" dirty="0" err="1"/>
              <a:t>Executor</a:t>
            </a:r>
            <a:endParaRPr lang="de-DE" dirty="0"/>
          </a:p>
          <a:p>
            <a:pPr>
              <a:buFont typeface="Arial" panose="020B0604020202020204" pitchFamily="34" charset="0"/>
              <a:buChar char="•"/>
            </a:pPr>
            <a:r>
              <a:rPr lang="de-DE" dirty="0" err="1"/>
              <a:t>Executor</a:t>
            </a:r>
            <a:r>
              <a:rPr lang="de-DE" dirty="0"/>
              <a:t> nutzt ein Container Image von Docker</a:t>
            </a:r>
          </a:p>
          <a:p>
            <a:pPr lvl="1">
              <a:buFont typeface="Arial" panose="020B0604020202020204" pitchFamily="34" charset="0"/>
              <a:buChar char="•"/>
            </a:pPr>
            <a:r>
              <a:rPr lang="de-DE" dirty="0"/>
              <a:t>Bereitgestellt von Docker, um die CI/CD </a:t>
            </a:r>
            <a:r>
              <a:rPr lang="de-DE" dirty="0" err="1"/>
              <a:t>jobs</a:t>
            </a:r>
            <a:r>
              <a:rPr lang="de-DE" dirty="0"/>
              <a:t> auszuführen</a:t>
            </a:r>
          </a:p>
          <a:p>
            <a:pPr>
              <a:buFont typeface="Arial" panose="020B0604020202020204" pitchFamily="34" charset="0"/>
              <a:buChar char="•"/>
            </a:pPr>
            <a:r>
              <a:rPr lang="de-DE" dirty="0"/>
              <a:t>Docker 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Und kann das Job-</a:t>
            </a:r>
            <a:r>
              <a:rPr lang="de-DE" dirty="0" err="1">
                <a:latin typeface="Consolas" panose="020B0609020204030204" pitchFamily="49" charset="0"/>
              </a:rPr>
              <a:t>script</a:t>
            </a:r>
            <a:r>
              <a:rPr lang="de-DE" dirty="0"/>
              <a:t> im Kontext des Images im privilegierten Modus ausführen</a:t>
            </a:r>
          </a:p>
          <a:p>
            <a:pPr>
              <a:buFont typeface="Arial" panose="020B0604020202020204" pitchFamily="34" charset="0"/>
              <a:buChar char="•"/>
            </a:pPr>
            <a:r>
              <a:rPr lang="de-DE" dirty="0"/>
              <a:t>Immer eine 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Inkompatibilitätsproblemen, falls Update des Images</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Bauen und Pushen von Images in die Registry</a:t>
            </a:r>
          </a:p>
          <a:p>
            <a:pPr>
              <a:buFont typeface="Arial" panose="020B0604020202020204" pitchFamily="34" charset="0"/>
              <a:buChar char="•"/>
            </a:pPr>
            <a:r>
              <a:rPr lang="de-DE" dirty="0"/>
              <a:t>Falls mehrere </a:t>
            </a:r>
            <a:r>
              <a:rPr lang="de-DE" dirty="0" err="1"/>
              <a:t>jobs</a:t>
            </a:r>
            <a:r>
              <a:rPr lang="de-DE" dirty="0"/>
              <a:t> Authentifizierung benötigen</a:t>
            </a:r>
          </a:p>
          <a:p>
            <a:pPr lvl="1">
              <a:buFont typeface="Arial" panose="020B0604020202020204" pitchFamily="34" charset="0"/>
              <a:buChar char="•"/>
            </a:pPr>
            <a:r>
              <a:rPr lang="de-DE" dirty="0"/>
              <a:t>Befehl zum Authentifizieren im </a:t>
            </a: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 </a:t>
            </a:r>
            <a:r>
              <a:rPr lang="de-DE" dirty="0">
                <a:latin typeface="+mj-lt"/>
              </a:rPr>
              <a:t>um Änderungen am Base Image zu ziehen</a:t>
            </a:r>
          </a:p>
          <a:p>
            <a:pPr lvl="1">
              <a:buFont typeface="Arial" panose="020B0604020202020204" pitchFamily="34" charset="0"/>
              <a:buChar char="•"/>
            </a:pPr>
            <a:r>
              <a:rPr lang="de-DE" dirty="0" err="1">
                <a:latin typeface="+mj-lt"/>
              </a:rPr>
              <a:t>Build</a:t>
            </a:r>
            <a:r>
              <a:rPr lang="de-DE" dirty="0">
                <a:latin typeface="+mj-lt"/>
              </a:rPr>
              <a:t> dauert dadurch länger, aber das Image ist </a:t>
            </a:r>
            <a:r>
              <a:rPr lang="de-DE" dirty="0" err="1">
                <a:latin typeface="+mj-lt"/>
              </a:rPr>
              <a:t>up</a:t>
            </a:r>
            <a:r>
              <a:rPr lang="de-DE" dirty="0">
                <a:latin typeface="+mj-lt"/>
              </a:rPr>
              <a:t>-</a:t>
            </a:r>
            <a:r>
              <a:rPr lang="de-DE" dirty="0" err="1">
                <a:latin typeface="+mj-lt"/>
              </a:rPr>
              <a:t>to</a:t>
            </a:r>
            <a:r>
              <a:rPr lang="de-DE" dirty="0">
                <a:latin typeface="+mj-lt"/>
              </a:rPr>
              <a:t>-date</a:t>
            </a:r>
          </a:p>
          <a:p>
            <a:pPr>
              <a:buFont typeface="Arial" panose="020B0604020202020204" pitchFamily="34" charset="0"/>
              <a:buChar char="•"/>
            </a:pPr>
            <a:r>
              <a:rPr lang="de-DE" dirty="0">
                <a:latin typeface="+mj-lt"/>
              </a:rPr>
              <a:t>Vor jedem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a:latin typeface="+mj-lt"/>
              </a:rPr>
              <a:t>Um das aktuelle Image zu </a:t>
            </a:r>
            <a:r>
              <a:rPr lang="de-DE" dirty="0" err="1">
                <a:latin typeface="+mj-lt"/>
              </a:rPr>
              <a:t>fetchen</a:t>
            </a:r>
            <a:endParaRPr lang="de-DE" dirty="0">
              <a:latin typeface="+mj-lt"/>
            </a:endParaRPr>
          </a:p>
          <a:p>
            <a:pPr lvl="1">
              <a:buFont typeface="Arial" panose="020B0604020202020204" pitchFamily="34" charset="0"/>
              <a:buChar char="•"/>
            </a:pPr>
            <a:r>
              <a:rPr lang="de-DE" dirty="0">
                <a:latin typeface="+mj-lt"/>
              </a:rPr>
              <a:t>Besonders 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service alias </a:t>
            </a:r>
            <a:r>
              <a:rPr lang="en-US" sz="1800" dirty="0" err="1">
                <a:latin typeface="+mj-lt"/>
              </a:rPr>
              <a:t>kann</a:t>
            </a:r>
            <a:r>
              <a:rPr lang="en-US" sz="1800" dirty="0">
                <a:latin typeface="+mj-lt"/>
              </a:rPr>
              <a:t> das Container Image den </a:t>
            </a:r>
            <a:r>
              <a:rPr lang="en-US" sz="1800" dirty="0" err="1">
                <a:latin typeface="Consolas" panose="020B0609020204030204" pitchFamily="49" charset="0"/>
              </a:rPr>
              <a:t>dind</a:t>
            </a:r>
            <a:r>
              <a:rPr lang="en-US" sz="1800" dirty="0">
                <a:latin typeface="+mj-lt"/>
              </a:rPr>
              <a:t> service </a:t>
            </a:r>
            <a:r>
              <a:rPr lang="en-US" sz="1800" dirty="0" err="1">
                <a:latin typeface="+mj-lt"/>
              </a:rPr>
              <a:t>nicht</a:t>
            </a:r>
            <a:r>
              <a:rPr lang="en-US" sz="1800" dirty="0">
                <a:latin typeface="+mj-lt"/>
              </a:rPr>
              <a: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Genutzt für häufig genutzte Upstream-Images</a:t>
            </a:r>
          </a:p>
          <a:p>
            <a:pPr lvl="1">
              <a:buFont typeface="Arial" panose="020B0604020202020204" pitchFamily="34" charset="0"/>
              <a:buChar char="•"/>
            </a:pPr>
            <a:r>
              <a:rPr lang="de-DE" sz="1800" dirty="0"/>
              <a:t>Agiert als 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Aus Sicht des Docker Clients: Einfach eine weitere Registry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r>
              <a:rPr lang="de-DE" sz="1800" dirty="0"/>
              <a:t> von Docker Hub </a:t>
            </a:r>
          </a:p>
          <a:p>
            <a:pPr lvl="1">
              <a:buFont typeface="Arial" panose="020B0604020202020204" pitchFamily="34" charset="0"/>
              <a:buChar char="•"/>
            </a:pPr>
            <a:r>
              <a:rPr lang="de-DE" sz="1800" dirty="0"/>
              <a:t>Meist läuft bei jedem </a:t>
            </a:r>
            <a:r>
              <a:rPr lang="de-DE" sz="1800" dirty="0" err="1"/>
              <a:t>commit</a:t>
            </a:r>
            <a:r>
              <a:rPr lang="de-DE" sz="1800" dirty="0"/>
              <a:t> eine Pipeline</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365784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Simple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verwenden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t>
            </a:r>
            <a:r>
              <a:rPr lang="de-DE" sz="1800" dirty="0" err="1"/>
              <a:t>aktueleln</a:t>
            </a:r>
            <a:r>
              <a:rPr lang="de-DE" sz="1800" dirty="0"/>
              <a:t>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sowercase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Wann wurde was durch wen aktualisiert/geändert</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Konsistente Tagging-Strategie macht automatisierte </a:t>
            </a:r>
            <a:r>
              <a:rPr lang="de-DE" dirty="0" err="1"/>
              <a:t>Deployments</a:t>
            </a:r>
            <a:r>
              <a:rPr lang="de-DE" dirty="0"/>
              <a:t> einfacher</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2890</Words>
  <Application>Microsoft Office PowerPoint</Application>
  <PresentationFormat>Bildschirmpräsentation (4:3)</PresentationFormat>
  <Paragraphs>454</Paragraphs>
  <Slides>35</Slides>
  <Notes>18</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35</vt:i4>
      </vt:variant>
    </vt:vector>
  </HeadingPairs>
  <TitlesOfParts>
    <vt:vector size="44" baseType="lpstr">
      <vt:lpstr>Arial</vt:lpstr>
      <vt:lpstr>Consolas</vt:lpstr>
      <vt:lpstr>gitlab sans</vt:lpstr>
      <vt:lpstr>Monotype Sorts</vt:lpstr>
      <vt:lpstr>open sans</vt:lpstr>
      <vt:lpstr>open sans semibold</vt:lpstr>
      <vt:lpstr>Times New Roman</vt:lpstr>
      <vt:lpstr>vorlneu</vt:lpstr>
      <vt:lpstr>Benutzerdefiniertes Design</vt:lpstr>
      <vt:lpstr>Tag 3: GitOps, Docker in der Entwicklung und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509</cp:revision>
  <cp:lastPrinted>1996-08-01T16:36:58Z</cp:lastPrinted>
  <dcterms:created xsi:type="dcterms:W3CDTF">2024-05-03T10:07:43Z</dcterms:created>
  <dcterms:modified xsi:type="dcterms:W3CDTF">2024-06-10T14:50:18Z</dcterms:modified>
</cp:coreProperties>
</file>